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26"/>
  </p:notesMasterIdLst>
  <p:sldIdLst>
    <p:sldId id="343" r:id="rId3"/>
    <p:sldId id="404" r:id="rId4"/>
    <p:sldId id="294" r:id="rId5"/>
    <p:sldId id="301" r:id="rId6"/>
    <p:sldId id="302" r:id="rId7"/>
    <p:sldId id="295" r:id="rId8"/>
    <p:sldId id="399" r:id="rId9"/>
    <p:sldId id="313" r:id="rId10"/>
    <p:sldId id="306" r:id="rId11"/>
    <p:sldId id="307" r:id="rId12"/>
    <p:sldId id="406" r:id="rId13"/>
    <p:sldId id="407" r:id="rId14"/>
    <p:sldId id="405" r:id="rId15"/>
    <p:sldId id="415" r:id="rId16"/>
    <p:sldId id="416" r:id="rId17"/>
    <p:sldId id="411" r:id="rId18"/>
    <p:sldId id="417" r:id="rId19"/>
    <p:sldId id="420" r:id="rId20"/>
    <p:sldId id="419" r:id="rId21"/>
    <p:sldId id="434" r:id="rId22"/>
    <p:sldId id="435" r:id="rId23"/>
    <p:sldId id="436" r:id="rId24"/>
    <p:sldId id="409" r:id="rId25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00"/>
    <a:srgbClr val="FFF000"/>
    <a:srgbClr val="FFEA00"/>
    <a:srgbClr val="FFFFFF"/>
    <a:srgbClr val="D2D2D2"/>
    <a:srgbClr val="232321"/>
    <a:srgbClr val="E1E1E1"/>
    <a:srgbClr val="A6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1" autoAdjust="0"/>
    <p:restoredTop sz="91769" autoAdjust="0"/>
  </p:normalViewPr>
  <p:slideViewPr>
    <p:cSldViewPr snapToObjects="1">
      <p:cViewPr varScale="1">
        <p:scale>
          <a:sx n="125" d="100"/>
          <a:sy n="125" d="100"/>
        </p:scale>
        <p:origin x="96" y="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00387816991523E-2"/>
          <c:y val="0.12277660347361193"/>
          <c:w val="0.9105833662514865"/>
          <c:h val="0.67509836658030431"/>
        </c:manualLayout>
      </c:layout>
      <c:lineChart>
        <c:grouping val="standard"/>
        <c:varyColors val="0"/>
        <c:ser>
          <c:idx val="3"/>
          <c:order val="0"/>
          <c:tx>
            <c:v>Prognose 2017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'Übersicht 6-Jährige'!$D$7:$AA$7</c:f>
              <c:strCache>
                <c:ptCount val="24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  <c:pt idx="10">
                  <c:v>2022/23</c:v>
                </c:pt>
                <c:pt idx="11">
                  <c:v>2023/24</c:v>
                </c:pt>
                <c:pt idx="12">
                  <c:v>2024/25</c:v>
                </c:pt>
                <c:pt idx="13">
                  <c:v>2025/26</c:v>
                </c:pt>
                <c:pt idx="14">
                  <c:v>2026/27</c:v>
                </c:pt>
                <c:pt idx="15">
                  <c:v>2027/28</c:v>
                </c:pt>
                <c:pt idx="16">
                  <c:v>2028/29</c:v>
                </c:pt>
                <c:pt idx="17">
                  <c:v>2029/30*</c:v>
                </c:pt>
                <c:pt idx="18">
                  <c:v>2030/31*</c:v>
                </c:pt>
                <c:pt idx="19">
                  <c:v>2031/32*</c:v>
                </c:pt>
                <c:pt idx="20">
                  <c:v>2032/33*</c:v>
                </c:pt>
                <c:pt idx="21">
                  <c:v>2033/34*</c:v>
                </c:pt>
                <c:pt idx="22">
                  <c:v>2034/35*</c:v>
                </c:pt>
                <c:pt idx="23">
                  <c:v>2035/36*</c:v>
                </c:pt>
              </c:strCache>
            </c:strRef>
          </c:cat>
          <c:val>
            <c:numRef>
              <c:f>'Übersicht 6-Jährige'!$D$116:$W$116</c:f>
              <c:numCache>
                <c:formatCode>#,##0</c:formatCode>
                <c:ptCount val="20"/>
                <c:pt idx="0">
                  <c:v>4392</c:v>
                </c:pt>
                <c:pt idx="1">
                  <c:v>4817</c:v>
                </c:pt>
                <c:pt idx="2">
                  <c:v>5080</c:v>
                </c:pt>
                <c:pt idx="3">
                  <c:v>5234</c:v>
                </c:pt>
                <c:pt idx="4">
                  <c:v>5394</c:v>
                </c:pt>
                <c:pt idx="5">
                  <c:v>5432</c:v>
                </c:pt>
                <c:pt idx="6">
                  <c:v>5583.3702820000008</c:v>
                </c:pt>
                <c:pt idx="7">
                  <c:v>5665.8793560000004</c:v>
                </c:pt>
                <c:pt idx="8">
                  <c:v>5731.0052319999986</c:v>
                </c:pt>
                <c:pt idx="9">
                  <c:v>5764.3085060000003</c:v>
                </c:pt>
                <c:pt idx="10">
                  <c:v>5876.8424020000002</c:v>
                </c:pt>
                <c:pt idx="11">
                  <c:v>5806.0307010000006</c:v>
                </c:pt>
                <c:pt idx="12">
                  <c:v>5771.5814210000017</c:v>
                </c:pt>
                <c:pt idx="13">
                  <c:v>5693.1570389999997</c:v>
                </c:pt>
                <c:pt idx="14">
                  <c:v>5618.4618389999978</c:v>
                </c:pt>
                <c:pt idx="15">
                  <c:v>5550.6033120000002</c:v>
                </c:pt>
                <c:pt idx="16">
                  <c:v>5489.338898</c:v>
                </c:pt>
                <c:pt idx="17">
                  <c:v>5465.8807920000008</c:v>
                </c:pt>
                <c:pt idx="18">
                  <c:v>5437.059526</c:v>
                </c:pt>
                <c:pt idx="19" formatCode="0">
                  <c:v>5419.7676410000004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C1-42BE-87C3-3557CDDBB9AF}"/>
            </c:ext>
          </c:extLst>
        </c:ser>
        <c:ser>
          <c:idx val="2"/>
          <c:order val="1"/>
          <c:tx>
            <c:v>Prognose 2018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'Übersicht 6-Jährige'!$D$7:$AA$7</c:f>
              <c:strCache>
                <c:ptCount val="24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  <c:pt idx="10">
                  <c:v>2022/23</c:v>
                </c:pt>
                <c:pt idx="11">
                  <c:v>2023/24</c:v>
                </c:pt>
                <c:pt idx="12">
                  <c:v>2024/25</c:v>
                </c:pt>
                <c:pt idx="13">
                  <c:v>2025/26</c:v>
                </c:pt>
                <c:pt idx="14">
                  <c:v>2026/27</c:v>
                </c:pt>
                <c:pt idx="15">
                  <c:v>2027/28</c:v>
                </c:pt>
                <c:pt idx="16">
                  <c:v>2028/29</c:v>
                </c:pt>
                <c:pt idx="17">
                  <c:v>2029/30*</c:v>
                </c:pt>
                <c:pt idx="18">
                  <c:v>2030/31*</c:v>
                </c:pt>
                <c:pt idx="19">
                  <c:v>2031/32*</c:v>
                </c:pt>
                <c:pt idx="20">
                  <c:v>2032/33*</c:v>
                </c:pt>
                <c:pt idx="21">
                  <c:v>2033/34*</c:v>
                </c:pt>
                <c:pt idx="22">
                  <c:v>2034/35*</c:v>
                </c:pt>
                <c:pt idx="23">
                  <c:v>2035/36*</c:v>
                </c:pt>
              </c:strCache>
            </c:strRef>
          </c:cat>
          <c:val>
            <c:numRef>
              <c:f>'Übersicht 6-Jährige'!$D$87:$AA$87</c:f>
              <c:numCache>
                <c:formatCode>#,##0</c:formatCode>
                <c:ptCount val="24"/>
                <c:pt idx="0">
                  <c:v>4392</c:v>
                </c:pt>
                <c:pt idx="1">
                  <c:v>4817</c:v>
                </c:pt>
                <c:pt idx="2" formatCode="General">
                  <c:v>5080</c:v>
                </c:pt>
                <c:pt idx="3">
                  <c:v>5234</c:v>
                </c:pt>
                <c:pt idx="4">
                  <c:v>5394</c:v>
                </c:pt>
                <c:pt idx="5">
                  <c:v>5432</c:v>
                </c:pt>
                <c:pt idx="6">
                  <c:v>5556</c:v>
                </c:pt>
                <c:pt idx="7">
                  <c:v>5683.2857969999995</c:v>
                </c:pt>
                <c:pt idx="8">
                  <c:v>5732.0360879999998</c:v>
                </c:pt>
                <c:pt idx="9">
                  <c:v>5788.9203109999989</c:v>
                </c:pt>
                <c:pt idx="10">
                  <c:v>5910.0617860000002</c:v>
                </c:pt>
                <c:pt idx="11">
                  <c:v>5845.386837</c:v>
                </c:pt>
                <c:pt idx="12">
                  <c:v>5816.9552669999994</c:v>
                </c:pt>
                <c:pt idx="13">
                  <c:v>5745.1905869999991</c:v>
                </c:pt>
                <c:pt idx="14">
                  <c:v>5638.0547489999981</c:v>
                </c:pt>
                <c:pt idx="15">
                  <c:v>5559.1851820000002</c:v>
                </c:pt>
                <c:pt idx="16">
                  <c:v>5481.9162589999987</c:v>
                </c:pt>
                <c:pt idx="17">
                  <c:v>5457.7154030000011</c:v>
                </c:pt>
                <c:pt idx="18">
                  <c:v>5447.4920810000012</c:v>
                </c:pt>
                <c:pt idx="19">
                  <c:v>5437.9445550000009</c:v>
                </c:pt>
                <c:pt idx="20">
                  <c:v>5443.930096</c:v>
                </c:pt>
                <c:pt idx="21">
                  <c:v>5465.0287780000008</c:v>
                </c:pt>
                <c:pt idx="22">
                  <c:v>5493.0836749999999</c:v>
                </c:pt>
                <c:pt idx="23">
                  <c:v>5528.7389120000007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C1-42BE-87C3-3557CDDBB9AF}"/>
            </c:ext>
          </c:extLst>
        </c:ser>
        <c:ser>
          <c:idx val="1"/>
          <c:order val="2"/>
          <c:tx>
            <c:v>Prognose 2020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'Übersicht 6-Jährige'!$D$7:$AA$7</c:f>
              <c:strCache>
                <c:ptCount val="24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  <c:pt idx="10">
                  <c:v>2022/23</c:v>
                </c:pt>
                <c:pt idx="11">
                  <c:v>2023/24</c:v>
                </c:pt>
                <c:pt idx="12">
                  <c:v>2024/25</c:v>
                </c:pt>
                <c:pt idx="13">
                  <c:v>2025/26</c:v>
                </c:pt>
                <c:pt idx="14">
                  <c:v>2026/27</c:v>
                </c:pt>
                <c:pt idx="15">
                  <c:v>2027/28</c:v>
                </c:pt>
                <c:pt idx="16">
                  <c:v>2028/29</c:v>
                </c:pt>
                <c:pt idx="17">
                  <c:v>2029/30*</c:v>
                </c:pt>
                <c:pt idx="18">
                  <c:v>2030/31*</c:v>
                </c:pt>
                <c:pt idx="19">
                  <c:v>2031/32*</c:v>
                </c:pt>
                <c:pt idx="20">
                  <c:v>2032/33*</c:v>
                </c:pt>
                <c:pt idx="21">
                  <c:v>2033/34*</c:v>
                </c:pt>
                <c:pt idx="22">
                  <c:v>2034/35*</c:v>
                </c:pt>
                <c:pt idx="23">
                  <c:v>2035/36*</c:v>
                </c:pt>
              </c:strCache>
            </c:strRef>
          </c:cat>
          <c:val>
            <c:numRef>
              <c:f>'Übersicht 6-Jährige'!$D$61:$AA$61</c:f>
              <c:numCache>
                <c:formatCode>#,##0</c:formatCode>
                <c:ptCount val="24"/>
                <c:pt idx="0">
                  <c:v>4392</c:v>
                </c:pt>
                <c:pt idx="1">
                  <c:v>4817</c:v>
                </c:pt>
                <c:pt idx="2" formatCode="General">
                  <c:v>5080</c:v>
                </c:pt>
                <c:pt idx="3">
                  <c:v>5234</c:v>
                </c:pt>
                <c:pt idx="4">
                  <c:v>5394</c:v>
                </c:pt>
                <c:pt idx="5">
                  <c:v>5432</c:v>
                </c:pt>
                <c:pt idx="6">
                  <c:v>5556</c:v>
                </c:pt>
                <c:pt idx="7">
                  <c:v>5662</c:v>
                </c:pt>
                <c:pt idx="8">
                  <c:v>5611</c:v>
                </c:pt>
                <c:pt idx="9">
                  <c:v>5700.0463480000008</c:v>
                </c:pt>
                <c:pt idx="10">
                  <c:v>5844.7035790000009</c:v>
                </c:pt>
                <c:pt idx="11">
                  <c:v>5771.2794820000008</c:v>
                </c:pt>
                <c:pt idx="12">
                  <c:v>5715.4854510000005</c:v>
                </c:pt>
                <c:pt idx="13">
                  <c:v>5466.1620230000008</c:v>
                </c:pt>
                <c:pt idx="14">
                  <c:v>5248.0458830000007</c:v>
                </c:pt>
                <c:pt idx="15">
                  <c:v>5317.7707110000019</c:v>
                </c:pt>
                <c:pt idx="16">
                  <c:v>5217.0762929999992</c:v>
                </c:pt>
                <c:pt idx="17">
                  <c:v>5134.7967230000013</c:v>
                </c:pt>
                <c:pt idx="18">
                  <c:v>5070.9670129999986</c:v>
                </c:pt>
                <c:pt idx="19">
                  <c:v>5022.338675</c:v>
                </c:pt>
                <c:pt idx="20">
                  <c:v>4987.6570889999994</c:v>
                </c:pt>
                <c:pt idx="21">
                  <c:v>4972.2454550000002</c:v>
                </c:pt>
                <c:pt idx="22">
                  <c:v>4971.3970020000015</c:v>
                </c:pt>
                <c:pt idx="23">
                  <c:v>4985.5686060000007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C1-42BE-87C3-3557CDDBB9AF}"/>
            </c:ext>
          </c:extLst>
        </c:ser>
        <c:ser>
          <c:idx val="0"/>
          <c:order val="3"/>
          <c:tx>
            <c:v>Prognose 2022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7"/>
            <c:marker>
              <c:symbol val="square"/>
              <c:size val="6"/>
              <c:spPr>
                <a:solidFill>
                  <a:schemeClr val="accent1"/>
                </a:solidFill>
                <a:ln w="9525" cap="sq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sq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4C1-42BE-87C3-3557CDDBB9AF}"/>
              </c:ext>
            </c:extLst>
          </c:dPt>
          <c:dPt>
            <c:idx val="18"/>
            <c:marker>
              <c:symbol val="square"/>
              <c:size val="6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4C1-42BE-87C3-3557CDDBB9AF}"/>
              </c:ext>
            </c:extLst>
          </c:dPt>
          <c:dPt>
            <c:idx val="19"/>
            <c:marker>
              <c:symbol val="square"/>
              <c:size val="6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E4C1-42BE-87C3-3557CDDBB9AF}"/>
              </c:ext>
            </c:extLst>
          </c:dPt>
          <c:dPt>
            <c:idx val="20"/>
            <c:marker>
              <c:symbol val="square"/>
              <c:size val="6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E4C1-42BE-87C3-3557CDDBB9AF}"/>
              </c:ext>
            </c:extLst>
          </c:dPt>
          <c:dPt>
            <c:idx val="21"/>
            <c:marker>
              <c:symbol val="square"/>
              <c:size val="6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4C1-42BE-87C3-3557CDDBB9AF}"/>
              </c:ext>
            </c:extLst>
          </c:dPt>
          <c:dPt>
            <c:idx val="22"/>
            <c:marker>
              <c:symbol val="square"/>
              <c:size val="6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E4C1-42BE-87C3-3557CDDBB9AF}"/>
              </c:ext>
            </c:extLst>
          </c:dPt>
          <c:dPt>
            <c:idx val="23"/>
            <c:marker>
              <c:symbol val="square"/>
              <c:size val="6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E4C1-42BE-87C3-3557CDDBB9AF}"/>
              </c:ext>
            </c:extLst>
          </c:dPt>
          <c:cat>
            <c:strRef>
              <c:f>'Übersicht 6-Jährige'!$D$7:$AA$7</c:f>
              <c:strCache>
                <c:ptCount val="24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  <c:pt idx="7">
                  <c:v>2019/20</c:v>
                </c:pt>
                <c:pt idx="8">
                  <c:v>2020/21</c:v>
                </c:pt>
                <c:pt idx="9">
                  <c:v>2021/22</c:v>
                </c:pt>
                <c:pt idx="10">
                  <c:v>2022/23</c:v>
                </c:pt>
                <c:pt idx="11">
                  <c:v>2023/24</c:v>
                </c:pt>
                <c:pt idx="12">
                  <c:v>2024/25</c:v>
                </c:pt>
                <c:pt idx="13">
                  <c:v>2025/26</c:v>
                </c:pt>
                <c:pt idx="14">
                  <c:v>2026/27</c:v>
                </c:pt>
                <c:pt idx="15">
                  <c:v>2027/28</c:v>
                </c:pt>
                <c:pt idx="16">
                  <c:v>2028/29</c:v>
                </c:pt>
                <c:pt idx="17">
                  <c:v>2029/30*</c:v>
                </c:pt>
                <c:pt idx="18">
                  <c:v>2030/31*</c:v>
                </c:pt>
                <c:pt idx="19">
                  <c:v>2031/32*</c:v>
                </c:pt>
                <c:pt idx="20">
                  <c:v>2032/33*</c:v>
                </c:pt>
                <c:pt idx="21">
                  <c:v>2033/34*</c:v>
                </c:pt>
                <c:pt idx="22">
                  <c:v>2034/35*</c:v>
                </c:pt>
                <c:pt idx="23">
                  <c:v>2035/36*</c:v>
                </c:pt>
              </c:strCache>
            </c:strRef>
          </c:cat>
          <c:val>
            <c:numRef>
              <c:f>'Übersicht 6-Jährige'!$D$28:$AA$28</c:f>
              <c:numCache>
                <c:formatCode>#,##0</c:formatCode>
                <c:ptCount val="24"/>
                <c:pt idx="0">
                  <c:v>4392</c:v>
                </c:pt>
                <c:pt idx="1">
                  <c:v>4817</c:v>
                </c:pt>
                <c:pt idx="2" formatCode="General">
                  <c:v>5080</c:v>
                </c:pt>
                <c:pt idx="3">
                  <c:v>5234</c:v>
                </c:pt>
                <c:pt idx="4">
                  <c:v>5394</c:v>
                </c:pt>
                <c:pt idx="5">
                  <c:v>5432</c:v>
                </c:pt>
                <c:pt idx="6">
                  <c:v>5556</c:v>
                </c:pt>
                <c:pt idx="7">
                  <c:v>5662</c:v>
                </c:pt>
                <c:pt idx="8">
                  <c:v>5611</c:v>
                </c:pt>
                <c:pt idx="9">
                  <c:v>5647</c:v>
                </c:pt>
                <c:pt idx="10">
                  <c:v>5913</c:v>
                </c:pt>
                <c:pt idx="11">
                  <c:v>5823.2149349999991</c:v>
                </c:pt>
                <c:pt idx="12">
                  <c:v>5734.1326019999997</c:v>
                </c:pt>
                <c:pt idx="13">
                  <c:v>5375.7467680000009</c:v>
                </c:pt>
                <c:pt idx="14">
                  <c:v>5064.9218049999999</c:v>
                </c:pt>
                <c:pt idx="15">
                  <c:v>5001.5629839999992</c:v>
                </c:pt>
                <c:pt idx="16">
                  <c:v>4566.6052500000005</c:v>
                </c:pt>
                <c:pt idx="17">
                  <c:v>4496.079694</c:v>
                </c:pt>
                <c:pt idx="18">
                  <c:v>4481.4850880000004</c:v>
                </c:pt>
                <c:pt idx="19">
                  <c:v>4496.305797</c:v>
                </c:pt>
                <c:pt idx="20">
                  <c:v>4533.281207</c:v>
                </c:pt>
                <c:pt idx="21">
                  <c:v>4498.4363589999984</c:v>
                </c:pt>
                <c:pt idx="22">
                  <c:v>4479.3098090000003</c:v>
                </c:pt>
                <c:pt idx="23">
                  <c:v>4474.9886499999984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E4C1-42BE-87C3-3557CDDBB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348304"/>
        <c:axId val="560348632"/>
      </c:lineChart>
      <c:dateAx>
        <c:axId val="560348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Schuljahre</a:t>
                </a:r>
                <a:r>
                  <a:rPr lang="de-DE" sz="1200" b="1" dirty="0" smtClean="0"/>
                  <a:t>            </a:t>
                </a:r>
                <a:endParaRPr lang="de-DE" sz="9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46072439996379"/>
              <c:y val="0.940867560152500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560348632"/>
        <c:crosses val="autoZero"/>
        <c:auto val="0"/>
        <c:lblOffset val="100"/>
        <c:baseTimeUnit val="days"/>
        <c:majorUnit val="1"/>
        <c:majorTimeUnit val="days"/>
        <c:minorUnit val="1"/>
        <c:minorTimeUnit val="days"/>
      </c:dateAx>
      <c:valAx>
        <c:axId val="560348632"/>
        <c:scaling>
          <c:orientation val="minMax"/>
          <c:max val="6100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de-DE" sz="1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6-jährige</a:t>
                </a:r>
                <a:r>
                  <a:rPr lang="de-DE" sz="1000" b="1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Kinder</a:t>
                </a:r>
                <a:endParaRPr lang="de-DE" sz="1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8.1935340517720243E-4"/>
              <c:y val="0.364461287087891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560348304"/>
        <c:crosses val="autoZero"/>
        <c:crossBetween val="between"/>
        <c:majorUnit val="300"/>
      </c:valAx>
      <c:spPr>
        <a:noFill/>
        <a:ln cap="sq">
          <a:solidFill>
            <a:schemeClr val="tx1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0.2612739520276729"/>
          <c:y val="0.50778126733822315"/>
          <c:w val="0.26473948882222964"/>
          <c:h val="0.27244361418922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b="0" i="0" baseline="0" dirty="0" smtClean="0">
                <a:effectLst/>
              </a:rPr>
              <a:t>Prognose Klassenstufe 1 der kommunalen Grundschulen</a:t>
            </a:r>
            <a:endParaRPr lang="de-DE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9621577994601923E-2"/>
          <c:y val="0.10157343583892156"/>
          <c:w val="0.88809910329332231"/>
          <c:h val="0.71269313311677784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Prognose SNP 2017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Tabelle1!$B$1:$R$1</c:f>
              <c:strCache>
                <c:ptCount val="17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  <c:pt idx="9">
                  <c:v>2025/26</c:v>
                </c:pt>
                <c:pt idx="10">
                  <c:v>2026/27</c:v>
                </c:pt>
                <c:pt idx="11">
                  <c:v>2027/28</c:v>
                </c:pt>
                <c:pt idx="12">
                  <c:v>2028/29</c:v>
                </c:pt>
                <c:pt idx="13">
                  <c:v>2029/30</c:v>
                </c:pt>
                <c:pt idx="14">
                  <c:v>2030/31</c:v>
                </c:pt>
                <c:pt idx="15">
                  <c:v>2031/32</c:v>
                </c:pt>
                <c:pt idx="16">
                  <c:v>2032/33</c:v>
                </c:pt>
              </c:strCache>
            </c:strRef>
          </c:cat>
          <c:val>
            <c:numRef>
              <c:f>Tabelle1!$B$2:$R$2</c:f>
              <c:numCache>
                <c:formatCode>0</c:formatCode>
                <c:ptCount val="17"/>
                <c:pt idx="0">
                  <c:v>4859.1620000000003</c:v>
                </c:pt>
                <c:pt idx="1">
                  <c:v>4880.7748422859986</c:v>
                </c:pt>
                <c:pt idx="2">
                  <c:v>4996.564017914</c:v>
                </c:pt>
                <c:pt idx="3">
                  <c:v>5032.9371641430007</c:v>
                </c:pt>
                <c:pt idx="4">
                  <c:v>5078.3078495940008</c:v>
                </c:pt>
                <c:pt idx="5">
                  <c:v>5078.9647004879998</c:v>
                </c:pt>
                <c:pt idx="6">
                  <c:v>5178.6238791000014</c:v>
                </c:pt>
                <c:pt idx="7">
                  <c:v>5168.3770643119997</c:v>
                </c:pt>
                <c:pt idx="8">
                  <c:v>5124.2438762620013</c:v>
                </c:pt>
                <c:pt idx="9">
                  <c:v>5072.2564424769998</c:v>
                </c:pt>
                <c:pt idx="10">
                  <c:v>5019.2527724639995</c:v>
                </c:pt>
                <c:pt idx="11">
                  <c:v>4963.5039162519997</c:v>
                </c:pt>
                <c:pt idx="12">
                  <c:v>4914.0896782669997</c:v>
                </c:pt>
                <c:pt idx="13">
                  <c:v>4881.4234246260003</c:v>
                </c:pt>
                <c:pt idx="14">
                  <c:v>4859.0875567429994</c:v>
                </c:pt>
                <c:pt idx="15">
                  <c:v>4849.5104033669995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1C-452A-B39A-427132DFDC8A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Prognose SNP 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Tabelle1!$B$1:$R$1</c:f>
              <c:strCache>
                <c:ptCount val="17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  <c:pt idx="9">
                  <c:v>2025/26</c:v>
                </c:pt>
                <c:pt idx="10">
                  <c:v>2026/27</c:v>
                </c:pt>
                <c:pt idx="11">
                  <c:v>2027/28</c:v>
                </c:pt>
                <c:pt idx="12">
                  <c:v>2028/29</c:v>
                </c:pt>
                <c:pt idx="13">
                  <c:v>2029/30</c:v>
                </c:pt>
                <c:pt idx="14">
                  <c:v>2030/31</c:v>
                </c:pt>
                <c:pt idx="15">
                  <c:v>2031/32</c:v>
                </c:pt>
                <c:pt idx="16">
                  <c:v>2032/33</c:v>
                </c:pt>
              </c:strCache>
            </c:strRef>
          </c:cat>
          <c:val>
            <c:numRef>
              <c:f>Tabelle1!$B$3:$R$3</c:f>
              <c:numCache>
                <c:formatCode>General</c:formatCode>
                <c:ptCount val="17"/>
                <c:pt idx="2" formatCode="0">
                  <c:v>4897.8179999999984</c:v>
                </c:pt>
                <c:pt idx="3" formatCode="0">
                  <c:v>4982.561999999999</c:v>
                </c:pt>
                <c:pt idx="4" formatCode="0">
                  <c:v>4904.5590000000002</c:v>
                </c:pt>
                <c:pt idx="5" formatCode="0">
                  <c:v>4926.7080000000005</c:v>
                </c:pt>
                <c:pt idx="6" formatCode="0">
                  <c:v>5231.9789999999994</c:v>
                </c:pt>
                <c:pt idx="7" formatCode="0">
                  <c:v>5118</c:v>
                </c:pt>
                <c:pt idx="8" formatCode="0">
                  <c:v>5032.0197896043928</c:v>
                </c:pt>
                <c:pt idx="9" formatCode="0">
                  <c:v>4686.7373364423938</c:v>
                </c:pt>
                <c:pt idx="10" formatCode="0">
                  <c:v>4387.1656425958417</c:v>
                </c:pt>
                <c:pt idx="11" formatCode="0">
                  <c:v>4325.9339623338037</c:v>
                </c:pt>
                <c:pt idx="12" formatCode="0">
                  <c:v>3907.3902073525351</c:v>
                </c:pt>
                <c:pt idx="13" formatCode="0">
                  <c:v>3839.4584330211806</c:v>
                </c:pt>
                <c:pt idx="14" formatCode="0">
                  <c:v>3825.5987394035988</c:v>
                </c:pt>
                <c:pt idx="15" formatCode="0">
                  <c:v>3839.7886402645199</c:v>
                </c:pt>
                <c:pt idx="16" formatCode="0">
                  <c:v>3875.5235508618189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1C-452A-B39A-427132DFDC8A}"/>
            </c:ext>
          </c:extLst>
        </c:ser>
        <c:ser>
          <c:idx val="2"/>
          <c:order val="2"/>
          <c:tx>
            <c:strRef>
              <c:f>Tabelle1!#REF!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Tabelle1!$B$1:$R$1</c:f>
              <c:strCache>
                <c:ptCount val="17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  <c:pt idx="9">
                  <c:v>2025/26</c:v>
                </c:pt>
                <c:pt idx="10">
                  <c:v>2026/27</c:v>
                </c:pt>
                <c:pt idx="11">
                  <c:v>2027/28</c:v>
                </c:pt>
                <c:pt idx="12">
                  <c:v>2028/29</c:v>
                </c:pt>
                <c:pt idx="13">
                  <c:v>2029/30</c:v>
                </c:pt>
                <c:pt idx="14">
                  <c:v>2030/31</c:v>
                </c:pt>
                <c:pt idx="15">
                  <c:v>2031/32</c:v>
                </c:pt>
                <c:pt idx="16">
                  <c:v>2032/33</c:v>
                </c:pt>
              </c:strCache>
            </c:strRef>
          </c:cat>
          <c:val>
            <c:numRef>
              <c:f>Tabelle1!#REF!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33-485A-AEF3-B8E3CFB24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709648"/>
        <c:axId val="347705712"/>
      </c:lineChart>
      <c:catAx>
        <c:axId val="347709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Schuljahre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7705712"/>
        <c:crosses val="autoZero"/>
        <c:auto val="1"/>
        <c:lblAlgn val="ctr"/>
        <c:lblOffset val="100"/>
        <c:noMultiLvlLbl val="0"/>
      </c:catAx>
      <c:valAx>
        <c:axId val="347705712"/>
        <c:scaling>
          <c:orientation val="minMax"/>
          <c:min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smtClean="0"/>
                  <a:t>Lernende Grundschulen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770964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9740008476362"/>
          <c:y val="0.10157333333333336"/>
          <c:w val="0.77900259991523635"/>
          <c:h val="0.78268451443569553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Tabelle1!$A$16</c:f>
              <c:strCache>
                <c:ptCount val="1"/>
                <c:pt idx="0">
                  <c:v>Prognose SNP 2017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Tabelle1!$B$15:$L$15</c:f>
              <c:strCache>
                <c:ptCount val="11"/>
                <c:pt idx="0">
                  <c:v>2022/23</c:v>
                </c:pt>
                <c:pt idx="1">
                  <c:v>2023/24</c:v>
                </c:pt>
                <c:pt idx="2">
                  <c:v>2024/25</c:v>
                </c:pt>
                <c:pt idx="3">
                  <c:v>2025/26</c:v>
                </c:pt>
                <c:pt idx="4">
                  <c:v>2026/27</c:v>
                </c:pt>
                <c:pt idx="5">
                  <c:v>2027/28</c:v>
                </c:pt>
                <c:pt idx="6">
                  <c:v>2028/29</c:v>
                </c:pt>
                <c:pt idx="7">
                  <c:v>2029/30</c:v>
                </c:pt>
                <c:pt idx="8">
                  <c:v>2030/31</c:v>
                </c:pt>
                <c:pt idx="9">
                  <c:v>2031/32</c:v>
                </c:pt>
                <c:pt idx="10">
                  <c:v>2032/33</c:v>
                </c:pt>
              </c:strCache>
            </c:strRef>
          </c:cat>
          <c:val>
            <c:numRef>
              <c:f>Tabelle1!$B$16:$L$16</c:f>
              <c:numCache>
                <c:formatCode>General</c:formatCode>
                <c:ptCount val="11"/>
                <c:pt idx="0">
                  <c:v>4493</c:v>
                </c:pt>
                <c:pt idx="1">
                  <c:v>4521</c:v>
                </c:pt>
                <c:pt idx="2">
                  <c:v>4562</c:v>
                </c:pt>
                <c:pt idx="3">
                  <c:v>4568</c:v>
                </c:pt>
                <c:pt idx="4">
                  <c:v>4643</c:v>
                </c:pt>
                <c:pt idx="5">
                  <c:v>4645</c:v>
                </c:pt>
                <c:pt idx="6">
                  <c:v>4610</c:v>
                </c:pt>
                <c:pt idx="7">
                  <c:v>4571</c:v>
                </c:pt>
                <c:pt idx="8">
                  <c:v>4528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C-4C4B-8FF4-FF866EAF615E}"/>
            </c:ext>
          </c:extLst>
        </c:ser>
        <c:ser>
          <c:idx val="1"/>
          <c:order val="1"/>
          <c:tx>
            <c:strRef>
              <c:f>Tabelle1!$A$17</c:f>
              <c:strCache>
                <c:ptCount val="1"/>
                <c:pt idx="0">
                  <c:v>Prognose SNP 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Tabelle1!$B$15:$L$15</c:f>
              <c:strCache>
                <c:ptCount val="11"/>
                <c:pt idx="0">
                  <c:v>2022/23</c:v>
                </c:pt>
                <c:pt idx="1">
                  <c:v>2023/24</c:v>
                </c:pt>
                <c:pt idx="2">
                  <c:v>2024/25</c:v>
                </c:pt>
                <c:pt idx="3">
                  <c:v>2025/26</c:v>
                </c:pt>
                <c:pt idx="4">
                  <c:v>2026/27</c:v>
                </c:pt>
                <c:pt idx="5">
                  <c:v>2027/28</c:v>
                </c:pt>
                <c:pt idx="6">
                  <c:v>2028/29</c:v>
                </c:pt>
                <c:pt idx="7">
                  <c:v>2029/30</c:v>
                </c:pt>
                <c:pt idx="8">
                  <c:v>2030/31</c:v>
                </c:pt>
                <c:pt idx="9">
                  <c:v>2031/32</c:v>
                </c:pt>
                <c:pt idx="10">
                  <c:v>2032/33</c:v>
                </c:pt>
              </c:strCache>
            </c:strRef>
          </c:cat>
          <c:val>
            <c:numRef>
              <c:f>Tabelle1!$B$17:$L$17</c:f>
              <c:numCache>
                <c:formatCode>General</c:formatCode>
                <c:ptCount val="11"/>
                <c:pt idx="0">
                  <c:v>4510</c:v>
                </c:pt>
                <c:pt idx="1">
                  <c:v>4475</c:v>
                </c:pt>
                <c:pt idx="2">
                  <c:v>4525</c:v>
                </c:pt>
                <c:pt idx="3">
                  <c:v>4502</c:v>
                </c:pt>
                <c:pt idx="4">
                  <c:v>4745</c:v>
                </c:pt>
                <c:pt idx="5">
                  <c:v>4689</c:v>
                </c:pt>
                <c:pt idx="6">
                  <c:v>4621</c:v>
                </c:pt>
                <c:pt idx="7">
                  <c:v>4349</c:v>
                </c:pt>
                <c:pt idx="8">
                  <c:v>4108</c:v>
                </c:pt>
                <c:pt idx="9">
                  <c:v>4069</c:v>
                </c:pt>
                <c:pt idx="10">
                  <c:v>3738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C-4C4B-8FF4-FF866EAF6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709648"/>
        <c:axId val="347705712"/>
      </c:lineChart>
      <c:catAx>
        <c:axId val="34770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7705712"/>
        <c:crosses val="autoZero"/>
        <c:auto val="1"/>
        <c:lblAlgn val="ctr"/>
        <c:lblOffset val="100"/>
        <c:noMultiLvlLbl val="0"/>
      </c:catAx>
      <c:valAx>
        <c:axId val="347705712"/>
        <c:scaling>
          <c:orientation val="minMax"/>
          <c:min val="3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 Lernende Oberschulen,</a:t>
                </a:r>
                <a:r>
                  <a:rPr lang="de-DE" baseline="0"/>
                  <a:t> Gymnasien, Gemeinschaftsschulen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770964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21547949179869E-2"/>
          <c:y val="0.10157333333333336"/>
          <c:w val="0.88809910329332231"/>
          <c:h val="0.78268451443569553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Tabelle1!$A$136</c:f>
              <c:strCache>
                <c:ptCount val="1"/>
                <c:pt idx="0">
                  <c:v>Gym 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Tabelle1!$B$135:$P$135</c:f>
              <c:strCache>
                <c:ptCount val="1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  <c:pt idx="5">
                  <c:v>2023/24</c:v>
                </c:pt>
                <c:pt idx="6">
                  <c:v>2024/25</c:v>
                </c:pt>
                <c:pt idx="7">
                  <c:v>2025/26</c:v>
                </c:pt>
                <c:pt idx="8">
                  <c:v>2026/27</c:v>
                </c:pt>
                <c:pt idx="9">
                  <c:v>2027/28</c:v>
                </c:pt>
                <c:pt idx="10">
                  <c:v>2028/29</c:v>
                </c:pt>
                <c:pt idx="11">
                  <c:v>2029/30</c:v>
                </c:pt>
                <c:pt idx="12">
                  <c:v>2030/31</c:v>
                </c:pt>
                <c:pt idx="13">
                  <c:v>2031/32</c:v>
                </c:pt>
                <c:pt idx="14">
                  <c:v>2032/33</c:v>
                </c:pt>
              </c:strCache>
            </c:strRef>
          </c:cat>
          <c:val>
            <c:numRef>
              <c:f>Tabelle1!$B$136:$P$136</c:f>
              <c:numCache>
                <c:formatCode>General</c:formatCode>
                <c:ptCount val="15"/>
                <c:pt idx="0">
                  <c:v>2221</c:v>
                </c:pt>
                <c:pt idx="1">
                  <c:v>2292</c:v>
                </c:pt>
                <c:pt idx="2">
                  <c:v>2342</c:v>
                </c:pt>
                <c:pt idx="3">
                  <c:v>2459</c:v>
                </c:pt>
                <c:pt idx="4">
                  <c:v>2502</c:v>
                </c:pt>
                <c:pt idx="5">
                  <c:v>2488</c:v>
                </c:pt>
                <c:pt idx="6">
                  <c:v>2482</c:v>
                </c:pt>
                <c:pt idx="7">
                  <c:v>2452</c:v>
                </c:pt>
                <c:pt idx="8">
                  <c:v>2602</c:v>
                </c:pt>
                <c:pt idx="9">
                  <c:v>2569</c:v>
                </c:pt>
                <c:pt idx="10">
                  <c:v>2537</c:v>
                </c:pt>
                <c:pt idx="11">
                  <c:v>2377</c:v>
                </c:pt>
                <c:pt idx="12">
                  <c:v>2241</c:v>
                </c:pt>
                <c:pt idx="13">
                  <c:v>2213</c:v>
                </c:pt>
                <c:pt idx="14">
                  <c:v>2024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FA-45F0-AE45-7269ED6662D6}"/>
            </c:ext>
          </c:extLst>
        </c:ser>
        <c:ser>
          <c:idx val="1"/>
          <c:order val="1"/>
          <c:tx>
            <c:strRef>
              <c:f>Tabelle1!$A$137</c:f>
              <c:strCache>
                <c:ptCount val="1"/>
                <c:pt idx="0">
                  <c:v>OS 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Tabelle1!$B$135:$P$135</c:f>
              <c:strCache>
                <c:ptCount val="1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  <c:pt idx="5">
                  <c:v>2023/24</c:v>
                </c:pt>
                <c:pt idx="6">
                  <c:v>2024/25</c:v>
                </c:pt>
                <c:pt idx="7">
                  <c:v>2025/26</c:v>
                </c:pt>
                <c:pt idx="8">
                  <c:v>2026/27</c:v>
                </c:pt>
                <c:pt idx="9">
                  <c:v>2027/28</c:v>
                </c:pt>
                <c:pt idx="10">
                  <c:v>2028/29</c:v>
                </c:pt>
                <c:pt idx="11">
                  <c:v>2029/30</c:v>
                </c:pt>
                <c:pt idx="12">
                  <c:v>2030/31</c:v>
                </c:pt>
                <c:pt idx="13">
                  <c:v>2031/32</c:v>
                </c:pt>
                <c:pt idx="14">
                  <c:v>2032/33</c:v>
                </c:pt>
              </c:strCache>
            </c:strRef>
          </c:cat>
          <c:val>
            <c:numRef>
              <c:f>Tabelle1!$B$137:$P$137</c:f>
              <c:numCache>
                <c:formatCode>General</c:formatCode>
                <c:ptCount val="15"/>
                <c:pt idx="0">
                  <c:v>1863</c:v>
                </c:pt>
                <c:pt idx="1">
                  <c:v>1898</c:v>
                </c:pt>
                <c:pt idx="2">
                  <c:v>1923</c:v>
                </c:pt>
                <c:pt idx="3">
                  <c:v>1900</c:v>
                </c:pt>
                <c:pt idx="4">
                  <c:v>1816</c:v>
                </c:pt>
                <c:pt idx="5">
                  <c:v>1787</c:v>
                </c:pt>
                <c:pt idx="6">
                  <c:v>1843</c:v>
                </c:pt>
                <c:pt idx="7">
                  <c:v>1850</c:v>
                </c:pt>
                <c:pt idx="8">
                  <c:v>1943</c:v>
                </c:pt>
                <c:pt idx="9">
                  <c:v>1920</c:v>
                </c:pt>
                <c:pt idx="10">
                  <c:v>1884</c:v>
                </c:pt>
                <c:pt idx="11">
                  <c:v>1772</c:v>
                </c:pt>
                <c:pt idx="12">
                  <c:v>1667</c:v>
                </c:pt>
                <c:pt idx="13">
                  <c:v>1656</c:v>
                </c:pt>
                <c:pt idx="14">
                  <c:v>1514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FA-45F0-AE45-7269ED6662D6}"/>
            </c:ext>
          </c:extLst>
        </c:ser>
        <c:ser>
          <c:idx val="2"/>
          <c:order val="2"/>
          <c:tx>
            <c:strRef>
              <c:f>Tabelle1!$A$138</c:f>
              <c:strCache>
                <c:ptCount val="1"/>
                <c:pt idx="0">
                  <c:v>GMS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Tabelle1!$B$135:$P$135</c:f>
              <c:strCache>
                <c:ptCount val="1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  <c:pt idx="5">
                  <c:v>2023/24</c:v>
                </c:pt>
                <c:pt idx="6">
                  <c:v>2024/25</c:v>
                </c:pt>
                <c:pt idx="7">
                  <c:v>2025/26</c:v>
                </c:pt>
                <c:pt idx="8">
                  <c:v>2026/27</c:v>
                </c:pt>
                <c:pt idx="9">
                  <c:v>2027/28</c:v>
                </c:pt>
                <c:pt idx="10">
                  <c:v>2028/29</c:v>
                </c:pt>
                <c:pt idx="11">
                  <c:v>2029/30</c:v>
                </c:pt>
                <c:pt idx="12">
                  <c:v>2030/31</c:v>
                </c:pt>
                <c:pt idx="13">
                  <c:v>2031/32</c:v>
                </c:pt>
                <c:pt idx="14">
                  <c:v>2032/33</c:v>
                </c:pt>
              </c:strCache>
            </c:strRef>
          </c:cat>
          <c:val>
            <c:numRef>
              <c:f>Tabelle1!$B$138:$P$138</c:f>
              <c:numCache>
                <c:formatCode>General</c:formatCode>
                <c:ptCount val="15"/>
                <c:pt idx="4">
                  <c:v>192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FA-45F0-AE45-7269ED666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709648"/>
        <c:axId val="347705712"/>
      </c:lineChart>
      <c:catAx>
        <c:axId val="34770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7705712"/>
        <c:crosses val="autoZero"/>
        <c:auto val="1"/>
        <c:lblAlgn val="ctr"/>
        <c:lblOffset val="100"/>
        <c:noMultiLvlLbl val="0"/>
      </c:catAx>
      <c:valAx>
        <c:axId val="3477057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Lernende Oberschulen, Gymnasien, Gemeinschaftsschulen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770964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Hören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Tabelle1!$A$2:$A$8</c:f>
              <c:strCache>
                <c:ptCount val="7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118</c:v>
                </c:pt>
                <c:pt idx="1">
                  <c:v>107</c:v>
                </c:pt>
                <c:pt idx="2">
                  <c:v>102</c:v>
                </c:pt>
                <c:pt idx="3">
                  <c:v>100</c:v>
                </c:pt>
                <c:pt idx="4">
                  <c:v>100</c:v>
                </c:pt>
                <c:pt idx="5">
                  <c:v>94</c:v>
                </c:pt>
                <c:pt idx="6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A0-487B-BEBC-6B079DFCC1E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Körperliche und motorische Entwicklung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Tabelle1!$A$2:$A$8</c:f>
              <c:strCache>
                <c:ptCount val="7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154</c:v>
                </c:pt>
                <c:pt idx="1">
                  <c:v>170</c:v>
                </c:pt>
                <c:pt idx="2">
                  <c:v>168</c:v>
                </c:pt>
                <c:pt idx="3">
                  <c:v>172</c:v>
                </c:pt>
                <c:pt idx="4">
                  <c:v>153</c:v>
                </c:pt>
                <c:pt idx="5">
                  <c:v>151</c:v>
                </c:pt>
                <c:pt idx="6">
                  <c:v>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A0-487B-BEBC-6B079DFCC1E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Sprache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Tabelle1!$A$2:$A$8</c:f>
              <c:strCache>
                <c:ptCount val="7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</c:strCache>
            </c:str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279</c:v>
                </c:pt>
                <c:pt idx="1">
                  <c:v>283</c:v>
                </c:pt>
                <c:pt idx="2">
                  <c:v>294</c:v>
                </c:pt>
                <c:pt idx="3">
                  <c:v>287</c:v>
                </c:pt>
                <c:pt idx="4">
                  <c:v>287</c:v>
                </c:pt>
                <c:pt idx="5">
                  <c:v>289</c:v>
                </c:pt>
                <c:pt idx="6">
                  <c:v>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A0-487B-BEBC-6B079DFCC1E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Geistige Entwicklung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Tabelle1!$A$2:$A$8</c:f>
              <c:strCache>
                <c:ptCount val="7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</c:strCache>
            </c:str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135</c:v>
                </c:pt>
                <c:pt idx="1">
                  <c:v>188</c:v>
                </c:pt>
                <c:pt idx="2">
                  <c:v>202</c:v>
                </c:pt>
                <c:pt idx="3">
                  <c:v>211</c:v>
                </c:pt>
                <c:pt idx="4">
                  <c:v>235</c:v>
                </c:pt>
                <c:pt idx="5">
                  <c:v>235</c:v>
                </c:pt>
                <c:pt idx="6">
                  <c:v>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A0-487B-BEBC-6B079DFCC1E4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Lernen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Tabelle1!$A$2:$A$8</c:f>
              <c:strCache>
                <c:ptCount val="7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</c:strCache>
            </c:strRef>
          </c:cat>
          <c:val>
            <c:numRef>
              <c:f>Tabelle1!$F$2:$F$8</c:f>
              <c:numCache>
                <c:formatCode>#,##0</c:formatCode>
                <c:ptCount val="7"/>
                <c:pt idx="0">
                  <c:v>1059</c:v>
                </c:pt>
                <c:pt idx="1">
                  <c:v>1044</c:v>
                </c:pt>
                <c:pt idx="2">
                  <c:v>1002</c:v>
                </c:pt>
                <c:pt idx="3">
                  <c:v>1002</c:v>
                </c:pt>
                <c:pt idx="4">
                  <c:v>1012</c:v>
                </c:pt>
                <c:pt idx="5">
                  <c:v>1006</c:v>
                </c:pt>
                <c:pt idx="6" formatCode="General">
                  <c:v>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A0-487B-BEBC-6B079DFCC1E4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Emotionale und soziale Entwicklung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Tabelle1!$A$2:$A$8</c:f>
              <c:strCache>
                <c:ptCount val="7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</c:strCache>
            </c:strRef>
          </c:cat>
          <c:val>
            <c:numRef>
              <c:f>Tabelle1!$G$2:$G$8</c:f>
              <c:numCache>
                <c:formatCode>General</c:formatCode>
                <c:ptCount val="7"/>
                <c:pt idx="0">
                  <c:v>162</c:v>
                </c:pt>
                <c:pt idx="1">
                  <c:v>156</c:v>
                </c:pt>
                <c:pt idx="2">
                  <c:v>158</c:v>
                </c:pt>
                <c:pt idx="3">
                  <c:v>159</c:v>
                </c:pt>
                <c:pt idx="4">
                  <c:v>155</c:v>
                </c:pt>
                <c:pt idx="5">
                  <c:v>153</c:v>
                </c:pt>
                <c:pt idx="6">
                  <c:v>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5A0-487B-BEBC-6B079DFC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1866976"/>
        <c:axId val="381874520"/>
      </c:lineChart>
      <c:catAx>
        <c:axId val="381866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smtClean="0"/>
                  <a:t>Schuljahre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1874520"/>
        <c:crosses val="autoZero"/>
        <c:auto val="1"/>
        <c:lblAlgn val="ctr"/>
        <c:lblOffset val="100"/>
        <c:noMultiLvlLbl val="0"/>
      </c:catAx>
      <c:valAx>
        <c:axId val="381874520"/>
        <c:scaling>
          <c:orientation val="minMax"/>
          <c:max val="106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smtClean="0"/>
                  <a:t>Lernende Förderschulen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186697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70491010258119"/>
          <c:y val="0.115697283542968"/>
          <c:w val="0.26959764887234755"/>
          <c:h val="0.73820804895069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56383336698303E-2"/>
          <c:y val="2.922007654071174E-2"/>
          <c:w val="0.90918954842183186"/>
          <c:h val="0.81000777137494684"/>
        </c:manualLayout>
      </c:layout>
      <c:barChart>
        <c:barDir val="col"/>
        <c:grouping val="clustered"/>
        <c:varyColors val="0"/>
        <c:ser>
          <c:idx val="1"/>
          <c:order val="0"/>
          <c:tx>
            <c:v>Klassenstufe 1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GS!$B$16:$M$16</c:f>
              <c:strCache>
                <c:ptCount val="12"/>
                <c:pt idx="0">
                  <c:v>21/22</c:v>
                </c:pt>
                <c:pt idx="1">
                  <c:v>22/23</c:v>
                </c:pt>
                <c:pt idx="2">
                  <c:v>23/24</c:v>
                </c:pt>
                <c:pt idx="3">
                  <c:v>24/25</c:v>
                </c:pt>
                <c:pt idx="4">
                  <c:v>25/26</c:v>
                </c:pt>
                <c:pt idx="5">
                  <c:v>26/27</c:v>
                </c:pt>
                <c:pt idx="6">
                  <c:v>27/28</c:v>
                </c:pt>
                <c:pt idx="7">
                  <c:v>28/29</c:v>
                </c:pt>
                <c:pt idx="8">
                  <c:v>29/30</c:v>
                </c:pt>
                <c:pt idx="9">
                  <c:v>30/31</c:v>
                </c:pt>
                <c:pt idx="10">
                  <c:v>31/32</c:v>
                </c:pt>
                <c:pt idx="11">
                  <c:v>32/33</c:v>
                </c:pt>
              </c:strCache>
            </c:strRef>
          </c:cat>
          <c:val>
            <c:numRef>
              <c:f>GS!$B$17:$M$17</c:f>
              <c:numCache>
                <c:formatCode>0</c:formatCode>
                <c:ptCount val="12"/>
                <c:pt idx="0">
                  <c:v>82</c:v>
                </c:pt>
                <c:pt idx="1">
                  <c:v>58</c:v>
                </c:pt>
                <c:pt idx="2">
                  <c:v>68</c:v>
                </c:pt>
                <c:pt idx="3">
                  <c:v>59.672444264999996</c:v>
                </c:pt>
                <c:pt idx="4">
                  <c:v>61.699199103000005</c:v>
                </c:pt>
                <c:pt idx="5">
                  <c:v>43.177748841000003</c:v>
                </c:pt>
                <c:pt idx="6">
                  <c:v>54.871736147999997</c:v>
                </c:pt>
                <c:pt idx="7">
                  <c:v>39.226495319999991</c:v>
                </c:pt>
                <c:pt idx="8">
                  <c:v>45.064091537999992</c:v>
                </c:pt>
                <c:pt idx="9">
                  <c:v>44.109659348999998</c:v>
                </c:pt>
                <c:pt idx="10">
                  <c:v>44.240047622999995</c:v>
                </c:pt>
                <c:pt idx="11">
                  <c:v>45.086950268999999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A-4829-9ECC-648CE8E6D2A3}"/>
            </c:ext>
          </c:extLst>
        </c:ser>
        <c:ser>
          <c:idx val="0"/>
          <c:order val="1"/>
          <c:tx>
            <c:strRef>
              <c:f>GS!$A$22</c:f>
              <c:strCache>
                <c:ptCount val="1"/>
                <c:pt idx="0">
                  <c:v>Summe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GS!$B$16:$M$16</c:f>
              <c:strCache>
                <c:ptCount val="12"/>
                <c:pt idx="0">
                  <c:v>21/22</c:v>
                </c:pt>
                <c:pt idx="1">
                  <c:v>22/23</c:v>
                </c:pt>
                <c:pt idx="2">
                  <c:v>23/24</c:v>
                </c:pt>
                <c:pt idx="3">
                  <c:v>24/25</c:v>
                </c:pt>
                <c:pt idx="4">
                  <c:v>25/26</c:v>
                </c:pt>
                <c:pt idx="5">
                  <c:v>26/27</c:v>
                </c:pt>
                <c:pt idx="6">
                  <c:v>27/28</c:v>
                </c:pt>
                <c:pt idx="7">
                  <c:v>28/29</c:v>
                </c:pt>
                <c:pt idx="8">
                  <c:v>29/30</c:v>
                </c:pt>
                <c:pt idx="9">
                  <c:v>30/31</c:v>
                </c:pt>
                <c:pt idx="10">
                  <c:v>31/32</c:v>
                </c:pt>
                <c:pt idx="11">
                  <c:v>32/33</c:v>
                </c:pt>
              </c:strCache>
            </c:strRef>
          </c:cat>
          <c:val>
            <c:numRef>
              <c:f>GS!$B$22:$M$22</c:f>
              <c:numCache>
                <c:formatCode>0</c:formatCode>
                <c:ptCount val="12"/>
                <c:pt idx="0">
                  <c:v>284</c:v>
                </c:pt>
                <c:pt idx="1">
                  <c:v>266</c:v>
                </c:pt>
                <c:pt idx="2">
                  <c:v>266.74</c:v>
                </c:pt>
                <c:pt idx="3">
                  <c:v>266.03244426499998</c:v>
                </c:pt>
                <c:pt idx="4">
                  <c:v>246.21164336800001</c:v>
                </c:pt>
                <c:pt idx="5">
                  <c:v>231.189392209</c:v>
                </c:pt>
                <c:pt idx="6">
                  <c:v>218.22767947170001</c:v>
                </c:pt>
                <c:pt idx="7">
                  <c:v>197.74119542994001</c:v>
                </c:pt>
                <c:pt idx="8">
                  <c:v>181.47651687017998</c:v>
                </c:pt>
                <c:pt idx="9">
                  <c:v>182.17454763203997</c:v>
                </c:pt>
                <c:pt idx="10">
                  <c:v>171.85576392359997</c:v>
                </c:pt>
                <c:pt idx="11">
                  <c:v>177.59946694823998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DA-4829-9ECC-648CE8E6D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396608"/>
        <c:axId val="73398144"/>
      </c:barChart>
      <c:catAx>
        <c:axId val="73396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smtClean="0"/>
                  <a:t>Schuljahre</a:t>
                </a:r>
                <a:endParaRPr lang="de-DE" dirty="0"/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733981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33981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Lernende</a:t>
                </a:r>
                <a:endParaRPr lang="en-US" dirty="0"/>
              </a:p>
            </c:rich>
          </c:tx>
          <c:overlay val="0"/>
        </c:title>
        <c:numFmt formatCode="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7339660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8525809273840758E-2"/>
          <c:y val="0.95196201945345071"/>
          <c:w val="0.83173211521636659"/>
          <c:h val="4.705882352941183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 smtClean="0">
                <a:effectLst/>
              </a:rPr>
              <a:t>9.5) Prognose </a:t>
            </a:r>
            <a:r>
              <a:rPr lang="en-US" sz="2400" b="1" i="0" baseline="0" dirty="0">
                <a:effectLst/>
              </a:rPr>
              <a:t>Klassenstufe 5 Oberschulen </a:t>
            </a:r>
            <a:r>
              <a:rPr lang="en-US" sz="2400" b="1" i="0" baseline="0" dirty="0" smtClean="0">
                <a:effectLst/>
              </a:rPr>
              <a:t>und Gymnasium </a:t>
            </a:r>
            <a:r>
              <a:rPr lang="en-US" sz="2400" b="1" i="0" baseline="0" dirty="0">
                <a:effectLst/>
              </a:rPr>
              <a:t>PR </a:t>
            </a:r>
            <a:r>
              <a:rPr lang="en-US" sz="2400" b="1" i="0" baseline="0" dirty="0" smtClean="0">
                <a:effectLst/>
              </a:rPr>
              <a:t>Rechtselbisch </a:t>
            </a:r>
            <a:r>
              <a:rPr lang="en-US" sz="2400" b="1" i="0" baseline="0" dirty="0">
                <a:effectLst/>
              </a:rPr>
              <a:t>Nord</a:t>
            </a:r>
            <a:endParaRPr lang="de-DE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9040035970730657E-2"/>
          <c:y val="0.10316045181835444"/>
          <c:w val="0.86163841978312661"/>
          <c:h val="0.76210811408252854"/>
        </c:manualLayout>
      </c:layout>
      <c:lineChart>
        <c:grouping val="standard"/>
        <c:varyColors val="0"/>
        <c:ser>
          <c:idx val="0"/>
          <c:order val="0"/>
          <c:tx>
            <c:strRef>
              <c:f>'PR Nord'!$A$13</c:f>
              <c:strCache>
                <c:ptCount val="1"/>
                <c:pt idx="0">
                  <c:v>Gym 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 Nord'!$B$12:$L$12</c:f>
              <c:strCache>
                <c:ptCount val="11"/>
                <c:pt idx="0">
                  <c:v>2022/23</c:v>
                </c:pt>
                <c:pt idx="1">
                  <c:v>2023/24</c:v>
                </c:pt>
                <c:pt idx="2">
                  <c:v>2024/25</c:v>
                </c:pt>
                <c:pt idx="3">
                  <c:v>2025/26</c:v>
                </c:pt>
                <c:pt idx="4">
                  <c:v>2026/27</c:v>
                </c:pt>
                <c:pt idx="5">
                  <c:v>2027/28</c:v>
                </c:pt>
                <c:pt idx="6">
                  <c:v>2028/29</c:v>
                </c:pt>
                <c:pt idx="7">
                  <c:v>2029/30</c:v>
                </c:pt>
                <c:pt idx="8">
                  <c:v>2030/31</c:v>
                </c:pt>
                <c:pt idx="9">
                  <c:v>2031/32</c:v>
                </c:pt>
                <c:pt idx="10">
                  <c:v>2032/33</c:v>
                </c:pt>
              </c:strCache>
            </c:strRef>
          </c:cat>
          <c:val>
            <c:numRef>
              <c:f>'PR Nord'!$B$13:$L$13</c:f>
              <c:numCache>
                <c:formatCode>General</c:formatCode>
                <c:ptCount val="11"/>
                <c:pt idx="0">
                  <c:v>161</c:v>
                </c:pt>
                <c:pt idx="1">
                  <c:v>186</c:v>
                </c:pt>
                <c:pt idx="2">
                  <c:v>189</c:v>
                </c:pt>
                <c:pt idx="3">
                  <c:v>181</c:v>
                </c:pt>
                <c:pt idx="4">
                  <c:v>187</c:v>
                </c:pt>
                <c:pt idx="5">
                  <c:v>175</c:v>
                </c:pt>
                <c:pt idx="6">
                  <c:v>169</c:v>
                </c:pt>
                <c:pt idx="7">
                  <c:v>161</c:v>
                </c:pt>
                <c:pt idx="8">
                  <c:v>145</c:v>
                </c:pt>
                <c:pt idx="9">
                  <c:v>144</c:v>
                </c:pt>
                <c:pt idx="10">
                  <c:v>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DB-47CF-B704-90A226F9B11C}"/>
            </c:ext>
          </c:extLst>
        </c:ser>
        <c:ser>
          <c:idx val="1"/>
          <c:order val="1"/>
          <c:tx>
            <c:strRef>
              <c:f>'PR Nord'!$A$14</c:f>
              <c:strCache>
                <c:ptCount val="1"/>
                <c:pt idx="0">
                  <c:v>OS 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'PR Nord'!$B$12:$L$12</c:f>
              <c:strCache>
                <c:ptCount val="11"/>
                <c:pt idx="0">
                  <c:v>2022/23</c:v>
                </c:pt>
                <c:pt idx="1">
                  <c:v>2023/24</c:v>
                </c:pt>
                <c:pt idx="2">
                  <c:v>2024/25</c:v>
                </c:pt>
                <c:pt idx="3">
                  <c:v>2025/26</c:v>
                </c:pt>
                <c:pt idx="4">
                  <c:v>2026/27</c:v>
                </c:pt>
                <c:pt idx="5">
                  <c:v>2027/28</c:v>
                </c:pt>
                <c:pt idx="6">
                  <c:v>2028/29</c:v>
                </c:pt>
                <c:pt idx="7">
                  <c:v>2029/30</c:v>
                </c:pt>
                <c:pt idx="8">
                  <c:v>2030/31</c:v>
                </c:pt>
                <c:pt idx="9">
                  <c:v>2031/32</c:v>
                </c:pt>
                <c:pt idx="10">
                  <c:v>2032/33</c:v>
                </c:pt>
              </c:strCache>
            </c:strRef>
          </c:cat>
          <c:val>
            <c:numRef>
              <c:f>'PR Nord'!$B$14:$L$14</c:f>
              <c:numCache>
                <c:formatCode>General</c:formatCode>
                <c:ptCount val="11"/>
                <c:pt idx="0">
                  <c:v>117</c:v>
                </c:pt>
                <c:pt idx="1">
                  <c:v>106</c:v>
                </c:pt>
                <c:pt idx="2">
                  <c:v>107</c:v>
                </c:pt>
                <c:pt idx="3">
                  <c:v>107</c:v>
                </c:pt>
                <c:pt idx="4">
                  <c:v>113</c:v>
                </c:pt>
                <c:pt idx="5">
                  <c:v>106</c:v>
                </c:pt>
                <c:pt idx="6">
                  <c:v>102</c:v>
                </c:pt>
                <c:pt idx="7">
                  <c:v>98</c:v>
                </c:pt>
                <c:pt idx="8">
                  <c:v>86</c:v>
                </c:pt>
                <c:pt idx="9">
                  <c:v>89</c:v>
                </c:pt>
                <c:pt idx="10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DB-47CF-B704-90A226F9B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232504"/>
        <c:axId val="414237752"/>
      </c:lineChart>
      <c:catAx>
        <c:axId val="414232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Schuljahre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237752"/>
        <c:crosses val="autoZero"/>
        <c:auto val="1"/>
        <c:lblAlgn val="ctr"/>
        <c:lblOffset val="100"/>
        <c:noMultiLvlLbl val="0"/>
      </c:catAx>
      <c:valAx>
        <c:axId val="414237752"/>
        <c:scaling>
          <c:orientation val="minMax"/>
          <c:max val="22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smtClean="0"/>
                  <a:t>Lernende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232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0.76471</cdr:x>
      <cdr:y>0.1603</cdr:y>
    </cdr:from>
    <cdr:to>
      <cdr:x>0.9408</cdr:x>
      <cdr:y>0.28868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616624" y="565600"/>
          <a:ext cx="1293348" cy="45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b="1" dirty="0">
              <a:solidFill>
                <a:schemeClr val="accent1">
                  <a:lumMod val="75000"/>
                </a:schemeClr>
              </a:solidFill>
            </a:rPr>
            <a:t>Prognose</a:t>
          </a:r>
          <a:r>
            <a:rPr lang="de-DE" sz="1400" b="1" baseline="0" dirty="0">
              <a:solidFill>
                <a:schemeClr val="accent1">
                  <a:lumMod val="75000"/>
                </a:schemeClr>
              </a:solidFill>
            </a:rPr>
            <a:t> SNP </a:t>
          </a:r>
          <a:r>
            <a:rPr lang="de-DE" sz="1400" b="1" baseline="0" dirty="0" smtClean="0">
              <a:solidFill>
                <a:schemeClr val="accent1">
                  <a:lumMod val="75000"/>
                </a:schemeClr>
              </a:solidFill>
            </a:rPr>
            <a:t>2017</a:t>
          </a:r>
          <a:endParaRPr lang="de-DE" sz="14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0.73259</cdr:x>
      <cdr:y>0.5</cdr:y>
    </cdr:from>
    <cdr:to>
      <cdr:x>0.90869</cdr:x>
      <cdr:y>0.56427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4824536" y="1542330"/>
          <a:ext cx="1159714" cy="19824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dirty="0">
              <a:solidFill>
                <a:schemeClr val="accent2">
                  <a:lumMod val="75000"/>
                </a:schemeClr>
              </a:solidFill>
            </a:rPr>
            <a:t>Prognose</a:t>
          </a:r>
          <a:r>
            <a:rPr lang="de-DE" sz="1400" b="1" baseline="0" dirty="0">
              <a:solidFill>
                <a:schemeClr val="accent2">
                  <a:lumMod val="75000"/>
                </a:schemeClr>
              </a:solidFill>
            </a:rPr>
            <a:t> SNP 2023</a:t>
          </a:r>
          <a:endParaRPr lang="de-DE" sz="1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0.26299</cdr:x>
      <cdr:y>0.09719</cdr:y>
    </cdr:from>
    <cdr:to>
      <cdr:x>0.43908</cdr:x>
      <cdr:y>0.16719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656184" y="344418"/>
          <a:ext cx="1108929" cy="248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b="1" dirty="0">
              <a:solidFill>
                <a:schemeClr val="accent1">
                  <a:lumMod val="75000"/>
                </a:schemeClr>
              </a:solidFill>
            </a:rPr>
            <a:t>Prognose</a:t>
          </a:r>
          <a:r>
            <a:rPr lang="de-DE" sz="1400" b="1" baseline="0" dirty="0">
              <a:solidFill>
                <a:schemeClr val="accent1">
                  <a:lumMod val="75000"/>
                </a:schemeClr>
              </a:solidFill>
            </a:rPr>
            <a:t> SNP </a:t>
          </a:r>
          <a:r>
            <a:rPr lang="de-DE" sz="1400" b="1" baseline="0" dirty="0" smtClean="0">
              <a:solidFill>
                <a:schemeClr val="accent1">
                  <a:lumMod val="75000"/>
                </a:schemeClr>
              </a:solidFill>
            </a:rPr>
            <a:t>2017</a:t>
          </a:r>
          <a:endParaRPr lang="de-DE" sz="14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0.68421</cdr:x>
      <cdr:y>0.49134</cdr:y>
    </cdr:from>
    <cdr:to>
      <cdr:x>0.86031</cdr:x>
      <cdr:y>0.56134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4680520" y="1741201"/>
          <a:ext cx="1204658" cy="24806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dirty="0">
              <a:solidFill>
                <a:schemeClr val="accent2">
                  <a:lumMod val="75000"/>
                </a:schemeClr>
              </a:solidFill>
            </a:rPr>
            <a:t>Prognose</a:t>
          </a:r>
          <a:r>
            <a:rPr lang="de-DE" sz="1400" b="1" baseline="0" dirty="0">
              <a:solidFill>
                <a:schemeClr val="accent2">
                  <a:lumMod val="75000"/>
                </a:schemeClr>
              </a:solidFill>
            </a:rPr>
            <a:t> SNP 2023</a:t>
          </a:r>
          <a:endParaRPr lang="de-DE" sz="1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0.75064</cdr:x>
      <cdr:y>0.03535</cdr:y>
    </cdr:from>
    <cdr:to>
      <cdr:x>1</cdr:x>
      <cdr:y>0.10535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225792" y="124738"/>
          <a:ext cx="1735990" cy="246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400" b="1" baseline="0" dirty="0">
              <a:solidFill>
                <a:schemeClr val="accent1">
                  <a:lumMod val="75000"/>
                </a:schemeClr>
              </a:solidFill>
            </a:rPr>
            <a:t>Gymnasien</a:t>
          </a:r>
          <a:endParaRPr lang="de-DE" sz="14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0.76541</cdr:x>
      <cdr:y>0.32653</cdr:y>
    </cdr:from>
    <cdr:to>
      <cdr:x>0.93722</cdr:x>
      <cdr:y>0.39653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5328592" y="1152128"/>
          <a:ext cx="1196104" cy="2469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baseline="0" dirty="0">
              <a:solidFill>
                <a:schemeClr val="accent2">
                  <a:lumMod val="75000"/>
                </a:schemeClr>
              </a:solidFill>
            </a:rPr>
            <a:t>Oberschulen </a:t>
          </a:r>
          <a:endParaRPr lang="de-DE" sz="1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</cdr:x>
      <cdr:y>0.62</cdr:y>
    </cdr:from>
    <cdr:to>
      <cdr:x>0.77078</cdr:x>
      <cdr:y>0.69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3480891" y="2232248"/>
          <a:ext cx="1885111" cy="2520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baseline="0" dirty="0">
              <a:solidFill>
                <a:schemeClr val="accent6">
                  <a:lumMod val="75000"/>
                </a:schemeClr>
              </a:solidFill>
            </a:rPr>
            <a:t>Gemeinschaftsschulen </a:t>
          </a:r>
          <a:endParaRPr lang="de-DE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0.44136</cdr:x>
      <cdr:y>0.32653</cdr:y>
    </cdr:from>
    <cdr:to>
      <cdr:x>0.61746</cdr:x>
      <cdr:y>0.39653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3241721" y="1152128"/>
          <a:ext cx="1293422" cy="2469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b="1" dirty="0">
              <a:solidFill>
                <a:sysClr val="windowText" lastClr="000000"/>
              </a:solidFill>
            </a:rPr>
            <a:t>ab </a:t>
          </a:r>
          <a:r>
            <a:rPr lang="de-DE" sz="1400" b="1" baseline="0" dirty="0">
              <a:solidFill>
                <a:sysClr val="windowText" lastClr="000000"/>
              </a:solidFill>
            </a:rPr>
            <a:t>2023/24 Prognose</a:t>
          </a:r>
          <a:endParaRPr lang="de-DE" sz="14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0.30728</cdr:x>
      <cdr:y>0.6564</cdr:y>
    </cdr:from>
    <cdr:to>
      <cdr:x>0.61801</cdr:x>
      <cdr:y>0.75738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448272" y="2724143"/>
          <a:ext cx="2475763" cy="419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600" b="1" dirty="0">
              <a:solidFill>
                <a:schemeClr val="accent2"/>
              </a:solidFill>
            </a:rPr>
            <a:t>Oberschulen Klasse 5</a:t>
          </a:r>
        </a:p>
      </cdr:txBody>
    </cdr:sp>
  </cdr:relSizeAnchor>
  <cdr:relSizeAnchor xmlns:cdr="http://schemas.openxmlformats.org/drawingml/2006/chartDrawing">
    <cdr:from>
      <cdr:x>0.63984</cdr:x>
      <cdr:y>0.25733</cdr:y>
    </cdr:from>
    <cdr:to>
      <cdr:x>0.9096</cdr:x>
      <cdr:y>0.3583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5097977" y="1067959"/>
          <a:ext cx="2149357" cy="419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600" b="1" dirty="0">
              <a:solidFill>
                <a:srgbClr val="0070C0"/>
              </a:solidFill>
            </a:rPr>
            <a:t>Gymnasium Klasse 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203C4-F03C-481E-B2B2-B66F06EF1C06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7D438-B362-4354-9B2F-277447F79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51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022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MODERATIONSHINWEIS: @Frau Dr. Düring: zur Erklärung für die fehlende Prognose der Förderschulen Dresden sollte erwähnt werden, dass die Abbildung/Prognose einzelner Förderschwerpunkte nicht darstellbar ist, da man nicht einschätzen kann wie sich in den nächsten Jahren die Verteilung der FSP gestalten wird.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60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629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546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52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436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93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102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D438-B362-4354-9B2F-277447F795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897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45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736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793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0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Textliche Darstellung: </a:t>
            </a:r>
          </a:p>
          <a:p>
            <a:r>
              <a:rPr lang="de-DE" dirty="0" smtClean="0"/>
              <a:t>Teil</a:t>
            </a:r>
            <a:r>
              <a:rPr lang="de-DE" baseline="0" dirty="0" smtClean="0"/>
              <a:t> 1: </a:t>
            </a:r>
            <a:r>
              <a:rPr lang="de-DE" dirty="0" smtClean="0"/>
              <a:t>schulartenspezifisch</a:t>
            </a:r>
            <a:r>
              <a:rPr lang="de-DE" baseline="0" dirty="0" smtClean="0"/>
              <a:t> (GS, OS, Gym, GMS, FÖ, zweiter BW, FT, tangierende Themen:  VKU/VKA, herausfordernde Lagen, Inklusion, Bauauslagerungsstandorte, ; Einteilung nach Grundschulbezirken und Planungsregionen</a:t>
            </a:r>
          </a:p>
          <a:p>
            <a:r>
              <a:rPr lang="de-DE" baseline="0" dirty="0" smtClean="0"/>
              <a:t>Teil 2: Schulnetzberichte pro Schule, Bedarfsprognose nach Grundschulbezirken/Planungsregionen, Darstellung der Räume pro Schulstandort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41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45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86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Förderschulquote: 3,7 %</a:t>
            </a:r>
          </a:p>
          <a:p>
            <a:r>
              <a:rPr lang="de-DE" dirty="0" smtClean="0"/>
              <a:t>Abgang</a:t>
            </a:r>
            <a:r>
              <a:rPr lang="de-DE" baseline="0" dirty="0" smtClean="0"/>
              <a:t> freie Träger: Änderung zum letzten Schulnetzplan – Abzug erfolgt jetzt grundschulbezirksscharf (vorher: pauschaler Abzug pro GS)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45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15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96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</a:p>
          <a:p>
            <a:r>
              <a:rPr lang="de-DE" smtClean="0"/>
              <a:t>Amt für Presse-, Öffentlichkeitsarbeit und Protokoll</a:t>
            </a:r>
          </a:p>
          <a:p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8. April 2019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1B57-9378-401F-B664-AF8201DDDD1A}" type="datetime1">
              <a:rPr lang="de-DE" smtClean="0"/>
              <a:t>18.09.2023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0EB1-7D62-44C5-A9AE-ABE7777ADD7C}" type="datetime1">
              <a:rPr lang="de-DE" smtClean="0"/>
              <a:t>18.09.2023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4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25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34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4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07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45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73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024-266E-4EAD-96BD-9C3B5937C331}" type="datetime1">
              <a:rPr lang="de-DE" smtClean="0"/>
              <a:t>18.09.2023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3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1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02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7AA-5782-44AD-B35D-C64A5CC0CABF}" type="datetime1">
              <a:rPr lang="de-DE" smtClean="0"/>
              <a:t>18.09.2023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6018-FCE3-4C23-ACF6-FD7236733B8D}" type="datetime1">
              <a:rPr lang="de-DE" smtClean="0"/>
              <a:t>18.09.2023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4C9-2A5C-449A-947B-D7FA21DBE2C1}" type="datetime1">
              <a:rPr lang="de-DE" smtClean="0"/>
              <a:t>18.09.2023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9E2-0260-46E8-A87B-9B8E6B439169}" type="datetime1">
              <a:rPr lang="de-DE" smtClean="0"/>
              <a:t>18.09.2023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43A-6EED-452E-ACA6-4D5FE8126853}" type="datetime1">
              <a:rPr lang="de-DE" smtClean="0"/>
              <a:t>18.09.2023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3BF0-15D7-47B6-91D3-4BBC13BD6268}" type="datetime1">
              <a:rPr lang="de-DE" smtClean="0"/>
              <a:t>18.09.2023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991-88BA-45C1-B42C-F2F83B1EDF64}" type="datetime1">
              <a:rPr lang="de-DE" smtClean="0"/>
              <a:t>18.09.2023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418145"/>
            <a:ext cx="7315200" cy="86557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3719"/>
            <a:ext cx="7315200" cy="23762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8. April 2019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267494"/>
            <a:ext cx="3168352" cy="36004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smtClean="0"/>
              <a:t>Landeshauptstadt Dresden</a:t>
            </a:r>
          </a:p>
          <a:p>
            <a:r>
              <a:rPr lang="de-DE" smtClean="0"/>
              <a:t>Amt für Presse-, Öffentlichkeitsarbeit und Protokoll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73C3-B53C-450E-9A9D-CD21846576BC}" type="datetimeFigureOut">
              <a:rPr lang="de-DE" smtClean="0"/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17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0"/>
            <a:ext cx="9167750" cy="5143499"/>
          </a:xfrm>
          <a:prstGeom prst="rect">
            <a:avLst/>
          </a:prstGeom>
          <a:solidFill>
            <a:srgbClr val="FF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561" y="-1715"/>
            <a:ext cx="4057938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2031975"/>
            <a:ext cx="5781964" cy="1979935"/>
          </a:xfrm>
        </p:spPr>
        <p:txBody>
          <a:bodyPr lIns="684000" tIns="36000" rIns="576000">
            <a:noAutofit/>
          </a:bodyPr>
          <a:lstStyle/>
          <a:p>
            <a:pPr>
              <a:lnSpc>
                <a:spcPts val="4800"/>
              </a:lnSpc>
            </a:pPr>
            <a:r>
              <a:rPr lang="de-DE" sz="4400" dirty="0" smtClean="0"/>
              <a:t>Fortschreibung </a:t>
            </a:r>
            <a:br>
              <a:rPr lang="de-DE" sz="4400" dirty="0" smtClean="0"/>
            </a:br>
            <a:r>
              <a:rPr lang="de-DE" dirty="0" smtClean="0"/>
              <a:t>Schulnetzplanung</a:t>
            </a:r>
            <a:br>
              <a:rPr lang="de-DE" dirty="0" smtClean="0"/>
            </a:br>
            <a:r>
              <a:rPr lang="de-DE" sz="3600" dirty="0" smtClean="0"/>
              <a:t>Ortschaftsrat Weixdorf</a:t>
            </a:r>
            <a:endParaRPr lang="de-DE" sz="36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1510"/>
            <a:ext cx="2216064" cy="1152128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161510" y="4776995"/>
            <a:ext cx="1170130" cy="23459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vert="horz" lIns="36000" tIns="36000" rIns="3600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000" b="1" dirty="0" smtClean="0">
                <a:solidFill>
                  <a:schemeClr val="bg1"/>
                </a:solidFill>
              </a:rPr>
              <a:t>© Amt für Schulen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				Landeshauptstadt  Dresden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1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				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23287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128" y="195486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/>
              <a:t>5</a:t>
            </a:r>
            <a:r>
              <a:rPr lang="de-DE" sz="3200" dirty="0" smtClean="0"/>
              <a:t>) Förderschulen (bisherige Entwicklung)</a:t>
            </a:r>
            <a:endParaRPr lang="de-DE" sz="3200" dirty="0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0" y="1431307"/>
            <a:ext cx="9144000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441584024"/>
              </p:ext>
            </p:extLst>
          </p:nvPr>
        </p:nvGraphicFramePr>
        <p:xfrm>
          <a:off x="683568" y="843558"/>
          <a:ext cx="7776864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10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6204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/>
              <a:t>6</a:t>
            </a:r>
            <a:r>
              <a:rPr lang="de-DE" sz="3200" dirty="0" smtClean="0"/>
              <a:t>) Fazit zu Prognosen</a:t>
            </a:r>
            <a:endParaRPr lang="de-DE" sz="3200" dirty="0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0" y="987574"/>
            <a:ext cx="9144000" cy="3888431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FEA00"/>
              </a:buClr>
            </a:pPr>
            <a:r>
              <a:rPr lang="de-DE" sz="2000" b="1" dirty="0" smtClean="0">
                <a:solidFill>
                  <a:schemeClr val="tx1"/>
                </a:solidFill>
              </a:rPr>
              <a:t>Grundschule</a:t>
            </a:r>
            <a:endParaRPr lang="de-DE" sz="2000" b="1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</a:rPr>
              <a:t>innerhalb Laufzeit SNP 2023 </a:t>
            </a:r>
            <a:r>
              <a:rPr lang="de-DE" sz="1800" dirty="0" smtClean="0">
                <a:solidFill>
                  <a:schemeClr val="tx1"/>
                </a:solidFill>
              </a:rPr>
              <a:t>(fünf </a:t>
            </a:r>
            <a:r>
              <a:rPr lang="de-DE" sz="1800" dirty="0">
                <a:solidFill>
                  <a:schemeClr val="tx1"/>
                </a:solidFill>
              </a:rPr>
              <a:t>Jahre) kontinuierliches S</a:t>
            </a:r>
            <a:r>
              <a:rPr lang="de-DE" sz="1800" dirty="0" smtClean="0">
                <a:solidFill>
                  <a:schemeClr val="tx1"/>
                </a:solidFill>
              </a:rPr>
              <a:t>inken </a:t>
            </a:r>
            <a:r>
              <a:rPr lang="de-DE" sz="1800" dirty="0">
                <a:solidFill>
                  <a:schemeClr val="tx1"/>
                </a:solidFill>
              </a:rPr>
              <a:t>der </a:t>
            </a:r>
            <a:r>
              <a:rPr lang="de-DE" sz="1800" dirty="0" smtClean="0">
                <a:solidFill>
                  <a:schemeClr val="tx1"/>
                </a:solidFill>
              </a:rPr>
              <a:t>Schülerzahlen, danach werden weiterhin sinkende Schülerzahlen prognostiziert</a:t>
            </a:r>
            <a:endParaRPr lang="de-DE" sz="18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</a:rPr>
              <a:t>stabiles Schulnetz - keine Gründungen </a:t>
            </a:r>
            <a:r>
              <a:rPr lang="de-DE" sz="1800" dirty="0" smtClean="0">
                <a:solidFill>
                  <a:schemeClr val="tx1"/>
                </a:solidFill>
              </a:rPr>
              <a:t>erforderlich</a:t>
            </a:r>
            <a:endParaRPr lang="de-DE" sz="18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räumliche Entlastung </a:t>
            </a:r>
            <a:r>
              <a:rPr lang="de-DE" sz="1800" dirty="0">
                <a:solidFill>
                  <a:schemeClr val="tx1"/>
                </a:solidFill>
              </a:rPr>
              <a:t>von </a:t>
            </a:r>
            <a:r>
              <a:rPr lang="de-DE" sz="1800" dirty="0" smtClean="0">
                <a:solidFill>
                  <a:schemeClr val="tx1"/>
                </a:solidFill>
              </a:rPr>
              <a:t>Schulen </a:t>
            </a:r>
            <a:r>
              <a:rPr lang="de-DE" sz="1800" dirty="0">
                <a:solidFill>
                  <a:schemeClr val="tx1"/>
                </a:solidFill>
              </a:rPr>
              <a:t>wird </a:t>
            </a:r>
            <a:r>
              <a:rPr lang="de-DE" sz="1800" dirty="0" smtClean="0">
                <a:solidFill>
                  <a:schemeClr val="tx1"/>
                </a:solidFill>
              </a:rPr>
              <a:t>möglich, Verbesserung der Bedingungen für Assistenzsysteme</a:t>
            </a:r>
            <a:endParaRPr lang="de-DE" sz="1800" dirty="0">
              <a:solidFill>
                <a:schemeClr val="tx1"/>
              </a:solidFill>
            </a:endParaRPr>
          </a:p>
          <a:p>
            <a:pPr algn="l">
              <a:buClr>
                <a:srgbClr val="FFEA00"/>
              </a:buClr>
            </a:pPr>
            <a:r>
              <a:rPr lang="de-DE" sz="2000" b="1" dirty="0" smtClean="0">
                <a:solidFill>
                  <a:schemeClr val="tx1"/>
                </a:solidFill>
              </a:rPr>
              <a:t>Förderschulen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</a:rPr>
              <a:t>Schulen mit dem Förderschwerpunkt geistige Entwicklung an </a:t>
            </a:r>
            <a:r>
              <a:rPr lang="de-DE" sz="1800" dirty="0" smtClean="0">
                <a:solidFill>
                  <a:schemeClr val="tx1"/>
                </a:solidFill>
              </a:rPr>
              <a:t>Kapazitätsgrenze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Entlastung der Schulen mit dem Förderschwerpunkt Lernen wird möglich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</a:rPr>
              <a:t>k</a:t>
            </a:r>
            <a:r>
              <a:rPr lang="de-DE" sz="1800" dirty="0" smtClean="0">
                <a:solidFill>
                  <a:schemeClr val="tx1"/>
                </a:solidFill>
              </a:rPr>
              <a:t>eine Schulgründungen erforderlich</a:t>
            </a:r>
            <a:endParaRPr lang="de-DE" sz="18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11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12645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 txBox="1">
            <a:spLocks/>
          </p:cNvSpPr>
          <p:nvPr/>
        </p:nvSpPr>
        <p:spPr>
          <a:xfrm>
            <a:off x="-118628" y="771550"/>
            <a:ext cx="9144000" cy="3888432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FEA00"/>
              </a:buClr>
            </a:pPr>
            <a:r>
              <a:rPr lang="de-DE" sz="2000" b="1" dirty="0" smtClean="0">
                <a:solidFill>
                  <a:schemeClr val="tx1"/>
                </a:solidFill>
              </a:rPr>
              <a:t>Gymnasien/Oberschulen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innerhalb Laufzeit SNP 2023 (fünf Jahre) nur moderate Steigerung der Schülerzahl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danach wird kontinuierliches Sinken der Schülerzahlen prognostiziert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stabiles Schulnetz - keine Gründungen erforderlich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Entlastung von über der Kapazität geführten Schulen wird möglich</a:t>
            </a:r>
          </a:p>
          <a:p>
            <a:pPr algn="l">
              <a:buClr>
                <a:srgbClr val="FFEA00"/>
              </a:buClr>
            </a:pPr>
            <a:endParaRPr lang="de-DE" sz="1000" dirty="0" smtClean="0">
              <a:solidFill>
                <a:schemeClr val="tx1"/>
              </a:solidFill>
            </a:endParaRPr>
          </a:p>
          <a:p>
            <a:pPr algn="l">
              <a:buClr>
                <a:srgbClr val="FFEA00"/>
              </a:buClr>
            </a:pPr>
            <a:r>
              <a:rPr lang="de-DE" sz="2000" b="1" dirty="0" smtClean="0">
                <a:solidFill>
                  <a:schemeClr val="tx1"/>
                </a:solidFill>
              </a:rPr>
              <a:t>Standortveränderungen Gymnasien/Oberschulen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Umzug Gymnasium LEO an dauerhaften Standort </a:t>
            </a:r>
            <a:r>
              <a:rPr lang="de-DE" sz="1800" dirty="0" err="1" smtClean="0">
                <a:solidFill>
                  <a:schemeClr val="tx1"/>
                </a:solidFill>
              </a:rPr>
              <a:t>Bodenbacher</a:t>
            </a:r>
            <a:r>
              <a:rPr lang="de-DE" sz="1800" dirty="0" smtClean="0">
                <a:solidFill>
                  <a:schemeClr val="tx1"/>
                </a:solidFill>
              </a:rPr>
              <a:t> Straße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Verlagerung der 101. Oberschule zum Standort </a:t>
            </a:r>
            <a:r>
              <a:rPr lang="de-DE" sz="1800" dirty="0" err="1" smtClean="0">
                <a:solidFill>
                  <a:schemeClr val="tx1"/>
                </a:solidFill>
              </a:rPr>
              <a:t>Cockerwiese</a:t>
            </a:r>
            <a:endParaRPr lang="de-DE" sz="1800" dirty="0" smtClean="0">
              <a:solidFill>
                <a:schemeClr val="tx1"/>
              </a:solidFill>
            </a:endParaRPr>
          </a:p>
          <a:p>
            <a:pPr algn="l">
              <a:buClr>
                <a:srgbClr val="FFEA00"/>
              </a:buClr>
            </a:pPr>
            <a:endParaRPr lang="de-DE" sz="10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  <a:buClr>
                <a:srgbClr val="FFEA00"/>
              </a:buClr>
            </a:pPr>
            <a:r>
              <a:rPr lang="de-DE" sz="2000" b="1" dirty="0">
                <a:solidFill>
                  <a:schemeClr val="tx1"/>
                </a:solidFill>
              </a:rPr>
              <a:t>Gemeinschaftsschulen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</a:rPr>
              <a:t>Anmeldezahlen übersteigen aktuell die Kapazität</a:t>
            </a:r>
          </a:p>
          <a:p>
            <a:pPr algn="l">
              <a:buClr>
                <a:srgbClr val="FFEA00"/>
              </a:buClr>
            </a:pPr>
            <a:endParaRPr lang="de-DE" sz="1800" dirty="0" smtClean="0">
              <a:solidFill>
                <a:schemeClr val="tx1"/>
              </a:solidFill>
            </a:endParaRPr>
          </a:p>
          <a:p>
            <a:pPr algn="l">
              <a:buClr>
                <a:srgbClr val="FFEA00"/>
              </a:buClr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448" y="195486"/>
            <a:ext cx="9164302" cy="648072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/>
              <a:t>6</a:t>
            </a:r>
            <a:r>
              <a:rPr lang="de-DE" sz="3200" dirty="0" smtClean="0"/>
              <a:t>) Fazit zu Prognosen</a:t>
            </a:r>
            <a:endParaRPr lang="de-DE" sz="3200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12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35013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195486"/>
            <a:ext cx="9164302" cy="648072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 7) Migration – Vorbereitungsklassen (VK)</a:t>
            </a:r>
            <a:endParaRPr lang="de-DE" sz="3200" dirty="0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-21123" y="915566"/>
            <a:ext cx="9144000" cy="3672408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900" dirty="0" smtClean="0">
                <a:solidFill>
                  <a:schemeClr val="tx1"/>
                </a:solidFill>
              </a:rPr>
              <a:t>insgesamt 1269 ukrainische Kinder in Dresdner kommunalen Schulen aufgenommen, (Stand: August 2023)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900" dirty="0">
                <a:solidFill>
                  <a:schemeClr val="tx1"/>
                </a:solidFill>
              </a:rPr>
              <a:t>Auflösung der </a:t>
            </a:r>
            <a:r>
              <a:rPr lang="de-DE" sz="1900" dirty="0" smtClean="0">
                <a:solidFill>
                  <a:schemeClr val="tx1"/>
                </a:solidFill>
              </a:rPr>
              <a:t>VK Ukraine mit </a:t>
            </a:r>
            <a:r>
              <a:rPr lang="de-DE" sz="1900" dirty="0">
                <a:solidFill>
                  <a:schemeClr val="tx1"/>
                </a:solidFill>
              </a:rPr>
              <a:t>Schuljahr 2023/2024 und Eingliederung auf Basis der Sächsischen Konzeption zur Integration von </a:t>
            </a:r>
            <a:r>
              <a:rPr lang="de-DE" sz="1900" dirty="0" smtClean="0">
                <a:solidFill>
                  <a:schemeClr val="tx1"/>
                </a:solidFill>
              </a:rPr>
              <a:t>Migranten (nur noch VK)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900" dirty="0" smtClean="0">
                <a:solidFill>
                  <a:schemeClr val="tx1"/>
                </a:solidFill>
              </a:rPr>
              <a:t>Grundschulen: 63 VK, Oberschulen: 35 VK, Gymnasien: 15 VK, Gemeinschaftsschulen: 7 VK, Förderschulen: 5 VK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19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900" dirty="0" smtClean="0">
                <a:solidFill>
                  <a:schemeClr val="tx1"/>
                </a:solidFill>
              </a:rPr>
              <a:t>Grundschulen: Kapazitätsreserven mittelfristig vorhanden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900" dirty="0" smtClean="0">
                <a:solidFill>
                  <a:schemeClr val="tx1"/>
                </a:solidFill>
              </a:rPr>
              <a:t>Oberschulen: Kapazitätsreserven ausgeschöpft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900" dirty="0" smtClean="0">
                <a:solidFill>
                  <a:schemeClr val="tx1"/>
                </a:solidFill>
              </a:rPr>
              <a:t>Gymnasien: Aufnahme der Schülerinnen und Schüler vorerst bildungsunabhängig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21123" y="4515966"/>
            <a:ext cx="9196401" cy="640148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13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11307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195486"/>
            <a:ext cx="9164302" cy="648072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 8) Ergebnisse Beteiligungsprozess</a:t>
            </a:r>
            <a:endParaRPr lang="de-DE" sz="3200" dirty="0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-21123" y="735546"/>
            <a:ext cx="9144000" cy="4212468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FEA00"/>
              </a:buClr>
            </a:pPr>
            <a:r>
              <a:rPr lang="de-DE" sz="2800" dirty="0" smtClean="0">
                <a:solidFill>
                  <a:schemeClr val="tx1"/>
                </a:solidFill>
              </a:rPr>
              <a:t>Onlinebeteiligung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fünf Stellungnahmen wurden abgegeben </a:t>
            </a:r>
          </a:p>
          <a:p>
            <a:pPr algn="l">
              <a:buClr>
                <a:srgbClr val="FFEA00"/>
              </a:buClr>
            </a:pPr>
            <a:r>
              <a:rPr lang="de-DE" sz="2800" dirty="0" smtClean="0">
                <a:solidFill>
                  <a:schemeClr val="tx1"/>
                </a:solidFill>
              </a:rPr>
              <a:t>Dialoggespräche</a:t>
            </a:r>
            <a:endParaRPr lang="de-DE" sz="28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Das Angebot der Dialoggespräche zwischen einzelnen Schulen und dem Amt für Schulen wurde gern wahrgenommen.</a:t>
            </a:r>
          </a:p>
          <a:p>
            <a:pPr algn="l">
              <a:buClr>
                <a:srgbClr val="FFEA00"/>
              </a:buClr>
            </a:pPr>
            <a:r>
              <a:rPr lang="de-DE" sz="2800" dirty="0" smtClean="0">
                <a:solidFill>
                  <a:schemeClr val="tx1"/>
                </a:solidFill>
              </a:rPr>
              <a:t>Regionalkonferenzen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  <a:cs typeface="Calibri" panose="020F0502020204030204" pitchFamily="34" charset="0"/>
              </a:rPr>
              <a:t>positive </a:t>
            </a:r>
            <a:r>
              <a:rPr 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Bewertung des Beteiligungsformates durch die Teilnehmenden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besonders der offene konstruktive Austausch, die strukturierten Arbeitsgruppen, der breite Diskurs über Stadtbezirksgrenzen hinweg mit an Bildung beteiligten Akteurinnen und Akteuren wurden hervorgehoben</a:t>
            </a:r>
          </a:p>
          <a:p>
            <a:pPr algn="l">
              <a:buClr>
                <a:srgbClr val="FFEA00"/>
              </a:buClr>
            </a:pPr>
            <a:endParaRPr lang="de-DE" sz="1900" dirty="0" smtClean="0">
              <a:solidFill>
                <a:schemeClr val="tx1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21123" y="4515966"/>
            <a:ext cx="9196401" cy="640148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14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12629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195486"/>
            <a:ext cx="9164302" cy="648072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 8) Ergebnisse Beteiligungsprozess</a:t>
            </a:r>
            <a:endParaRPr lang="de-DE" sz="3200" dirty="0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-21123" y="843558"/>
            <a:ext cx="9144000" cy="3960440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FEA00"/>
              </a:buClr>
            </a:pPr>
            <a:r>
              <a:rPr lang="de-DE" sz="2800" dirty="0" smtClean="0">
                <a:solidFill>
                  <a:schemeClr val="tx1"/>
                </a:solidFill>
              </a:rPr>
              <a:t>Regionalkonferenzen</a:t>
            </a:r>
          </a:p>
          <a:p>
            <a:pPr algn="l">
              <a:buClr>
                <a:srgbClr val="FFEA00"/>
              </a:buClr>
            </a:pPr>
            <a:r>
              <a:rPr lang="de-DE" sz="1800" b="1" dirty="0" smtClean="0">
                <a:solidFill>
                  <a:schemeClr val="tx1"/>
                </a:solidFill>
              </a:rPr>
              <a:t>Darstellung von Diskussionsschwerpunkten der Arbeitsgruppen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</a:rPr>
              <a:t>vertiefende Erklärung der statistischen </a:t>
            </a:r>
            <a:r>
              <a:rPr lang="de-DE" sz="1800" dirty="0" smtClean="0">
                <a:solidFill>
                  <a:schemeClr val="tx1"/>
                </a:solidFill>
              </a:rPr>
              <a:t>Grundlagen </a:t>
            </a:r>
            <a:endParaRPr lang="de-DE" sz="18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</a:rPr>
              <a:t>Beachtung von Inklusion und Migration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</a:rPr>
              <a:t>bessere Verteilung von Kindern mit Migrationshintergrund</a:t>
            </a:r>
          </a:p>
          <a:p>
            <a:pPr algn="l">
              <a:buClr>
                <a:srgbClr val="FFEA00"/>
              </a:buClr>
            </a:pPr>
            <a:r>
              <a:rPr lang="de-DE" sz="1800" b="1" dirty="0" smtClean="0">
                <a:solidFill>
                  <a:schemeClr val="tx1"/>
                </a:solidFill>
              </a:rPr>
              <a:t>Grundschulen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Änderung der Schulbezirke 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bauliche Strategien in Schulnetzplanung einfließen lassen</a:t>
            </a:r>
          </a:p>
          <a:p>
            <a:pPr algn="l">
              <a:buClr>
                <a:srgbClr val="FFEA00"/>
              </a:buClr>
            </a:pPr>
            <a:r>
              <a:rPr lang="de-DE" sz="1800" b="1" dirty="0">
                <a:solidFill>
                  <a:schemeClr val="tx1"/>
                </a:solidFill>
              </a:rPr>
              <a:t>Förderschulen</a:t>
            </a:r>
            <a:endParaRPr lang="de-DE" sz="18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</a:rPr>
              <a:t>Berücksichtigung des tatsächlichen Förderbedarfes</a:t>
            </a:r>
          </a:p>
          <a:p>
            <a:pPr algn="l">
              <a:buClr>
                <a:srgbClr val="FFEA00"/>
              </a:buClr>
            </a:pPr>
            <a:endParaRPr lang="de-DE" sz="1900" dirty="0" smtClean="0">
              <a:solidFill>
                <a:schemeClr val="tx1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21123" y="4515966"/>
            <a:ext cx="9196401" cy="640148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15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29353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 txBox="1">
            <a:spLocks/>
          </p:cNvSpPr>
          <p:nvPr/>
        </p:nvSpPr>
        <p:spPr>
          <a:xfrm>
            <a:off x="-118628" y="915566"/>
            <a:ext cx="9144000" cy="4240548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FEA00"/>
              </a:buClr>
            </a:pPr>
            <a:r>
              <a:rPr lang="de-DE" sz="2800" dirty="0" smtClean="0">
                <a:solidFill>
                  <a:schemeClr val="tx1"/>
                </a:solidFill>
              </a:rPr>
              <a:t>Regionalkonferenzen</a:t>
            </a:r>
          </a:p>
          <a:p>
            <a:pPr algn="l">
              <a:buClr>
                <a:srgbClr val="FFEA00"/>
              </a:buClr>
            </a:pPr>
            <a:r>
              <a:rPr lang="de-DE" sz="1800" b="1" dirty="0" smtClean="0">
                <a:solidFill>
                  <a:schemeClr val="tx1"/>
                </a:solidFill>
              </a:rPr>
              <a:t>Oberschulen/Gemeinschaftsschulen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Herabsetzung des Klassenteilers in den fünften Klassen </a:t>
            </a:r>
            <a:r>
              <a:rPr lang="de-D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Aufnahme von Schülerinnen und Schülern in oberen Klassenstufen 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Einrichtung weiterer Gemeinschaftsschulen</a:t>
            </a:r>
          </a:p>
          <a:p>
            <a:pPr algn="l">
              <a:buClr>
                <a:srgbClr val="FFEA00"/>
              </a:buClr>
            </a:pPr>
            <a:endParaRPr lang="de-DE" sz="1800" dirty="0" smtClean="0">
              <a:solidFill>
                <a:schemeClr val="tx1"/>
              </a:solidFill>
            </a:endParaRPr>
          </a:p>
          <a:p>
            <a:pPr algn="l">
              <a:buClr>
                <a:srgbClr val="FFEA00"/>
              </a:buClr>
            </a:pPr>
            <a:r>
              <a:rPr lang="de-DE" sz="1800" b="1" dirty="0" smtClean="0">
                <a:solidFill>
                  <a:schemeClr val="tx1"/>
                </a:solidFill>
              </a:rPr>
              <a:t>Gymnasien</a:t>
            </a:r>
            <a:endParaRPr lang="de-DE" sz="18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schemeClr val="tx1"/>
                </a:solidFill>
                <a:cs typeface="Calibri" panose="020F0502020204030204" pitchFamily="34" charset="0"/>
              </a:rPr>
              <a:t>Verbesserung der gymnasialen Versorgung im Dresdner Norden durch Einsatz von temporären modularen Ergänzungsbauten im </a:t>
            </a:r>
            <a:r>
              <a:rPr lang="de-DE" sz="1800" dirty="0" smtClean="0">
                <a:solidFill>
                  <a:schemeClr val="tx1"/>
                </a:solidFill>
                <a:cs typeface="Calibri" panose="020F0502020204030204" pitchFamily="34" charset="0"/>
              </a:rPr>
              <a:t>Planungsbereich</a:t>
            </a:r>
          </a:p>
          <a:p>
            <a:pPr algn="l">
              <a:buClr>
                <a:srgbClr val="FFEA00"/>
              </a:buClr>
            </a:pPr>
            <a:endParaRPr lang="de-DE" sz="1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l">
              <a:buClr>
                <a:srgbClr val="FFEA00"/>
              </a:buClr>
            </a:pPr>
            <a:endParaRPr lang="de-DE" sz="1800" dirty="0" smtClean="0">
              <a:solidFill>
                <a:schemeClr val="tx1"/>
              </a:solidFill>
            </a:endParaRPr>
          </a:p>
          <a:p>
            <a:pPr algn="l">
              <a:buClr>
                <a:srgbClr val="FFEA00"/>
              </a:buClr>
            </a:pPr>
            <a:endParaRPr lang="de-DE" sz="1800" dirty="0" smtClean="0">
              <a:solidFill>
                <a:schemeClr val="tx1"/>
              </a:solidFill>
            </a:endParaRPr>
          </a:p>
          <a:p>
            <a:pPr algn="l">
              <a:buClr>
                <a:srgbClr val="FFEA00"/>
              </a:buClr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448" y="195486"/>
            <a:ext cx="9164302" cy="648072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8</a:t>
            </a:r>
            <a:r>
              <a:rPr lang="de-DE" sz="3200" dirty="0"/>
              <a:t>) Ergebnisse Beteiligungsprozess</a:t>
            </a:r>
          </a:p>
          <a:p>
            <a:pPr algn="l"/>
            <a:endParaRPr lang="de-DE" sz="3200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16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38235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dirty="0" smtClean="0"/>
              <a:t>9) Ortschaft Weixdorf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19622"/>
            <a:ext cx="9084754" cy="2516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/>
              <a:t>      Einzelschulbezirk Weixdorf</a:t>
            </a:r>
          </a:p>
          <a:p>
            <a:pPr lvl="1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prstClr val="black"/>
                </a:solidFill>
              </a:rPr>
              <a:t>Grundschule Weixdorf</a:t>
            </a:r>
            <a:endParaRPr lang="de-DE" sz="2000" dirty="0">
              <a:solidFill>
                <a:prstClr val="black"/>
              </a:solidFill>
            </a:endParaRPr>
          </a:p>
          <a:p>
            <a:endParaRPr lang="de-DE" dirty="0" smtClean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3750" y="1275606"/>
            <a:ext cx="9144000" cy="3531769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A00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A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0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smtClean="0"/>
              <a:t>9.1) Prognose Einzelschulbezirk Weixdorf</a:t>
            </a:r>
            <a:endParaRPr lang="de-DE" sz="3200" dirty="0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0" y="1431307"/>
            <a:ext cx="9144000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18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868557"/>
              </p:ext>
            </p:extLst>
          </p:nvPr>
        </p:nvGraphicFramePr>
        <p:xfrm>
          <a:off x="611560" y="866774"/>
          <a:ext cx="7920880" cy="372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26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dirty="0" smtClean="0"/>
              <a:t>9.2) Fazit Grundschulbezirk Weixdorf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379712"/>
          </a:xfrm>
        </p:spPr>
        <p:txBody>
          <a:bodyPr>
            <a:normAutofit/>
          </a:bodyPr>
          <a:lstStyle/>
          <a:p>
            <a:pPr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/>
              <a:t>ab 2025/2026 langsam sinkende Schülerzahlen – zum Ende des Planungszeitraumes leicht ansteigend</a:t>
            </a:r>
            <a:endParaRPr lang="de-DE" sz="2000" dirty="0"/>
          </a:p>
          <a:p>
            <a:pPr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/>
              <a:t>sinkende </a:t>
            </a:r>
            <a:r>
              <a:rPr lang="de-DE" sz="2000" dirty="0"/>
              <a:t>Schülerzahlen sollen für </a:t>
            </a:r>
            <a:r>
              <a:rPr lang="de-DE" sz="2000" dirty="0">
                <a:sym typeface="Wingdings" panose="05000000000000000000" pitchFamily="2" charset="2"/>
              </a:rPr>
              <a:t>Entlastung der Raumkapazität genutzt werden – Schule, Hort, Inklusion und Ganztag</a:t>
            </a:r>
          </a:p>
          <a:p>
            <a:pPr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>
                <a:sym typeface="Wingdings" panose="05000000000000000000" pitchFamily="2" charset="2"/>
              </a:rPr>
              <a:t>bessere räumliche Versorgung von Unterstützungs- und </a:t>
            </a:r>
            <a:br>
              <a:rPr lang="de-DE" sz="2000" dirty="0">
                <a:sym typeface="Wingdings" panose="05000000000000000000" pitchFamily="2" charset="2"/>
              </a:rPr>
            </a:br>
            <a:r>
              <a:rPr lang="de-DE" sz="2000" dirty="0">
                <a:sym typeface="Wingdings" panose="05000000000000000000" pitchFamily="2" charset="2"/>
              </a:rPr>
              <a:t>Assistenzangeboten</a:t>
            </a: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68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119544"/>
              </p:ext>
            </p:extLst>
          </p:nvPr>
        </p:nvGraphicFramePr>
        <p:xfrm>
          <a:off x="468927" y="699542"/>
          <a:ext cx="7865391" cy="4176458"/>
        </p:xfrm>
        <a:graphic>
          <a:graphicData uri="http://schemas.openxmlformats.org/drawingml/2006/table">
            <a:tbl>
              <a:tblPr/>
              <a:tblGrid>
                <a:gridCol w="7865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678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Clr>
                          <a:srgbClr val="FFEA00"/>
                        </a:buClr>
                        <a:buFont typeface="Wingdings" pitchFamily="2" charset="2"/>
                        <a:buChar char="n"/>
                        <a:tabLst>
                          <a:tab pos="717550" algn="l"/>
                        </a:tabLst>
                      </a:pPr>
                      <a:r>
                        <a:rPr lang="de-DE" sz="2000" baseline="0" dirty="0" smtClean="0"/>
                        <a:t>1) 	Grundlagen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marL="285750" indent="-285750" defTabSz="717550">
                        <a:spcBef>
                          <a:spcPts val="600"/>
                        </a:spcBef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2000" dirty="0" smtClean="0"/>
                        <a:t>2) 	Beteiligungsprozess</a:t>
                      </a:r>
                      <a:endParaRPr lang="de-DE" sz="2000" dirty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marL="285750" marR="0" lvl="0" indent="-285750" algn="l" defTabSz="71755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EA00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de-DE" sz="2000" baseline="0" dirty="0" smtClean="0"/>
                        <a:t>3) 	Prognose </a:t>
                      </a:r>
                      <a:r>
                        <a:rPr lang="de-DE" sz="2000" dirty="0" smtClean="0"/>
                        <a:t>der Statistikstelle: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dirty="0" smtClean="0"/>
                        <a:t>6-jährige</a:t>
                      </a:r>
                      <a:r>
                        <a:rPr lang="de-DE" sz="2000" baseline="0" dirty="0" smtClean="0"/>
                        <a:t> Kinder 2017, 2018, 2020, 2022</a:t>
                      </a:r>
                      <a:endParaRPr lang="de-DE" sz="2000" dirty="0" smtClean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marL="285750" indent="-285750" defTabSz="717550">
                        <a:spcBef>
                          <a:spcPts val="600"/>
                        </a:spcBef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2000" dirty="0" smtClean="0"/>
                        <a:t>4) 	Berechnungsgrundlagen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marL="285750" indent="-285750" defTabSz="717550">
                        <a:spcBef>
                          <a:spcPts val="600"/>
                        </a:spcBef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2000" dirty="0" smtClean="0"/>
                        <a:t>5) 	Prognose nach Schularten </a:t>
                      </a:r>
                      <a:r>
                        <a:rPr lang="de-DE" sz="2000" baseline="0" dirty="0" smtClean="0"/>
                        <a:t>– </a:t>
                      </a:r>
                      <a:r>
                        <a:rPr lang="de-DE" sz="2000" dirty="0" smtClean="0"/>
                        <a:t>gesamtstädtisch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marL="285750" indent="-285750" defTabSz="717550">
                        <a:spcBef>
                          <a:spcPts val="600"/>
                        </a:spcBef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2000" dirty="0" smtClean="0"/>
                        <a:t>6) 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	Fazit zu den Prognosen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marL="285750" indent="-285750" defTabSz="538163">
                        <a:spcBef>
                          <a:spcPts val="600"/>
                        </a:spcBef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2000" baseline="0" dirty="0" smtClean="0"/>
                        <a:t>7)	   Migration (Vorbereitungsklassen)</a:t>
                      </a:r>
                      <a:endParaRPr lang="de-DE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598818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marL="285750" indent="-285750" algn="l" defTabSz="538163" rtl="0" eaLnBrk="1" latinLnBrk="0" hangingPunct="1">
                        <a:spcBef>
                          <a:spcPts val="600"/>
                        </a:spcBef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8)    Ergebnisse Beteiligungsprozess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05411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marL="285750" indent="-285750" defTabSz="538163">
                        <a:spcBef>
                          <a:spcPts val="600"/>
                        </a:spcBef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2000" baseline="0" dirty="0" smtClean="0"/>
                        <a:t>9)	   Ortschaft Weixdorf</a:t>
                      </a:r>
                      <a:endParaRPr lang="de-DE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307939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marL="0" indent="0" algn="l" defTabSz="538163" rtl="0" eaLnBrk="1" latinLnBrk="0" hangingPunct="1">
                        <a:spcBef>
                          <a:spcPts val="600"/>
                        </a:spcBef>
                        <a:buClr>
                          <a:srgbClr val="FFEA00"/>
                        </a:buClr>
                        <a:buFont typeface="Wingdings" pitchFamily="2" charset="2"/>
                        <a:buNone/>
                      </a:pPr>
                      <a:endParaRPr lang="de-DE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969976"/>
                  </a:ext>
                </a:extLst>
              </a:tr>
              <a:tr h="379678">
                <a:tc>
                  <a:txBody>
                    <a:bodyPr/>
                    <a:lstStyle/>
                    <a:p>
                      <a:pPr marL="0" indent="0" defTabSz="717550">
                        <a:spcBef>
                          <a:spcPts val="600"/>
                        </a:spcBef>
                        <a:buClr>
                          <a:srgbClr val="FFEA00"/>
                        </a:buClr>
                        <a:buFont typeface="Wingdings" pitchFamily="2" charset="2"/>
                        <a:buNone/>
                      </a:pPr>
                      <a:endParaRPr lang="de-DE" sz="2000" baseline="0" dirty="0" smtClean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410205"/>
                  </a:ext>
                </a:extLst>
              </a:tr>
            </a:tbl>
          </a:graphicData>
        </a:graphic>
      </p:graphicFrame>
      <p:sp>
        <p:nvSpPr>
          <p:cNvPr id="12" name="Titel 1"/>
          <p:cNvSpPr txBox="1">
            <a:spLocks/>
          </p:cNvSpPr>
          <p:nvPr/>
        </p:nvSpPr>
        <p:spPr>
          <a:xfrm>
            <a:off x="-180528" y="195486"/>
            <a:ext cx="9164302" cy="720084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000" dirty="0" smtClean="0"/>
              <a:t>Entwurf </a:t>
            </a:r>
            <a:r>
              <a:rPr lang="de-DE" sz="3000" dirty="0"/>
              <a:t>Fortschreibung Schulnetzplanung 2023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2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21810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1008112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de-DE" sz="3200" dirty="0" smtClean="0">
                <a:solidFill>
                  <a:prstClr val="black"/>
                </a:solidFill>
              </a:rPr>
              <a:t>9.4) Oberschulen und Gymnasien Planungsregion Rechtselbisch Nord</a:t>
            </a: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0" y="1431307"/>
            <a:ext cx="9144000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A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23750" y="1275606"/>
            <a:ext cx="9144000" cy="3531769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A00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A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39552" y="1763288"/>
            <a:ext cx="792088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00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de-DE" sz="2000" dirty="0" smtClean="0">
                <a:solidFill>
                  <a:prstClr val="black"/>
                </a:solidFill>
                <a:latin typeface="Calibri Light"/>
              </a:rPr>
              <a:t>82. Oberschule „Am Flughafen“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00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de-DE" sz="2000" dirty="0" smtClean="0">
                <a:solidFill>
                  <a:prstClr val="black"/>
                </a:solidFill>
                <a:latin typeface="Calibri Light"/>
              </a:rPr>
              <a:t>Oberschule Weixdorf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00"/>
              </a:buClr>
              <a:buSzTx/>
              <a:tabLst/>
              <a:defRPr/>
            </a:pPr>
            <a:endParaRPr lang="de-DE" sz="2000" dirty="0" smtClean="0">
              <a:solidFill>
                <a:prstClr val="black"/>
              </a:solidFill>
              <a:latin typeface="Calibri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00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de-DE" sz="2000" dirty="0" smtClean="0">
                <a:solidFill>
                  <a:prstClr val="black"/>
                </a:solidFill>
                <a:latin typeface="Calibri Light"/>
              </a:rPr>
              <a:t>Gymnasium Dresden-Klotzsche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00"/>
              </a:buClr>
              <a:buSzTx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20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36372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 txBox="1">
            <a:spLocks/>
          </p:cNvSpPr>
          <p:nvPr/>
        </p:nvSpPr>
        <p:spPr>
          <a:xfrm>
            <a:off x="0" y="1431307"/>
            <a:ext cx="9144000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/>
          </p:nvPr>
        </p:nvGraphicFramePr>
        <p:xfrm>
          <a:off x="179512" y="195487"/>
          <a:ext cx="8255601" cy="4234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75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195486"/>
            <a:ext cx="9164302" cy="648072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9.6) Fazit PR Rechtselbisch Nord</a:t>
            </a:r>
          </a:p>
          <a:p>
            <a:pPr algn="l"/>
            <a:r>
              <a:rPr lang="de-DE" sz="3200" dirty="0" smtClean="0"/>
              <a:t> </a:t>
            </a:r>
            <a:endParaRPr lang="de-DE" sz="3200" dirty="0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-21123" y="699543"/>
            <a:ext cx="9144000" cy="4320480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schemeClr val="tx1"/>
                </a:solidFill>
              </a:rPr>
              <a:t>Oberschulen: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600" dirty="0" smtClean="0">
                <a:solidFill>
                  <a:schemeClr val="tx1"/>
                </a:solidFill>
              </a:rPr>
              <a:t> bis zum Schuljahr 2026/2027 sind annähernd konstante Schülerzahlen zu erwarten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600" dirty="0" smtClean="0">
                <a:solidFill>
                  <a:schemeClr val="tx1"/>
                </a:solidFill>
              </a:rPr>
              <a:t>ab dem Schuljahr 2027/2028 ist mit einem Rückgang der Schülerzahlen zu rechnen </a:t>
            </a:r>
          </a:p>
          <a:p>
            <a:pPr lvl="1" algn="l">
              <a:buClr>
                <a:srgbClr val="FFEA00"/>
              </a:buClr>
            </a:pPr>
            <a:r>
              <a:rPr lang="de-DE" sz="16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de-D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Entlastung der Raumkapazität 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schemeClr val="tx1"/>
                </a:solidFill>
              </a:rPr>
              <a:t>Gymnasien: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600" dirty="0">
                <a:solidFill>
                  <a:schemeClr val="tx1"/>
                </a:solidFill>
              </a:rPr>
              <a:t>tatsächlicher Bedarf liegt </a:t>
            </a:r>
            <a:r>
              <a:rPr lang="de-DE" sz="1600" dirty="0" smtClean="0">
                <a:solidFill>
                  <a:schemeClr val="tx1"/>
                </a:solidFill>
              </a:rPr>
              <a:t>½ Zug unter </a:t>
            </a:r>
            <a:r>
              <a:rPr lang="de-DE" sz="1600" dirty="0">
                <a:solidFill>
                  <a:schemeClr val="tx1"/>
                </a:solidFill>
              </a:rPr>
              <a:t>der </a:t>
            </a:r>
            <a:r>
              <a:rPr lang="de-DE" sz="1600" dirty="0" err="1">
                <a:solidFill>
                  <a:schemeClr val="tx1"/>
                </a:solidFill>
              </a:rPr>
              <a:t>regionalisierten</a:t>
            </a:r>
            <a:r>
              <a:rPr lang="de-DE" sz="1600" dirty="0">
                <a:solidFill>
                  <a:schemeClr val="tx1"/>
                </a:solidFill>
              </a:rPr>
              <a:t> Prognose (= negatives Wanderungssaldo</a:t>
            </a:r>
            <a:r>
              <a:rPr lang="de-DE" sz="1600" dirty="0" smtClean="0">
                <a:solidFill>
                  <a:schemeClr val="tx1"/>
                </a:solidFill>
              </a:rPr>
              <a:t>) 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600" dirty="0">
                <a:solidFill>
                  <a:schemeClr val="tx1"/>
                </a:solidFill>
              </a:rPr>
              <a:t>Auswärtige sind in Prognose enthalten 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600" dirty="0" smtClean="0">
                <a:solidFill>
                  <a:schemeClr val="tx1"/>
                </a:solidFill>
              </a:rPr>
              <a:t>bis zum Schuljahr 2026/2027 annähernd konstante Schülerzahlen 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600" dirty="0" smtClean="0">
                <a:solidFill>
                  <a:schemeClr val="tx1"/>
                </a:solidFill>
              </a:rPr>
              <a:t>danach kontinuierliches Sinken bis zum Schuljahr 2032/2033 auf 5 Züge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600" dirty="0" smtClean="0">
                <a:solidFill>
                  <a:schemeClr val="tx1"/>
                </a:solidFill>
              </a:rPr>
              <a:t>6-zügige Führung bis zum Sinken der Schülerzahlen wird angestrebt:</a:t>
            </a:r>
          </a:p>
          <a:p>
            <a:pPr marL="1257300" lvl="2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200" dirty="0" smtClean="0">
                <a:solidFill>
                  <a:schemeClr val="tx1"/>
                </a:solidFill>
              </a:rPr>
              <a:t>Änderung der Baugenehmigung (Schülerzahl) erforderlich (in Prüfung)</a:t>
            </a:r>
          </a:p>
          <a:p>
            <a:pPr marL="1257300" lvl="2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200" dirty="0" smtClean="0">
                <a:solidFill>
                  <a:schemeClr val="tx1"/>
                </a:solidFill>
              </a:rPr>
              <a:t>nach Möglichkeit </a:t>
            </a:r>
            <a:r>
              <a:rPr lang="de-DE" sz="1200" smtClean="0">
                <a:solidFill>
                  <a:schemeClr val="tx1"/>
                </a:solidFill>
              </a:rPr>
              <a:t>Mitnutzung der MRE (in </a:t>
            </a:r>
            <a:r>
              <a:rPr lang="de-DE" sz="1200" dirty="0" smtClean="0">
                <a:solidFill>
                  <a:schemeClr val="tx1"/>
                </a:solidFill>
              </a:rPr>
              <a:t>Prüfung)</a:t>
            </a:r>
          </a:p>
        </p:txBody>
      </p:sp>
    </p:spTree>
    <p:extLst>
      <p:ext uri="{BB962C8B-B14F-4D97-AF65-F5344CB8AC3E}">
        <p14:creationId xmlns:p14="http://schemas.microsoft.com/office/powerpoint/2010/main" val="31128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237"/>
            <a:ext cx="6012160" cy="4964995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-324544" y="3003798"/>
            <a:ext cx="5040560" cy="1646843"/>
          </a:xfrm>
          <a:prstGeom prst="rect">
            <a:avLst/>
          </a:prstGeom>
        </p:spPr>
        <p:txBody>
          <a:bodyPr vert="horz" lIns="576000" tIns="36000" rIns="57600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Vielen Dank.</a:t>
            </a:r>
            <a:endParaRPr lang="de-DE" sz="32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221606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0976" y="317056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1) Grundlagen</a:t>
            </a:r>
            <a:endParaRPr lang="de-DE" sz="3200" dirty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0" y="1432566"/>
            <a:ext cx="9144000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552" y="1154790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/>
              <a:t>aktueller Schulnetzplan aus dem Jahr 2017 (Stadtratsbeschluss 01/2018) </a:t>
            </a:r>
          </a:p>
          <a:p>
            <a:pPr marL="285750" indent="-285750">
              <a:spcBef>
                <a:spcPts val="1200"/>
              </a:spcBef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/>
              <a:t>Evaluation aus dem Jahr 2020</a:t>
            </a:r>
          </a:p>
          <a:p>
            <a:pPr marL="285750" indent="-285750">
              <a:spcBef>
                <a:spcPts val="1200"/>
              </a:spcBef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/>
              <a:t>Fortschreibung erfolgt grundsätzlich im Rhythmus von fünf Jahren</a:t>
            </a:r>
          </a:p>
          <a:p>
            <a:pPr marL="285750" indent="-285750">
              <a:spcBef>
                <a:spcPts val="1200"/>
              </a:spcBef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/>
              <a:t>Bestandteile: </a:t>
            </a:r>
            <a:br>
              <a:rPr lang="de-DE" sz="2000" dirty="0" smtClean="0"/>
            </a:br>
            <a:r>
              <a:rPr lang="de-DE" sz="2000" dirty="0" smtClean="0"/>
              <a:t>Teil 1 – textliche Darstellung, Teil 2 – Tabellen und Übersichten</a:t>
            </a:r>
          </a:p>
          <a:p>
            <a:pPr marL="285750" indent="-285750">
              <a:spcBef>
                <a:spcPts val="1200"/>
              </a:spcBef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/>
              <a:t>Ziel: Stadtratsbeschluss im Dezember 2023</a:t>
            </a:r>
            <a:endParaRPr lang="de-DE" sz="2000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3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5177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0976" y="317056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2) Beteiligungsprozess</a:t>
            </a:r>
            <a:endParaRPr lang="de-DE" sz="3200" dirty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0" y="1432566"/>
            <a:ext cx="9144000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552" y="1432566"/>
            <a:ext cx="78488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/>
              <a:t>Onlinebeteiligung mit Möglichkeit zur Stellungnahme</a:t>
            </a:r>
          </a:p>
          <a:p>
            <a:pPr marL="285750" indent="-285750">
              <a:spcBef>
                <a:spcPts val="1200"/>
              </a:spcBef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/>
              <a:t>erstmalig fünf Regionalkonferenzen</a:t>
            </a:r>
          </a:p>
          <a:p>
            <a:pPr marL="285750" indent="-285750">
              <a:spcBef>
                <a:spcPts val="1200"/>
              </a:spcBef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/>
              <a:t>optionale Dialoggespräche mit Schulleitungen</a:t>
            </a:r>
          </a:p>
          <a:p>
            <a:pPr marL="285750" indent="-285750">
              <a:spcBef>
                <a:spcPts val="1200"/>
              </a:spcBef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/>
              <a:t>Beratung in Ausschüssen und Gremien – III./IV. Quartal 2023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4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8477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317056"/>
            <a:ext cx="9175278" cy="382486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3) Prognose </a:t>
            </a:r>
            <a:r>
              <a:rPr lang="de-DE" sz="3200" dirty="0"/>
              <a:t>der Statistikstelle: </a:t>
            </a:r>
            <a:r>
              <a:rPr lang="de-DE" sz="3200" dirty="0" smtClean="0"/>
              <a:t>Sechsjährige</a:t>
            </a:r>
            <a:endParaRPr lang="de-DE" sz="3200" dirty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251520" y="4333931"/>
            <a:ext cx="9144000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9552" y="114725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EA00"/>
              </a:buClr>
              <a:buFont typeface="Wingdings" pitchFamily="2" charset="2"/>
              <a:buChar char="n"/>
            </a:pPr>
            <a:endParaRPr lang="de-DE" dirty="0" smtClean="0"/>
          </a:p>
          <a:p>
            <a:pPr marL="285750" indent="-285750">
              <a:buClr>
                <a:srgbClr val="FFEA00"/>
              </a:buClr>
              <a:buFont typeface="Wingdings" pitchFamily="2" charset="2"/>
              <a:buChar char="n"/>
            </a:pPr>
            <a:endParaRPr lang="de-DE" dirty="0"/>
          </a:p>
          <a:p>
            <a:pPr marL="285750" indent="-285750">
              <a:buClr>
                <a:srgbClr val="FFEA00"/>
              </a:buClr>
              <a:buFont typeface="Wingdings" pitchFamily="2" charset="2"/>
              <a:buChar char="n"/>
            </a:pPr>
            <a:endParaRPr lang="de-DE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13852" y="691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534164903"/>
              </p:ext>
            </p:extLst>
          </p:nvPr>
        </p:nvGraphicFramePr>
        <p:xfrm>
          <a:off x="683568" y="524388"/>
          <a:ext cx="7776864" cy="406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13852" y="51586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10" name="Rechteck 9"/>
          <p:cNvSpPr/>
          <p:nvPr/>
        </p:nvSpPr>
        <p:spPr>
          <a:xfrm>
            <a:off x="1187624" y="4305388"/>
            <a:ext cx="25587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* Prognose 2022: noch nicht geborene Kinder</a:t>
            </a: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5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7660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4) Berechnungsgrundlagen</a:t>
            </a:r>
            <a:endParaRPr lang="de-DE" sz="3200" dirty="0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0" y="1059583"/>
            <a:ext cx="9144000" cy="3600399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FEA00"/>
              </a:buClr>
            </a:pPr>
            <a:r>
              <a:rPr lang="de-DE" sz="2000" b="1" dirty="0" smtClean="0">
                <a:solidFill>
                  <a:schemeClr val="tx1"/>
                </a:solidFill>
              </a:rPr>
              <a:t>Primarstufe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schemeClr val="tx1"/>
                </a:solidFill>
              </a:rPr>
              <a:t>Grundlage: Prognose der </a:t>
            </a:r>
            <a:r>
              <a:rPr lang="de-DE" sz="2000" dirty="0">
                <a:solidFill>
                  <a:schemeClr val="tx1"/>
                </a:solidFill>
              </a:rPr>
              <a:t>sechsjährigen Kinder </a:t>
            </a:r>
            <a:r>
              <a:rPr lang="de-DE" sz="2000" dirty="0" smtClean="0">
                <a:solidFill>
                  <a:schemeClr val="tx1"/>
                </a:solidFill>
              </a:rPr>
              <a:t>je Schulbezirk  (Bevölkerungsprognose 10/2022 der kommunalen Statistikstelle)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mit Berücksichtigung der freien Träger sowie der Förderschüler/innen</a:t>
            </a:r>
          </a:p>
          <a:p>
            <a:pPr algn="l">
              <a:buClr>
                <a:srgbClr val="FFEA00"/>
              </a:buClr>
            </a:pPr>
            <a:r>
              <a:rPr lang="de-DE" sz="2000" b="1" dirty="0" smtClean="0">
                <a:solidFill>
                  <a:schemeClr val="tx1"/>
                </a:solidFill>
              </a:rPr>
              <a:t>Sekundarstufe I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 smtClean="0">
                <a:solidFill>
                  <a:schemeClr val="tx1"/>
                </a:solidFill>
              </a:rPr>
              <a:t>Grundlage: Prognose der Grundschüler je Grundschulbezirk 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Übergangsverhalten in Klassenstufe 5 im Mittel der bisherigen Anmeldungen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Einteilung in Planungsregionen (wie Schulnetzplan 2017) </a:t>
            </a:r>
          </a:p>
          <a:p>
            <a:pPr marL="800100" lvl="1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schemeClr val="tx1"/>
                </a:solidFill>
              </a:rPr>
              <a:t>Berücksichtigung der freien Träger, Gemeinschaftsschulen, Gymnasien mit vertiefter Ausbildung, Förderschüler/innen und Auswärtiger</a:t>
            </a:r>
          </a:p>
          <a:p>
            <a:pPr algn="l">
              <a:buClr>
                <a:srgbClr val="FFEA00"/>
              </a:buClr>
            </a:pPr>
            <a:endParaRPr lang="de-DE" sz="1800" dirty="0">
              <a:solidFill>
                <a:srgbClr val="FF0000"/>
              </a:solidFill>
            </a:endParaRPr>
          </a:p>
          <a:p>
            <a:pPr algn="l">
              <a:buClr>
                <a:srgbClr val="FFEA00"/>
              </a:buClr>
            </a:pPr>
            <a:endParaRPr lang="de-DE" sz="1800" dirty="0" smtClean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6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37925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5) Prognosevergleich </a:t>
            </a:r>
            <a:r>
              <a:rPr lang="de-DE" sz="3200" dirty="0"/>
              <a:t>Grundschulen</a:t>
            </a: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0" y="1431307"/>
            <a:ext cx="8244408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587541"/>
              </p:ext>
            </p:extLst>
          </p:nvPr>
        </p:nvGraphicFramePr>
        <p:xfrm>
          <a:off x="913191" y="987574"/>
          <a:ext cx="7344816" cy="352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7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</p:spTree>
    <p:extLst>
      <p:ext uri="{BB962C8B-B14F-4D97-AF65-F5344CB8AC3E}">
        <p14:creationId xmlns:p14="http://schemas.microsoft.com/office/powerpoint/2010/main" val="19880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06" y="2582"/>
            <a:ext cx="9164302" cy="952044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5) Prognosevergleich mit Schulnetzplan 2017 Klassenstufe 5 an weiterführenden Schulen</a:t>
            </a:r>
            <a:endParaRPr lang="de-DE" sz="3200" dirty="0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0" y="1431307"/>
            <a:ext cx="9144000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8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207223"/>
              </p:ext>
            </p:extLst>
          </p:nvPr>
        </p:nvGraphicFramePr>
        <p:xfrm>
          <a:off x="611560" y="1059582"/>
          <a:ext cx="6840760" cy="343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87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-40896" y="29473"/>
            <a:ext cx="9164302" cy="936104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5) Prognosen Klassenstufe 5 Oberschulen, Gymnasien, Gemeinschaftsschulen</a:t>
            </a:r>
            <a:endParaRPr lang="de-DE" sz="3200" dirty="0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0" y="1431307"/>
            <a:ext cx="9144000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431072"/>
            <a:ext cx="9167750" cy="725042"/>
          </a:xfrm>
        </p:spPr>
        <p:txBody>
          <a:bodyPr lIns="576000" rIns="576000" bIns="216000" anchor="b"/>
          <a:lstStyle/>
          <a:p>
            <a:pPr algn="l"/>
            <a:r>
              <a:rPr lang="de-DE" sz="1000" b="1" dirty="0" smtClean="0">
                <a:solidFill>
                  <a:schemeClr val="tx1"/>
                </a:solidFill>
                <a:latin typeface="+mj-lt"/>
              </a:rPr>
              <a:t>Landeshauptstadt  Dresden							Seite </a:t>
            </a:r>
            <a:fld id="{DB44CDE5-4C42-4EA5-A771-18ECED176F6D}" type="slidenum">
              <a:rPr lang="de-DE" sz="1000" b="1" smtClean="0">
                <a:solidFill>
                  <a:schemeClr val="tx1"/>
                </a:solidFill>
                <a:latin typeface="+mj-lt"/>
              </a:rPr>
              <a:t>9</a:t>
            </a:fld>
            <a:endParaRPr lang="de-DE" sz="10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000" dirty="0" smtClean="0">
                <a:solidFill>
                  <a:schemeClr val="tx1"/>
                </a:solidFill>
              </a:rPr>
              <a:t>Amt für Schulen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495697"/>
              </p:ext>
            </p:extLst>
          </p:nvPr>
        </p:nvGraphicFramePr>
        <p:xfrm>
          <a:off x="683568" y="1059582"/>
          <a:ext cx="734481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0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9-04-08 Präsentation3">
  <a:themeElements>
    <a:clrScheme name="Farbwelt LHD 2019">
      <a:dk1>
        <a:sysClr val="windowText" lastClr="000000"/>
      </a:dk1>
      <a:lt1>
        <a:srgbClr val="FFEA00"/>
      </a:lt1>
      <a:dk2>
        <a:srgbClr val="283138"/>
      </a:dk2>
      <a:lt2>
        <a:srgbClr val="FFEA00"/>
      </a:lt2>
      <a:accent1>
        <a:srgbClr val="A69100"/>
      </a:accent1>
      <a:accent2>
        <a:srgbClr val="A5A5A5"/>
      </a:accent2>
      <a:accent3>
        <a:srgbClr val="F4D60D"/>
      </a:accent3>
      <a:accent4>
        <a:srgbClr val="A2C037"/>
      </a:accent4>
      <a:accent5>
        <a:srgbClr val="2296CF"/>
      </a:accent5>
      <a:accent6>
        <a:srgbClr val="85170F"/>
      </a:accent6>
      <a:hlink>
        <a:srgbClr val="83BEEB"/>
      </a:hlink>
      <a:folHlink>
        <a:srgbClr val="2296CF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2020.pptx" id="{A142EFA4-BBEB-4B48-B2AE-8AC6CCF452C9}" vid="{26D5317B-5C2B-4A9D-A662-6FBB7CFF4F37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2020.pptx" id="{A142EFA4-BBEB-4B48-B2AE-8AC6CCF452C9}" vid="{57DA280A-81B4-4F45-8D52-78A4188E4684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PowerPoint_Praesentation_LHD_2020</Template>
  <TotalTime>0</TotalTime>
  <Words>1283</Words>
  <Application>Microsoft Office PowerPoint</Application>
  <PresentationFormat>Bildschirmpräsentation (16:9)</PresentationFormat>
  <Paragraphs>218</Paragraphs>
  <Slides>23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2019-04-08 Präsentation3</vt:lpstr>
      <vt:lpstr>Benutzerdefiniertes Design</vt:lpstr>
      <vt:lpstr>Fortschreibung  Schulnetzplanung Ortschaftsrat Weixdorf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9) Ortschaft Weixdorf</vt:lpstr>
      <vt:lpstr>PowerPoint-Präsentation</vt:lpstr>
      <vt:lpstr>9.2) Fazit Grundschulbezirk Weixdorf</vt:lpstr>
      <vt:lpstr>PowerPoint-Präsentation</vt:lpstr>
      <vt:lpstr>PowerPoint-Präsentation</vt:lpstr>
      <vt:lpstr>PowerPoint-Präsentation</vt:lpstr>
      <vt:lpstr>PowerPoint-Präsentation</vt:lpstr>
    </vt:vector>
  </TitlesOfParts>
  <Company>LHD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Berger, Katrin</dc:creator>
  <cp:lastModifiedBy>Großer, Sabine</cp:lastModifiedBy>
  <cp:revision>418</cp:revision>
  <cp:lastPrinted>2023-04-18T11:44:55Z</cp:lastPrinted>
  <dcterms:created xsi:type="dcterms:W3CDTF">2022-11-28T08:40:28Z</dcterms:created>
  <dcterms:modified xsi:type="dcterms:W3CDTF">2023-09-18T10:01:08Z</dcterms:modified>
</cp:coreProperties>
</file>