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16"/>
  </p:notesMasterIdLst>
  <p:sldIdLst>
    <p:sldId id="256" r:id="rId3"/>
    <p:sldId id="293" r:id="rId4"/>
    <p:sldId id="294" r:id="rId5"/>
    <p:sldId id="323" r:id="rId6"/>
    <p:sldId id="324" r:id="rId7"/>
    <p:sldId id="304" r:id="rId8"/>
    <p:sldId id="325" r:id="rId9"/>
    <p:sldId id="326" r:id="rId10"/>
    <p:sldId id="330" r:id="rId11"/>
    <p:sldId id="331" r:id="rId12"/>
    <p:sldId id="327" r:id="rId13"/>
    <p:sldId id="328" r:id="rId14"/>
    <p:sldId id="289" r:id="rId15"/>
  </p:sldIdLst>
  <p:sldSz cx="9144000" cy="5143500" type="screen16x9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808"/>
    <a:srgbClr val="969696"/>
    <a:srgbClr val="005500"/>
    <a:srgbClr val="00FF00"/>
    <a:srgbClr val="98FB98"/>
    <a:srgbClr val="FFFFFF"/>
    <a:srgbClr val="FFED00"/>
    <a:srgbClr val="D2D2D2"/>
    <a:srgbClr val="232321"/>
    <a:srgbClr val="E1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71" autoAdjust="0"/>
    <p:restoredTop sz="97917" autoAdjust="0"/>
  </p:normalViewPr>
  <p:slideViewPr>
    <p:cSldViewPr snapToObjects="1">
      <p:cViewPr varScale="1">
        <p:scale>
          <a:sx n="129" d="100"/>
          <a:sy n="129" d="100"/>
        </p:scale>
        <p:origin x="150" y="53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203C4-F03C-481E-B2B2-B66F06EF1C06}" type="datetimeFigureOut">
              <a:rPr lang="de-DE" smtClean="0"/>
              <a:t>26.01.2021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7D438-B362-4354-9B2F-277447F79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751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0861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866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3418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0181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0910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0934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704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54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87468"/>
            <a:ext cx="7315200" cy="194626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74898"/>
            <a:ext cx="7315200" cy="85847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</a:p>
          <a:p>
            <a:r>
              <a:rPr lang="de-DE" smtClean="0"/>
              <a:t>Amt für Presse-, Öffentlichkeitsarbeit und Protokoll</a:t>
            </a:r>
          </a:p>
          <a:p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835696" y="4803998"/>
            <a:ext cx="792088" cy="223439"/>
          </a:xfrm>
          <a:prstGeom prst="rect">
            <a:avLst/>
          </a:prstGeom>
        </p:spPr>
        <p:txBody>
          <a:bodyPr vert="horz" lIns="0" tIns="0" rIns="91440" bIns="45720" rtlCol="0" anchor="t" anchorCtr="0"/>
          <a:lstStyle>
            <a:lvl1pPr algn="l">
              <a:defRPr lang="de-DE" sz="1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de-DE" smtClean="0"/>
              <a:t>8. April 2019</a:t>
            </a:r>
            <a:endParaRPr lang="de-D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592" y="4803998"/>
            <a:ext cx="941203" cy="226314"/>
          </a:xfrm>
          <a:prstGeom prst="rect">
            <a:avLst/>
          </a:prstGeom>
        </p:spPr>
        <p:txBody>
          <a:bodyPr vert="horz" lIns="0" tIns="0" rIns="0" bIns="45720" rtlCol="0" anchor="t"/>
          <a:lstStyle>
            <a:lvl1pPr algn="l">
              <a:defRPr lang="de-DE" sz="1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Folie </a:t>
            </a:r>
            <a:fld id="{01810A45-1857-4C7D-B2E6-5371A332287C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1B57-9378-401F-B664-AF8201DDDD1A}" type="datetime1">
              <a:rPr lang="de-DE" smtClean="0"/>
              <a:t>26.01.2021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1" y="1370032"/>
            <a:ext cx="1492499" cy="336334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370032"/>
            <a:ext cx="5241476" cy="3363341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0EB1-7D62-44C5-A9AE-ABE7777ADD7C}" type="datetime1">
              <a:rPr lang="de-DE" smtClean="0"/>
              <a:t>26.01.2021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26.01.2021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24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26.01.2021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1256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26.01.2021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8348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26.01.2021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0842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26.01.2021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074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26.01.2021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455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26.01.2021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6731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26.01.2021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46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9024-266E-4EAD-96BD-9C3B5937C331}" type="datetime1">
              <a:rPr lang="de-DE" smtClean="0"/>
              <a:t>26.01.2021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26.01.2021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0534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26.01.2021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5611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26.01.2021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102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3179"/>
            <a:ext cx="7315200" cy="970194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898823"/>
            <a:ext cx="7315200" cy="82382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F7AA-5782-44AD-B35D-C64A5CC0CABF}" type="datetime1">
              <a:rPr lang="de-DE" smtClean="0"/>
              <a:t>26.01.2021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96018-FCE3-4C23-ACF6-FD7236733B8D}" type="datetime1">
              <a:rPr lang="de-DE" smtClean="0"/>
              <a:t>26.01.2021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057400"/>
            <a:ext cx="3566160" cy="269519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057401"/>
            <a:ext cx="3566160" cy="269676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057400"/>
            <a:ext cx="336499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057400"/>
            <a:ext cx="336206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34C9-2A5C-449A-947B-D7FA21DBE2C1}" type="datetime1">
              <a:rPr lang="de-DE" smtClean="0"/>
              <a:t>26.01.2021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2537460"/>
            <a:ext cx="3566160" cy="221513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2537460"/>
            <a:ext cx="3566160" cy="221513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F9E2-0260-46E8-A87B-9B8E6B439169}" type="datetime1">
              <a:rPr lang="de-DE" smtClean="0"/>
              <a:t>26.01.2021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E43A-6EED-452E-ACA6-4D5FE8126853}" type="datetime1">
              <a:rPr lang="de-DE" smtClean="0"/>
              <a:t>26.01.2021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69022"/>
            <a:ext cx="2950936" cy="1629761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370032"/>
            <a:ext cx="4207848" cy="3357461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5822"/>
            <a:ext cx="2950936" cy="1684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33BF0-15D7-47B6-91D3-4BBC13BD6268}" type="datetime1">
              <a:rPr lang="de-DE" smtClean="0"/>
              <a:t>26.01.2021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2953512" cy="1632204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1714500"/>
            <a:ext cx="4038600" cy="25146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4952"/>
            <a:ext cx="2953512" cy="16870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2991-88BA-45C1-B42C-F2F83B1EDF64}" type="datetime1">
              <a:rPr lang="de-DE" smtClean="0"/>
              <a:t>26.01.2021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Landeshauptstadt Dresden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418145"/>
            <a:ext cx="7315200" cy="865573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83719"/>
            <a:ext cx="7315200" cy="237626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35696" y="4803998"/>
            <a:ext cx="792088" cy="223439"/>
          </a:xfrm>
          <a:prstGeom prst="rect">
            <a:avLst/>
          </a:prstGeom>
        </p:spPr>
        <p:txBody>
          <a:bodyPr vert="horz" lIns="0" tIns="0" rIns="91440" bIns="45720" rtlCol="0" anchor="t" anchorCtr="0"/>
          <a:lstStyle>
            <a:lvl1pPr algn="l">
              <a:defRPr lang="de-DE" sz="1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de-DE" smtClean="0"/>
              <a:t>8. April 2019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592" y="4803998"/>
            <a:ext cx="941203" cy="226314"/>
          </a:xfrm>
          <a:prstGeom prst="rect">
            <a:avLst/>
          </a:prstGeom>
        </p:spPr>
        <p:txBody>
          <a:bodyPr vert="horz" lIns="0" tIns="0" rIns="0" bIns="45720" rtlCol="0" anchor="t"/>
          <a:lstStyle>
            <a:lvl1pPr algn="l">
              <a:defRPr lang="de-DE" sz="1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Folie </a:t>
            </a:r>
            <a:fld id="{01810A45-1857-4C7D-B2E6-5371A332287C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99592" y="267494"/>
            <a:ext cx="3168352" cy="360040"/>
          </a:xfrm>
          <a:prstGeom prst="rect">
            <a:avLst/>
          </a:prstGeom>
        </p:spPr>
        <p:txBody>
          <a:bodyPr vert="horz" lIns="0" tIns="0" rIns="91440" bIns="45720" rtlCol="0" anchor="t"/>
          <a:lstStyle>
            <a:lvl1pPr algn="l">
              <a:defRPr sz="1000">
                <a:solidFill>
                  <a:schemeClr val="tx1"/>
                </a:solidFill>
                <a:effectLst/>
              </a:defRPr>
            </a:lvl1pPr>
          </a:lstStyle>
          <a:p>
            <a:r>
              <a:rPr lang="de-DE" smtClean="0"/>
              <a:t>Landeshauptstadt Dresden</a:t>
            </a:r>
          </a:p>
          <a:p>
            <a:r>
              <a:rPr lang="de-DE" smtClean="0"/>
              <a:t>Amt für Presse-, Öffentlichkeitsarbeit und Protokoll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A73C3-B53C-450E-9A9D-CD21846576BC}" type="datetimeFigureOut">
              <a:rPr lang="de-DE" smtClean="0"/>
              <a:t>26.01.2021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917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vb.d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0"/>
            <a:ext cx="9167750" cy="5143499"/>
          </a:xfrm>
          <a:prstGeom prst="rect">
            <a:avLst/>
          </a:prstGeom>
          <a:solidFill>
            <a:srgbClr val="FFE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31840" y="2031975"/>
            <a:ext cx="5781964" cy="1439875"/>
          </a:xfrm>
        </p:spPr>
        <p:txBody>
          <a:bodyPr lIns="684000" tIns="36000" rIns="576000">
            <a:noAutofit/>
          </a:bodyPr>
          <a:lstStyle/>
          <a:p>
            <a:pPr>
              <a:lnSpc>
                <a:spcPts val="4800"/>
              </a:lnSpc>
            </a:pPr>
            <a:r>
              <a:rPr lang="de-DE" sz="4400" dirty="0" smtClean="0"/>
              <a:t>Veränderungen im Busnetz Nord</a:t>
            </a:r>
            <a:endParaRPr lang="de-DE" sz="4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1840" y="4515966"/>
            <a:ext cx="3658236" cy="625819"/>
          </a:xfrm>
        </p:spPr>
        <p:txBody>
          <a:bodyPr lIns="684000" anchor="b"/>
          <a:lstStyle/>
          <a:p>
            <a:r>
              <a:rPr lang="de-DE" b="1" dirty="0" smtClean="0">
                <a:latin typeface="+mj-lt"/>
              </a:rPr>
              <a:t>Landeshauptstadt Dresden</a:t>
            </a:r>
          </a:p>
          <a:p>
            <a:r>
              <a:rPr lang="de-DE" dirty="0" smtClean="0"/>
              <a:t>Stadtplanungsamt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2" r="30312" b="3226"/>
          <a:stretch/>
        </p:blipFill>
        <p:spPr>
          <a:xfrm>
            <a:off x="-7353" y="0"/>
            <a:ext cx="3139193" cy="514349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11510"/>
            <a:ext cx="2216064" cy="1152128"/>
          </a:xfrm>
          <a:prstGeom prst="rect">
            <a:avLst/>
          </a:prstGeom>
        </p:spPr>
      </p:pic>
      <p:sp>
        <p:nvSpPr>
          <p:cNvPr id="9" name="Datumsplatzhalter 4"/>
          <p:cNvSpPr>
            <a:spLocks noGrp="1"/>
          </p:cNvSpPr>
          <p:nvPr>
            <p:ph type="dt" sz="half" idx="4294967295"/>
          </p:nvPr>
        </p:nvSpPr>
        <p:spPr>
          <a:xfrm>
            <a:off x="6507030" y="4587974"/>
            <a:ext cx="2651534" cy="555525"/>
          </a:xfrm>
          <a:prstGeom prst="rect">
            <a:avLst/>
          </a:prstGeom>
        </p:spPr>
        <p:txBody>
          <a:bodyPr lIns="0" tIns="0" rIns="576000" bIns="216000" anchor="b" anchorCtr="0"/>
          <a:lstStyle/>
          <a:p>
            <a:pPr algn="r"/>
            <a:r>
              <a:rPr lang="de-DE" sz="1000" dirty="0" smtClean="0">
                <a:solidFill>
                  <a:schemeClr val="tx1"/>
                </a:solidFill>
              </a:rPr>
              <a:t>25. Januar 2021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61510" y="4776995"/>
            <a:ext cx="765085" cy="234590"/>
          </a:xfrm>
          <a:prstGeom prst="rect">
            <a:avLst/>
          </a:prstGeom>
          <a:solidFill>
            <a:schemeClr val="tx1">
              <a:alpha val="67000"/>
            </a:schemeClr>
          </a:solidFill>
        </p:spPr>
        <p:txBody>
          <a:bodyPr vert="horz" lIns="36000" tIns="36000" rIns="3600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1000" b="1" dirty="0" smtClean="0">
                <a:solidFill>
                  <a:schemeClr val="bg1"/>
                </a:solidFill>
              </a:rPr>
              <a:t>© DDPIX</a:t>
            </a:r>
            <a:endParaRPr lang="de-DE" sz="1000" b="1" dirty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850" y="572107"/>
            <a:ext cx="1476454" cy="49215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8" t="18245" r="10215" b="27632"/>
          <a:stretch/>
        </p:blipFill>
        <p:spPr>
          <a:xfrm>
            <a:off x="-29158" y="0"/>
            <a:ext cx="3160998" cy="514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2"/>
          <p:cNvSpPr txBox="1">
            <a:spLocks/>
          </p:cNvSpPr>
          <p:nvPr/>
        </p:nvSpPr>
        <p:spPr>
          <a:xfrm>
            <a:off x="4644008" y="1072527"/>
            <a:ext cx="4752528" cy="3299423"/>
          </a:xfrm>
          <a:prstGeom prst="rect">
            <a:avLst/>
          </a:prstGeom>
        </p:spPr>
        <p:txBody>
          <a:bodyPr vert="horz" lIns="612000" tIns="45720" rIns="61200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schemeClr val="tx1"/>
                </a:solidFill>
              </a:rPr>
              <a:t>Täglicher Betrieb zwischen 4:30 Uhr und 22:00 Uhr </a:t>
            </a:r>
          </a:p>
          <a:p>
            <a:pPr marL="285750" indent="-28575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schemeClr val="tx1"/>
                </a:solidFill>
              </a:rPr>
              <a:t>Immer im 120-Minuten-Takt</a:t>
            </a:r>
          </a:p>
          <a:p>
            <a:pPr marL="285750" indent="-28575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schemeClr val="tx1"/>
                </a:solidFill>
              </a:rPr>
              <a:t>Mo – Fr früh und nachmittags im 60-Minuten-Takt (bis ca. 18:00 Uhr)</a:t>
            </a:r>
          </a:p>
          <a:p>
            <a:pPr marL="285750" indent="-28575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schemeClr val="tx1"/>
                </a:solidFill>
              </a:rPr>
              <a:t>Direkte Erreichbarkeit der Schulstandorte in Weixdorf und </a:t>
            </a:r>
            <a:r>
              <a:rPr lang="de-DE" sz="1400" dirty="0" err="1">
                <a:solidFill>
                  <a:schemeClr val="tx1"/>
                </a:solidFill>
              </a:rPr>
              <a:t>Klotzsche</a:t>
            </a:r>
            <a:endParaRPr lang="de-DE" sz="1400" dirty="0">
              <a:solidFill>
                <a:schemeClr val="tx1"/>
              </a:solidFill>
            </a:endParaRPr>
          </a:p>
          <a:p>
            <a:pPr marL="285750" indent="-28575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schemeClr val="tx1"/>
                </a:solidFill>
              </a:rPr>
              <a:t>Direkte Erreichbarkeit des Flughafens</a:t>
            </a:r>
          </a:p>
          <a:p>
            <a:pPr marL="285750" indent="-28575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schemeClr val="tx1"/>
                </a:solidFill>
              </a:rPr>
              <a:t>Übergang zur S-Bahn am S-Bf. Grenzstraße</a:t>
            </a:r>
          </a:p>
          <a:p>
            <a:pPr marL="285750" indent="-28575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schemeClr val="tx1"/>
                </a:solidFill>
              </a:rPr>
              <a:t>Übergang zur Straßenbahn an der Haltestelle Fuchsberg und Infineon Nord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2400" dirty="0" smtClean="0"/>
              <a:t>Die Erreichbarkeit von </a:t>
            </a:r>
            <a:r>
              <a:rPr lang="de-DE" sz="2400" dirty="0" err="1" smtClean="0"/>
              <a:t>Marsdorf</a:t>
            </a:r>
            <a:r>
              <a:rPr lang="de-DE" sz="2400" dirty="0" smtClean="0"/>
              <a:t> wird mit der neuen Linie 77 sichergestellt</a:t>
            </a:r>
            <a:endParaRPr lang="de-DE" sz="2400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28" y="4731990"/>
            <a:ext cx="9167750" cy="424124"/>
          </a:xfrm>
        </p:spPr>
        <p:txBody>
          <a:bodyPr lIns="576000" rIns="576000" bIns="216000" anchor="t"/>
          <a:lstStyle/>
          <a:p>
            <a:pPr algn="l"/>
            <a:r>
              <a:rPr lang="de-DE" sz="900" dirty="0" smtClean="0">
                <a:solidFill>
                  <a:schemeClr val="tx1"/>
                </a:solidFill>
                <a:latin typeface="+mj-lt"/>
              </a:rPr>
              <a:t>Folie </a:t>
            </a:r>
            <a:fld id="{F49D3726-55E6-44C2-B598-B30BF1EC2316}" type="slidenum">
              <a:rPr lang="de-DE" sz="900" smtClean="0">
                <a:solidFill>
                  <a:schemeClr val="tx1"/>
                </a:solidFill>
                <a:latin typeface="+mj-lt"/>
              </a:rPr>
              <a:pPr algn="l"/>
              <a:t>10</a:t>
            </a:fld>
            <a:r>
              <a:rPr lang="de-DE" sz="900" dirty="0" smtClean="0">
                <a:solidFill>
                  <a:schemeClr val="tx1"/>
                </a:solidFill>
                <a:latin typeface="+mj-lt"/>
              </a:rPr>
              <a:t>	</a:t>
            </a:r>
            <a:r>
              <a:rPr lang="de-DE" sz="900" dirty="0">
                <a:solidFill>
                  <a:schemeClr val="tx1"/>
                </a:solidFill>
              </a:rPr>
              <a:t>Veränderungen im Busnetz Nord 	</a:t>
            </a:r>
          </a:p>
          <a:p>
            <a:pPr algn="l"/>
            <a:endParaRPr lang="de-DE" sz="900" dirty="0" smtClean="0">
              <a:solidFill>
                <a:schemeClr val="tx1"/>
              </a:solidFill>
              <a:latin typeface="+mj-lt"/>
            </a:endParaRPr>
          </a:p>
          <a:p>
            <a:pPr algn="l"/>
            <a:endParaRPr lang="de-DE" sz="900" dirty="0">
              <a:solidFill>
                <a:schemeClr val="tx1"/>
              </a:solidFill>
            </a:endParaRPr>
          </a:p>
        </p:txBody>
      </p:sp>
      <p:pic>
        <p:nvPicPr>
          <p:cNvPr id="8" name="Picture 2" descr="https://www.dvb.de/-/media/images/inhaltsbilder/die-dvb/bn_332x24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6" t="21815" r="3440" b="3914"/>
          <a:stretch/>
        </p:blipFill>
        <p:spPr bwMode="auto">
          <a:xfrm>
            <a:off x="557466" y="1131590"/>
            <a:ext cx="4600942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lipse 8"/>
          <p:cNvSpPr/>
          <p:nvPr/>
        </p:nvSpPr>
        <p:spPr>
          <a:xfrm>
            <a:off x="1331640" y="1959682"/>
            <a:ext cx="783131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508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2400" dirty="0" smtClean="0"/>
              <a:t>Mit dem neuen Busnetz können 690.000 neue Fahrgäste pro Jahr hinzu gewonnen werden!</a:t>
            </a:r>
            <a:endParaRPr lang="de-DE" sz="2400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28" y="4731990"/>
            <a:ext cx="9167750" cy="424124"/>
          </a:xfrm>
        </p:spPr>
        <p:txBody>
          <a:bodyPr lIns="576000" rIns="576000" bIns="216000" anchor="t"/>
          <a:lstStyle/>
          <a:p>
            <a:pPr algn="l"/>
            <a:r>
              <a:rPr lang="de-DE" sz="900" dirty="0" smtClean="0">
                <a:solidFill>
                  <a:schemeClr val="tx1"/>
                </a:solidFill>
                <a:latin typeface="+mj-lt"/>
              </a:rPr>
              <a:t>Folie </a:t>
            </a:r>
            <a:fld id="{F49D3726-55E6-44C2-B598-B30BF1EC2316}" type="slidenum">
              <a:rPr lang="de-DE" sz="900" smtClean="0">
                <a:solidFill>
                  <a:schemeClr val="tx1"/>
                </a:solidFill>
                <a:latin typeface="+mj-lt"/>
              </a:rPr>
              <a:pPr algn="l"/>
              <a:t>11</a:t>
            </a:fld>
            <a:r>
              <a:rPr lang="de-DE" sz="900" dirty="0" smtClean="0">
                <a:solidFill>
                  <a:schemeClr val="tx1"/>
                </a:solidFill>
                <a:latin typeface="+mj-lt"/>
              </a:rPr>
              <a:t>	</a:t>
            </a:r>
            <a:r>
              <a:rPr lang="de-DE" sz="900" dirty="0">
                <a:solidFill>
                  <a:schemeClr val="tx1"/>
                </a:solidFill>
              </a:rPr>
              <a:t>Veränderungen im Busnetz Nord 	</a:t>
            </a:r>
          </a:p>
          <a:p>
            <a:pPr algn="l"/>
            <a:endParaRPr lang="de-DE" sz="900" dirty="0" smtClean="0">
              <a:solidFill>
                <a:schemeClr val="tx1"/>
              </a:solidFill>
              <a:latin typeface="+mj-lt"/>
            </a:endParaRPr>
          </a:p>
          <a:p>
            <a:pPr algn="l"/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5220072" y="1063625"/>
            <a:ext cx="4320480" cy="3299423"/>
          </a:xfrm>
          <a:prstGeom prst="rect">
            <a:avLst/>
          </a:prstGeom>
        </p:spPr>
        <p:txBody>
          <a:bodyPr vert="horz" lIns="612000" tIns="45720" rIns="61200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Durch neue Direktverbindungen zwischen den Arbeitsplätzen in </a:t>
            </a:r>
            <a:r>
              <a:rPr lang="de-DE" sz="1600" dirty="0" err="1">
                <a:solidFill>
                  <a:schemeClr val="tx1"/>
                </a:solidFill>
              </a:rPr>
              <a:t>Klotzsche</a:t>
            </a:r>
            <a:r>
              <a:rPr lang="de-DE" sz="1600" dirty="0">
                <a:solidFill>
                  <a:schemeClr val="tx1"/>
                </a:solidFill>
              </a:rPr>
              <a:t> und den Gemeinden </a:t>
            </a:r>
            <a:r>
              <a:rPr lang="de-DE" sz="1600" dirty="0" err="1">
                <a:solidFill>
                  <a:schemeClr val="tx1"/>
                </a:solidFill>
              </a:rPr>
              <a:t>Ottendorf-Okrilla</a:t>
            </a:r>
            <a:r>
              <a:rPr lang="de-DE" sz="1600" dirty="0">
                <a:solidFill>
                  <a:schemeClr val="tx1"/>
                </a:solidFill>
              </a:rPr>
              <a:t> und Radeberg werden Fahrgäste </a:t>
            </a:r>
            <a:r>
              <a:rPr lang="de-DE" sz="1600" dirty="0" smtClean="0">
                <a:solidFill>
                  <a:schemeClr val="tx1"/>
                </a:solidFill>
              </a:rPr>
              <a:t>gewonnen,</a:t>
            </a:r>
            <a:endParaRPr lang="de-DE" sz="16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Auch neue kleinräumige Direkt-verbindungen </a:t>
            </a:r>
            <a:r>
              <a:rPr lang="de-DE" sz="1600" dirty="0" smtClean="0">
                <a:solidFill>
                  <a:schemeClr val="tx1"/>
                </a:solidFill>
              </a:rPr>
              <a:t>(z</a:t>
            </a:r>
            <a:r>
              <a:rPr lang="de-DE" sz="1600" dirty="0">
                <a:solidFill>
                  <a:schemeClr val="tx1"/>
                </a:solidFill>
              </a:rPr>
              <a:t>. B. zwischen </a:t>
            </a:r>
            <a:r>
              <a:rPr lang="de-DE" sz="1600" dirty="0" err="1">
                <a:solidFill>
                  <a:schemeClr val="tx1"/>
                </a:solidFill>
              </a:rPr>
              <a:t>Ottendorf-Okrilla</a:t>
            </a:r>
            <a:r>
              <a:rPr lang="de-DE" sz="1600" dirty="0">
                <a:solidFill>
                  <a:schemeClr val="tx1"/>
                </a:solidFill>
              </a:rPr>
              <a:t> und </a:t>
            </a:r>
            <a:r>
              <a:rPr lang="de-DE" sz="1600" dirty="0" err="1">
                <a:solidFill>
                  <a:schemeClr val="tx1"/>
                </a:solidFill>
              </a:rPr>
              <a:t>Langebrück</a:t>
            </a:r>
            <a:r>
              <a:rPr lang="de-DE" sz="1600" dirty="0">
                <a:solidFill>
                  <a:schemeClr val="tx1"/>
                </a:solidFill>
              </a:rPr>
              <a:t>) erzeugen neue </a:t>
            </a:r>
            <a:r>
              <a:rPr lang="de-DE" sz="1600" dirty="0" smtClean="0">
                <a:solidFill>
                  <a:schemeClr val="tx1"/>
                </a:solidFill>
              </a:rPr>
              <a:t>Fahrgäste,</a:t>
            </a:r>
            <a:endParaRPr lang="de-DE" sz="16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</a:rPr>
              <a:t>Die verbesserte Erschließung und der Takt sorgen ebenfalls für neue </a:t>
            </a:r>
            <a:r>
              <a:rPr lang="de-DE" sz="1600" dirty="0" smtClean="0">
                <a:solidFill>
                  <a:schemeClr val="tx1"/>
                </a:solidFill>
              </a:rPr>
              <a:t>Fahrgäste.</a:t>
            </a:r>
            <a:endParaRPr lang="de-DE" sz="1600" dirty="0">
              <a:solidFill>
                <a:schemeClr val="tx1"/>
              </a:solidFill>
            </a:endParaRPr>
          </a:p>
        </p:txBody>
      </p:sp>
      <p:pic>
        <p:nvPicPr>
          <p:cNvPr id="7" name="Grafik 6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85" y="1138575"/>
            <a:ext cx="5050904" cy="3408944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 bwMode="auto">
          <a:xfrm>
            <a:off x="3635194" y="1248096"/>
            <a:ext cx="1939072" cy="9540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sz="1800" b="0" dirty="0" smtClean="0">
              <a:solidFill>
                <a:schemeClr val="tx2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144549" y="1862398"/>
            <a:ext cx="11176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de-DE" sz="1000" b="0" dirty="0" smtClean="0"/>
              <a:t>Leichte Abnahme </a:t>
            </a:r>
            <a:endParaRPr lang="de-DE" sz="1000" b="0" dirty="0"/>
          </a:p>
        </p:txBody>
      </p:sp>
      <p:sp>
        <p:nvSpPr>
          <p:cNvPr id="10" name="Rechteck 9"/>
          <p:cNvSpPr/>
          <p:nvPr/>
        </p:nvSpPr>
        <p:spPr>
          <a:xfrm>
            <a:off x="4159605" y="1512110"/>
            <a:ext cx="6719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  <a:buClr>
                <a:schemeClr val="accent1"/>
              </a:buClr>
            </a:pPr>
            <a:r>
              <a:rPr lang="de-DE" sz="1000" b="0" dirty="0" smtClean="0"/>
              <a:t>Zunahme</a:t>
            </a:r>
            <a:endParaRPr lang="de-DE" sz="1000" b="0" dirty="0"/>
          </a:p>
        </p:txBody>
      </p:sp>
      <p:sp>
        <p:nvSpPr>
          <p:cNvPr id="11" name="Rechteck 10"/>
          <p:cNvSpPr/>
          <p:nvPr/>
        </p:nvSpPr>
        <p:spPr bwMode="auto">
          <a:xfrm>
            <a:off x="3707904" y="1502822"/>
            <a:ext cx="447040" cy="264795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sz="1800" b="0" dirty="0" smtClean="0">
              <a:solidFill>
                <a:schemeClr val="tx2"/>
              </a:solidFill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3707904" y="1836875"/>
            <a:ext cx="447040" cy="264795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DE" sz="1800" b="0" dirty="0" smtClean="0">
              <a:solidFill>
                <a:schemeClr val="tx2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711763" y="1253127"/>
            <a:ext cx="2135690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de-DE" sz="1000" dirty="0" smtClean="0"/>
              <a:t>ÖPNV-Nachfrage (im Vgl. zu heute)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79057" y="4548404"/>
            <a:ext cx="5019432" cy="2308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de-DE" sz="900" dirty="0" smtClean="0"/>
              <a:t>Quelle: Integriertes Verkehrsmodell der Landeshauptstadt Dresden und DVB AG</a:t>
            </a:r>
          </a:p>
        </p:txBody>
      </p:sp>
      <p:sp>
        <p:nvSpPr>
          <p:cNvPr id="15" name="Rechteck 14"/>
          <p:cNvSpPr/>
          <p:nvPr/>
        </p:nvSpPr>
        <p:spPr>
          <a:xfrm>
            <a:off x="2857013" y="2499742"/>
            <a:ext cx="216024" cy="197827"/>
          </a:xfrm>
          <a:prstGeom prst="rect">
            <a:avLst/>
          </a:prstGeom>
          <a:solidFill>
            <a:srgbClr val="98FB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4004975" y="3562028"/>
            <a:ext cx="216024" cy="144016"/>
          </a:xfrm>
          <a:prstGeom prst="rect">
            <a:avLst/>
          </a:prstGeom>
          <a:solidFill>
            <a:srgbClr val="98FB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5004048" y="3692947"/>
            <a:ext cx="216024" cy="144016"/>
          </a:xfrm>
          <a:prstGeom prst="rect">
            <a:avLst/>
          </a:prstGeom>
          <a:solidFill>
            <a:srgbClr val="98FB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4252218" y="4171801"/>
            <a:ext cx="144016" cy="144016"/>
          </a:xfrm>
          <a:prstGeom prst="rect">
            <a:avLst/>
          </a:prstGeom>
          <a:solidFill>
            <a:srgbClr val="98FB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4925690" y="4296767"/>
            <a:ext cx="144016" cy="144016"/>
          </a:xfrm>
          <a:prstGeom prst="rect">
            <a:avLst/>
          </a:prstGeom>
          <a:solidFill>
            <a:srgbClr val="98FB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2828568" y="3820574"/>
            <a:ext cx="144016" cy="144016"/>
          </a:xfrm>
          <a:prstGeom prst="rect">
            <a:avLst/>
          </a:prstGeom>
          <a:solidFill>
            <a:srgbClr val="98FB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2520614" y="3717528"/>
            <a:ext cx="144016" cy="96696"/>
          </a:xfrm>
          <a:prstGeom prst="rect">
            <a:avLst/>
          </a:prstGeom>
          <a:solidFill>
            <a:srgbClr val="98FB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4627083" y="3999808"/>
            <a:ext cx="144016" cy="144016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4464629" y="3692947"/>
            <a:ext cx="144016" cy="144016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1547664" y="1790390"/>
            <a:ext cx="256799" cy="144016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1550045" y="4216580"/>
            <a:ext cx="144016" cy="98125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1367894" y="3950957"/>
            <a:ext cx="144016" cy="107226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1295636" y="4087140"/>
            <a:ext cx="144016" cy="107226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1352602" y="3725148"/>
            <a:ext cx="144016" cy="10318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1362655" y="3950957"/>
            <a:ext cx="144016" cy="107226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1255207" y="3537819"/>
            <a:ext cx="195062" cy="103188"/>
          </a:xfrm>
          <a:prstGeom prst="rect">
            <a:avLst/>
          </a:prstGeom>
          <a:solidFill>
            <a:srgbClr val="005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/>
          <p:cNvSpPr/>
          <p:nvPr/>
        </p:nvSpPr>
        <p:spPr>
          <a:xfrm>
            <a:off x="2867494" y="1674502"/>
            <a:ext cx="195062" cy="103188"/>
          </a:xfrm>
          <a:prstGeom prst="rect">
            <a:avLst/>
          </a:prstGeom>
          <a:solidFill>
            <a:srgbClr val="005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/>
          <p:cNvSpPr/>
          <p:nvPr/>
        </p:nvSpPr>
        <p:spPr>
          <a:xfrm>
            <a:off x="1830818" y="3892582"/>
            <a:ext cx="148894" cy="103188"/>
          </a:xfrm>
          <a:prstGeom prst="rect">
            <a:avLst/>
          </a:prstGeom>
          <a:solidFill>
            <a:srgbClr val="8E0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/>
          <p:cNvSpPr/>
          <p:nvPr/>
        </p:nvSpPr>
        <p:spPr>
          <a:xfrm>
            <a:off x="781058" y="3779495"/>
            <a:ext cx="144016" cy="107226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4836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448" y="339502"/>
            <a:ext cx="9164302" cy="491111"/>
          </a:xfrm>
          <a:prstGeom prst="rect">
            <a:avLst/>
          </a:prstGeom>
        </p:spPr>
        <p:txBody>
          <a:bodyPr vert="horz" lIns="576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dirty="0" smtClean="0"/>
              <a:t>6. Finanzierung und Umsetzung</a:t>
            </a:r>
            <a:endParaRPr lang="de-DE" sz="2400" dirty="0"/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0" y="915566"/>
            <a:ext cx="9144000" cy="3515447"/>
          </a:xfrm>
          <a:prstGeom prst="rect">
            <a:avLst/>
          </a:prstGeom>
        </p:spPr>
        <p:txBody>
          <a:bodyPr vert="horz" lIns="612000" tIns="45720" rIns="61200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</a:rPr>
              <a:t>Die bisherigen finanziellen Mittel für den Gebietsgrenzen überschreitenden Verkehr auf der Linie 308 werden zur anteiligen Finanzierung der neuen Buslinie 78 in Höhe von 300.000 </a:t>
            </a:r>
            <a:r>
              <a:rPr lang="de-DE" sz="1800" dirty="0" smtClean="0">
                <a:solidFill>
                  <a:schemeClr val="tx1"/>
                </a:solidFill>
              </a:rPr>
              <a:t>Euro/Jahr </a:t>
            </a:r>
            <a:r>
              <a:rPr lang="de-DE" sz="1800" dirty="0">
                <a:solidFill>
                  <a:schemeClr val="tx1"/>
                </a:solidFill>
              </a:rPr>
              <a:t>verwendet.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</a:rPr>
              <a:t>Die Technische Werke Dresden GmbH übernimmt weitere 290.000 </a:t>
            </a:r>
            <a:r>
              <a:rPr lang="de-DE" sz="1800" dirty="0" smtClean="0">
                <a:solidFill>
                  <a:schemeClr val="tx1"/>
                </a:solidFill>
              </a:rPr>
              <a:t>Euro/Jahr </a:t>
            </a:r>
            <a:r>
              <a:rPr lang="de-DE" sz="1800" dirty="0">
                <a:solidFill>
                  <a:schemeClr val="tx1"/>
                </a:solidFill>
              </a:rPr>
              <a:t>im Rahmen des steuerlichen Querverbundes zur Finanzierung der DVB-Leistungen auf dem </a:t>
            </a:r>
            <a:r>
              <a:rPr lang="de-DE" sz="1800" dirty="0" smtClean="0">
                <a:solidFill>
                  <a:schemeClr val="tx1"/>
                </a:solidFill>
              </a:rPr>
              <a:t>Stadtgebiet.</a:t>
            </a:r>
            <a:endParaRPr lang="de-DE" sz="18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</a:rPr>
              <a:t>Der Landkreis Bautzen finanziert seinen Gebietsanteil bei der Linie 78 in Höhe von 290.000 </a:t>
            </a:r>
            <a:r>
              <a:rPr lang="de-DE" sz="1800" dirty="0" smtClean="0">
                <a:solidFill>
                  <a:schemeClr val="tx1"/>
                </a:solidFill>
              </a:rPr>
              <a:t>Euro/Jahr. </a:t>
            </a:r>
            <a:r>
              <a:rPr lang="de-DE" sz="1800" dirty="0">
                <a:solidFill>
                  <a:schemeClr val="tx1"/>
                </a:solidFill>
              </a:rPr>
              <a:t>Die dazugehörige Verwaltungsvereinbarung wurde angepasst.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</a:rPr>
              <a:t>Die neue Linie 78 wird in den öffentlichen Dienstleistungsauftrag der </a:t>
            </a:r>
            <a:r>
              <a:rPr lang="de-DE" sz="1800" dirty="0" smtClean="0">
                <a:solidFill>
                  <a:schemeClr val="tx1"/>
                </a:solidFill>
              </a:rPr>
              <a:t>Landeshaupt-stadt </a:t>
            </a:r>
            <a:r>
              <a:rPr lang="de-DE" sz="1800" dirty="0">
                <a:solidFill>
                  <a:schemeClr val="tx1"/>
                </a:solidFill>
              </a:rPr>
              <a:t>Dresden mit der DVB AG aufgenommen.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</a:rPr>
              <a:t>Nach erfolgter Konzessionserteilung durch das LASuV soll das neue Busnetz Nord mit dem Fahrplanwechsel 2021/2022 in Kraft </a:t>
            </a:r>
            <a:r>
              <a:rPr lang="de-DE" sz="1800" dirty="0" smtClean="0">
                <a:solidFill>
                  <a:schemeClr val="tx1"/>
                </a:solidFill>
              </a:rPr>
              <a:t>treten.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28" y="4731990"/>
            <a:ext cx="9167750" cy="424124"/>
          </a:xfrm>
        </p:spPr>
        <p:txBody>
          <a:bodyPr lIns="576000" rIns="576000" bIns="216000" anchor="t"/>
          <a:lstStyle/>
          <a:p>
            <a:pPr algn="l"/>
            <a:r>
              <a:rPr lang="de-DE" sz="900" dirty="0" smtClean="0">
                <a:solidFill>
                  <a:schemeClr val="tx1"/>
                </a:solidFill>
                <a:latin typeface="+mj-lt"/>
              </a:rPr>
              <a:t>Folie </a:t>
            </a:r>
            <a:fld id="{F49D3726-55E6-44C2-B598-B30BF1EC2316}" type="slidenum">
              <a:rPr lang="de-DE" sz="900" smtClean="0">
                <a:solidFill>
                  <a:schemeClr val="tx1"/>
                </a:solidFill>
                <a:latin typeface="+mj-lt"/>
              </a:rPr>
              <a:pPr algn="l"/>
              <a:t>12</a:t>
            </a:fld>
            <a:r>
              <a:rPr lang="de-DE" sz="900" dirty="0" smtClean="0">
                <a:solidFill>
                  <a:schemeClr val="tx1"/>
                </a:solidFill>
                <a:latin typeface="+mj-lt"/>
              </a:rPr>
              <a:t>	</a:t>
            </a:r>
            <a:r>
              <a:rPr lang="de-DE" sz="900" dirty="0">
                <a:solidFill>
                  <a:schemeClr val="tx1"/>
                </a:solidFill>
              </a:rPr>
              <a:t>Veränderungen im Busnetz Nord 	</a:t>
            </a:r>
          </a:p>
          <a:p>
            <a:pPr algn="l"/>
            <a:endParaRPr lang="de-DE" sz="900" dirty="0" smtClean="0">
              <a:solidFill>
                <a:schemeClr val="tx1"/>
              </a:solidFill>
              <a:latin typeface="+mj-lt"/>
            </a:endParaRPr>
          </a:p>
          <a:p>
            <a:pPr algn="l"/>
            <a:endParaRPr lang="de-DE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83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2267743" y="2715765"/>
            <a:ext cx="6900007" cy="2160241"/>
          </a:xfrm>
          <a:prstGeom prst="rect">
            <a:avLst/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9167750" cy="5143499"/>
          </a:xfrm>
          <a:prstGeom prst="rect">
            <a:avLst/>
          </a:prstGeom>
          <a:solidFill>
            <a:srgbClr val="FFE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448" y="1748327"/>
            <a:ext cx="9164302" cy="1646843"/>
          </a:xfrm>
          <a:prstGeom prst="rect">
            <a:avLst/>
          </a:prstGeom>
        </p:spPr>
        <p:txBody>
          <a:bodyPr vert="horz" lIns="576000" tIns="36000" rIns="57600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Vielen Dank für Ihre Aufmerksamkeit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1510"/>
            <a:ext cx="2216064" cy="1152128"/>
          </a:xfrm>
          <a:prstGeom prst="rect">
            <a:avLst/>
          </a:prstGeom>
        </p:spPr>
      </p:pic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28" y="4731990"/>
            <a:ext cx="9167750" cy="424124"/>
          </a:xfrm>
        </p:spPr>
        <p:txBody>
          <a:bodyPr lIns="576000" rIns="576000" bIns="216000" anchor="t"/>
          <a:lstStyle/>
          <a:p>
            <a:pPr algn="l"/>
            <a:r>
              <a:rPr lang="de-DE" sz="900" dirty="0" smtClean="0">
                <a:solidFill>
                  <a:schemeClr val="tx1"/>
                </a:solidFill>
                <a:latin typeface="+mj-lt"/>
              </a:rPr>
              <a:t>Folie </a:t>
            </a:r>
            <a:fld id="{F49D3726-55E6-44C2-B598-B30BF1EC2316}" type="slidenum">
              <a:rPr lang="de-DE" sz="900" smtClean="0">
                <a:solidFill>
                  <a:schemeClr val="tx1"/>
                </a:solidFill>
                <a:latin typeface="+mj-lt"/>
              </a:rPr>
              <a:pPr algn="l"/>
              <a:t>13</a:t>
            </a:fld>
            <a:endParaRPr lang="de-DE" sz="900" dirty="0" smtClean="0">
              <a:solidFill>
                <a:schemeClr val="tx1"/>
              </a:solidFill>
              <a:latin typeface="+mj-lt"/>
            </a:endParaRPr>
          </a:p>
          <a:p>
            <a:pPr algn="l"/>
            <a:endParaRPr lang="de-DE" sz="900" dirty="0">
              <a:solidFill>
                <a:schemeClr val="tx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28088"/>
            <a:ext cx="1476454" cy="492151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063011" y="3623003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Alle dargestellten Informationen finden Sie jetzt auch im Internet:</a:t>
            </a:r>
          </a:p>
          <a:p>
            <a:pPr algn="ctr"/>
            <a:r>
              <a:rPr lang="de-DE" dirty="0" smtClean="0"/>
              <a:t>www.dvb.de</a:t>
            </a:r>
            <a:r>
              <a:rPr lang="de-DE" dirty="0"/>
              <a:t> </a:t>
            </a:r>
            <a:r>
              <a:rPr lang="de-DE" dirty="0" smtClean="0"/>
              <a:t>&gt; Die DVB &gt; Planen und Bauen &gt; Entwicklungen im Liniennetz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838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3448" y="339502"/>
            <a:ext cx="9164302" cy="648072"/>
          </a:xfrm>
          <a:prstGeom prst="rect">
            <a:avLst/>
          </a:prstGeom>
        </p:spPr>
        <p:txBody>
          <a:bodyPr vert="horz" lIns="576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dirty="0" smtClean="0"/>
              <a:t>Inhalt</a:t>
            </a:r>
            <a:endParaRPr lang="de-DE" sz="2400" dirty="0"/>
          </a:p>
        </p:txBody>
      </p:sp>
      <p:sp>
        <p:nvSpPr>
          <p:cNvPr id="1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28" y="4731990"/>
            <a:ext cx="9167750" cy="424124"/>
          </a:xfrm>
        </p:spPr>
        <p:txBody>
          <a:bodyPr lIns="576000" rIns="576000" bIns="216000" anchor="t"/>
          <a:lstStyle/>
          <a:p>
            <a:r>
              <a:rPr lang="de-DE" sz="900" dirty="0" smtClean="0">
                <a:solidFill>
                  <a:schemeClr val="tx1"/>
                </a:solidFill>
                <a:latin typeface="+mj-lt"/>
              </a:rPr>
              <a:t>Folie </a:t>
            </a:r>
            <a:fld id="{F49D3726-55E6-44C2-B598-B30BF1EC2316}" type="slidenum">
              <a:rPr lang="de-DE" sz="900" smtClean="0">
                <a:solidFill>
                  <a:schemeClr val="tx1"/>
                </a:solidFill>
                <a:latin typeface="+mj-lt"/>
              </a:rPr>
              <a:pPr/>
              <a:t>2</a:t>
            </a:fld>
            <a:r>
              <a:rPr lang="de-DE" sz="900" dirty="0" smtClean="0">
                <a:solidFill>
                  <a:schemeClr val="tx1"/>
                </a:solidFill>
                <a:latin typeface="+mj-lt"/>
              </a:rPr>
              <a:t>	</a:t>
            </a:r>
            <a:r>
              <a:rPr lang="de-DE" sz="900" dirty="0"/>
              <a:t> Veränderungen im Busnetz Nord </a:t>
            </a:r>
            <a:endParaRPr lang="de-DE" sz="900" dirty="0" smtClean="0">
              <a:solidFill>
                <a:schemeClr val="tx1"/>
              </a:solidFill>
              <a:latin typeface="+mj-lt"/>
            </a:endParaRPr>
          </a:p>
          <a:p>
            <a:pPr algn="l"/>
            <a:endParaRPr lang="de-DE" sz="900" dirty="0">
              <a:solidFill>
                <a:schemeClr val="tx1"/>
              </a:solidFill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042307"/>
              </p:ext>
            </p:extLst>
          </p:nvPr>
        </p:nvGraphicFramePr>
        <p:xfrm>
          <a:off x="577038" y="1203601"/>
          <a:ext cx="7865391" cy="2130125"/>
        </p:xfrm>
        <a:graphic>
          <a:graphicData uri="http://schemas.openxmlformats.org/drawingml/2006/table">
            <a:tbl>
              <a:tblPr/>
              <a:tblGrid>
                <a:gridCol w="7865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2505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EA00"/>
                        </a:buClr>
                        <a:buFont typeface="Wingdings" pitchFamily="2" charset="2"/>
                        <a:buChar char="n"/>
                      </a:pPr>
                      <a:r>
                        <a:rPr lang="de-DE" sz="1800" dirty="0" smtClean="0"/>
                        <a:t>1. Ausgangslage und Handlungsbedarf</a:t>
                      </a:r>
                    </a:p>
                  </a:txBody>
                  <a:tcPr marL="0" marR="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505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EA00"/>
                        </a:buClr>
                        <a:buFont typeface="Wingdings" pitchFamily="2" charset="2"/>
                        <a:buChar char="n"/>
                      </a:pPr>
                      <a:r>
                        <a:rPr lang="de-DE" sz="1800" dirty="0" smtClean="0"/>
                        <a:t>2. Bisherige ÖPNV-Erschließung des Gebietes </a:t>
                      </a:r>
                      <a:endParaRPr lang="de-DE" sz="1800" dirty="0"/>
                    </a:p>
                  </a:txBody>
                  <a:tcPr marL="0" marR="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525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EA00"/>
                        </a:buClr>
                        <a:buFont typeface="Wingdings" pitchFamily="2" charset="2"/>
                        <a:buChar char="n"/>
                      </a:pPr>
                      <a:r>
                        <a:rPr lang="de-DE" sz="1800" dirty="0" smtClean="0"/>
                        <a:t>3. Anlass für Veränderungen</a:t>
                      </a:r>
                      <a:endParaRPr lang="de-DE" sz="1800" baseline="0" dirty="0" smtClean="0"/>
                    </a:p>
                  </a:txBody>
                  <a:tcPr marL="0" marR="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50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EA00"/>
                        </a:buClr>
                        <a:buSzTx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de-DE" sz="1800" dirty="0" smtClean="0"/>
                        <a:t>4. Durchgeführte Untersuchungen</a:t>
                      </a:r>
                      <a:endParaRPr lang="de-DE" sz="1800" dirty="0"/>
                    </a:p>
                  </a:txBody>
                  <a:tcPr marL="0" marR="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50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EA00"/>
                        </a:buClr>
                        <a:buSzTx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de-DE" sz="1800" dirty="0" smtClean="0"/>
                        <a:t>5. Das neue Busnetz Nord </a:t>
                      </a:r>
                      <a:endParaRPr lang="de-DE" sz="1800" dirty="0"/>
                    </a:p>
                  </a:txBody>
                  <a:tcPr marL="0" marR="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50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EA00"/>
                        </a:buClr>
                        <a:buSzTx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de-DE" sz="1800" dirty="0" smtClean="0"/>
                        <a:t>6. Finanzierung und Umsetzung</a:t>
                      </a:r>
                      <a:endParaRPr lang="de-DE" sz="1800" dirty="0"/>
                    </a:p>
                  </a:txBody>
                  <a:tcPr marL="0" marR="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5486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98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448" y="339502"/>
            <a:ext cx="9164302" cy="864096"/>
          </a:xfrm>
          <a:prstGeom prst="rect">
            <a:avLst/>
          </a:prstGeom>
        </p:spPr>
        <p:txBody>
          <a:bodyPr vert="horz" lIns="576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dirty="0" smtClean="0"/>
              <a:t>1. Ausgangslage</a:t>
            </a:r>
            <a:r>
              <a:rPr lang="de-DE" sz="2400" dirty="0"/>
              <a:t>: Im Dresdner Norden bestehen vielfältige ÖPNV-Defizite, die nur durch integrierte Stadt-Umland-Konzepte zielführend gelöst werden können </a:t>
            </a: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28" y="4731990"/>
            <a:ext cx="9167750" cy="424124"/>
          </a:xfrm>
        </p:spPr>
        <p:txBody>
          <a:bodyPr lIns="576000" rIns="576000" bIns="216000" anchor="t"/>
          <a:lstStyle/>
          <a:p>
            <a:pPr algn="l"/>
            <a:r>
              <a:rPr lang="de-DE" sz="900" dirty="0" smtClean="0">
                <a:solidFill>
                  <a:schemeClr val="tx1"/>
                </a:solidFill>
                <a:latin typeface="+mj-lt"/>
              </a:rPr>
              <a:t>Folie </a:t>
            </a:r>
            <a:fld id="{F49D3726-55E6-44C2-B598-B30BF1EC2316}" type="slidenum">
              <a:rPr lang="de-DE" sz="900" smtClean="0">
                <a:solidFill>
                  <a:schemeClr val="tx1"/>
                </a:solidFill>
                <a:latin typeface="+mj-lt"/>
              </a:rPr>
              <a:pPr algn="l"/>
              <a:t>3</a:t>
            </a:fld>
            <a:r>
              <a:rPr lang="de-DE" sz="900" dirty="0" smtClean="0">
                <a:solidFill>
                  <a:schemeClr val="tx1"/>
                </a:solidFill>
                <a:latin typeface="+mj-lt"/>
              </a:rPr>
              <a:t>	Veränderungen im Busnetz Nord 	</a:t>
            </a:r>
          </a:p>
          <a:p>
            <a:pPr algn="l"/>
            <a:endParaRPr lang="de-DE" sz="900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1583804"/>
            <a:ext cx="5276765" cy="3139504"/>
          </a:xfrm>
          <a:prstGeom prst="rect">
            <a:avLst/>
          </a:prstGeom>
        </p:spPr>
      </p:pic>
      <p:sp>
        <p:nvSpPr>
          <p:cNvPr id="18" name="Untertitel 2"/>
          <p:cNvSpPr txBox="1">
            <a:spLocks/>
          </p:cNvSpPr>
          <p:nvPr/>
        </p:nvSpPr>
        <p:spPr>
          <a:xfrm>
            <a:off x="0" y="1563638"/>
            <a:ext cx="4139952" cy="3299423"/>
          </a:xfrm>
          <a:prstGeom prst="rect">
            <a:avLst/>
          </a:prstGeom>
        </p:spPr>
        <p:txBody>
          <a:bodyPr vert="horz" lIns="612000" tIns="45720" rIns="61200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</a:rPr>
              <a:t>Es bestehen hohe Fahrgast-Potentiale im Stadt-Umland-Verkehr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</a:rPr>
              <a:t>Es bestehen Defizite bei der ÖPNV-Anbindung in </a:t>
            </a:r>
            <a:r>
              <a:rPr lang="de-DE" sz="1800" dirty="0" err="1" smtClean="0">
                <a:solidFill>
                  <a:schemeClr val="tx1"/>
                </a:solidFill>
              </a:rPr>
              <a:t>Klotzsche</a:t>
            </a:r>
            <a:r>
              <a:rPr lang="de-DE" sz="1800" dirty="0" smtClean="0">
                <a:solidFill>
                  <a:schemeClr val="tx1"/>
                </a:solidFill>
              </a:rPr>
              <a:t>, </a:t>
            </a:r>
            <a:r>
              <a:rPr lang="de-DE" sz="1800" dirty="0" err="1" smtClean="0">
                <a:solidFill>
                  <a:schemeClr val="tx1"/>
                </a:solidFill>
              </a:rPr>
              <a:t>Langebrück</a:t>
            </a:r>
            <a:r>
              <a:rPr lang="de-DE" sz="1800" dirty="0" smtClean="0">
                <a:solidFill>
                  <a:schemeClr val="tx1"/>
                </a:solidFill>
              </a:rPr>
              <a:t> und Schönborn,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</a:rPr>
              <a:t>Gewerbeansiedlungen im Dresdner Norden entwickeln sich dynamisch.</a:t>
            </a:r>
            <a:endParaRPr lang="de-D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72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448" y="339502"/>
            <a:ext cx="9164302" cy="864096"/>
          </a:xfrm>
          <a:prstGeom prst="rect">
            <a:avLst/>
          </a:prstGeom>
        </p:spPr>
        <p:txBody>
          <a:bodyPr vert="horz" lIns="576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dirty="0" smtClean="0"/>
              <a:t>1.Der Handlungsbedarf ergibt sich auch aus diversen Beschlüssen</a:t>
            </a:r>
            <a:endParaRPr lang="de-DE" sz="2400" dirty="0"/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0" y="1275606"/>
            <a:ext cx="9144000" cy="3155407"/>
          </a:xfrm>
          <a:prstGeom prst="rect">
            <a:avLst/>
          </a:prstGeom>
        </p:spPr>
        <p:txBody>
          <a:bodyPr vert="horz" lIns="612000" tIns="45720" rIns="61200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  <a:latin typeface="+mj-lt"/>
              </a:rPr>
              <a:t>Eingemeindungsbeschlüsse der Ortschaften </a:t>
            </a:r>
            <a:r>
              <a:rPr lang="de-DE" sz="1800" dirty="0" err="1" smtClean="0">
                <a:solidFill>
                  <a:schemeClr val="tx1"/>
                </a:solidFill>
                <a:latin typeface="+mj-lt"/>
              </a:rPr>
              <a:t>Langebrück</a:t>
            </a:r>
            <a:r>
              <a:rPr lang="de-DE" sz="1800" dirty="0" smtClean="0">
                <a:solidFill>
                  <a:schemeClr val="tx1"/>
                </a:solidFill>
                <a:latin typeface="+mj-lt"/>
              </a:rPr>
              <a:t> und Schönborn von 1998:</a:t>
            </a:r>
            <a:endParaRPr lang="de-DE" sz="1800" dirty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de-DE" sz="1400" dirty="0" smtClean="0">
                <a:solidFill>
                  <a:schemeClr val="tx1"/>
                </a:solidFill>
              </a:rPr>
              <a:t>„§ </a:t>
            </a:r>
            <a:r>
              <a:rPr lang="de-DE" sz="1400" dirty="0">
                <a:solidFill>
                  <a:schemeClr val="tx1"/>
                </a:solidFill>
              </a:rPr>
              <a:t>12 Gemeindliche Einrichtungen und </a:t>
            </a:r>
            <a:r>
              <a:rPr lang="de-DE" sz="1400" dirty="0" smtClean="0">
                <a:solidFill>
                  <a:schemeClr val="tx1"/>
                </a:solidFill>
              </a:rPr>
              <a:t>Unternehmen, § </a:t>
            </a:r>
            <a:r>
              <a:rPr lang="de-DE" sz="1400" dirty="0">
                <a:solidFill>
                  <a:schemeClr val="tx1"/>
                </a:solidFill>
              </a:rPr>
              <a:t>12 (2), 2 d</a:t>
            </a:r>
            <a:r>
              <a:rPr lang="de-DE" sz="1400" dirty="0" smtClean="0">
                <a:solidFill>
                  <a:schemeClr val="tx1"/>
                </a:solidFill>
              </a:rPr>
              <a:t>):</a:t>
            </a:r>
            <a:endParaRPr lang="de-DE" sz="1400" dirty="0">
              <a:solidFill>
                <a:schemeClr val="tx1"/>
              </a:solidFill>
            </a:endParaRPr>
          </a:p>
          <a:p>
            <a:pPr algn="l"/>
            <a:r>
              <a:rPr lang="de-DE" sz="1400" dirty="0" smtClean="0">
                <a:solidFill>
                  <a:schemeClr val="tx1"/>
                </a:solidFill>
              </a:rPr>
              <a:t>Der </a:t>
            </a:r>
            <a:r>
              <a:rPr lang="de-DE" sz="1400" dirty="0">
                <a:solidFill>
                  <a:schemeClr val="tx1"/>
                </a:solidFill>
              </a:rPr>
              <a:t>Anschluss an das ÖPNV-Netz der Landeshauptstadt  Dresden wird gewährleistet und wird bedarfsgerecht durch die Einrichtung einer Stadtbuslinie ausgebaut. Der Schülerverkehr von Schönborn nach </a:t>
            </a:r>
            <a:r>
              <a:rPr lang="de-DE" sz="1400" dirty="0" err="1">
                <a:solidFill>
                  <a:schemeClr val="tx1"/>
                </a:solidFill>
              </a:rPr>
              <a:t>Langebrück</a:t>
            </a:r>
            <a:r>
              <a:rPr lang="de-DE" sz="1400" dirty="0">
                <a:solidFill>
                  <a:schemeClr val="tx1"/>
                </a:solidFill>
              </a:rPr>
              <a:t> wird gewährleistet</a:t>
            </a:r>
            <a:r>
              <a:rPr lang="de-DE" sz="1400" dirty="0" smtClean="0">
                <a:solidFill>
                  <a:schemeClr val="tx1"/>
                </a:solidFill>
              </a:rPr>
              <a:t>.“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  <a:latin typeface="+mj-lt"/>
              </a:rPr>
              <a:t>Vorgaben des Nahverkehrsplanes von 2019:</a:t>
            </a:r>
          </a:p>
          <a:p>
            <a:pPr algn="l"/>
            <a:r>
              <a:rPr lang="de-DE" sz="1400" dirty="0" smtClean="0">
                <a:solidFill>
                  <a:schemeClr val="tx1"/>
                </a:solidFill>
              </a:rPr>
              <a:t>Anpassung des Liniennetzes im Bereich Radeburg – Radeberg mit Vernetzung in den Dresdner Norden,</a:t>
            </a:r>
          </a:p>
          <a:p>
            <a:pPr algn="l"/>
            <a:r>
              <a:rPr lang="de-DE" sz="1400" dirty="0" smtClean="0">
                <a:solidFill>
                  <a:schemeClr val="tx1"/>
                </a:solidFill>
              </a:rPr>
              <a:t>Verbesserung der Pendlerbeziehungen und Steigerung des Modal Split zu Gunsten des ÖPNV,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  <a:latin typeface="+mj-lt"/>
              </a:rPr>
              <a:t>Verbesserung der Erschließung der Gewerbegebiete im Dresdner Norden</a:t>
            </a:r>
          </a:p>
          <a:p>
            <a:pPr algn="l"/>
            <a:r>
              <a:rPr lang="de-DE" sz="1400" dirty="0" smtClean="0">
                <a:solidFill>
                  <a:schemeClr val="tx1"/>
                </a:solidFill>
              </a:rPr>
              <a:t>Entwicklung des </a:t>
            </a:r>
            <a:r>
              <a:rPr lang="de-DE" sz="1400" dirty="0" err="1" smtClean="0">
                <a:solidFill>
                  <a:schemeClr val="tx1"/>
                </a:solidFill>
              </a:rPr>
              <a:t>Airportparks</a:t>
            </a:r>
            <a:r>
              <a:rPr lang="de-DE" sz="1400" dirty="0" smtClean="0">
                <a:solidFill>
                  <a:schemeClr val="tx1"/>
                </a:solidFill>
              </a:rPr>
              <a:t> mit der Ansiedlung von Bosch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28" y="4731990"/>
            <a:ext cx="9167750" cy="424124"/>
          </a:xfrm>
        </p:spPr>
        <p:txBody>
          <a:bodyPr lIns="576000" rIns="576000" bIns="216000" anchor="t"/>
          <a:lstStyle/>
          <a:p>
            <a:pPr algn="l"/>
            <a:r>
              <a:rPr lang="de-DE" sz="900" dirty="0" smtClean="0">
                <a:solidFill>
                  <a:schemeClr val="tx1"/>
                </a:solidFill>
                <a:latin typeface="+mj-lt"/>
              </a:rPr>
              <a:t>Folie </a:t>
            </a:r>
            <a:fld id="{F49D3726-55E6-44C2-B598-B30BF1EC2316}" type="slidenum">
              <a:rPr lang="de-DE" sz="900" smtClean="0">
                <a:solidFill>
                  <a:schemeClr val="tx1"/>
                </a:solidFill>
                <a:latin typeface="+mj-lt"/>
              </a:rPr>
              <a:pPr algn="l"/>
              <a:t>4</a:t>
            </a:fld>
            <a:r>
              <a:rPr lang="de-DE" sz="900" dirty="0" smtClean="0">
                <a:solidFill>
                  <a:schemeClr val="tx1"/>
                </a:solidFill>
                <a:latin typeface="+mj-lt"/>
              </a:rPr>
              <a:t>	Veränderungen im Busnetz Nord 	</a:t>
            </a:r>
          </a:p>
          <a:p>
            <a:pPr algn="l"/>
            <a:endParaRPr lang="de-DE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44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2400" dirty="0" smtClean="0"/>
              <a:t>2. Die bisherige Bedienung von </a:t>
            </a:r>
            <a:r>
              <a:rPr lang="de-DE" sz="2400" dirty="0" err="1" smtClean="0"/>
              <a:t>Langebrück</a:t>
            </a:r>
            <a:r>
              <a:rPr lang="de-DE" sz="2400" dirty="0" smtClean="0"/>
              <a:t>, Schönborn und Marsdorf wird durch die Linie 308 gewährleistet</a:t>
            </a:r>
            <a:endParaRPr lang="de-DE" sz="2400" dirty="0"/>
          </a:p>
        </p:txBody>
      </p:sp>
      <p:pic>
        <p:nvPicPr>
          <p:cNvPr id="4" name="Inhaltsplatzhalter 3" descr="Bildschirmausschnitt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4"/>
          <a:stretch/>
        </p:blipFill>
        <p:spPr>
          <a:xfrm>
            <a:off x="539552" y="1059582"/>
            <a:ext cx="6936362" cy="3672408"/>
          </a:xfrm>
        </p:spPr>
      </p:pic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28" y="4731990"/>
            <a:ext cx="9167750" cy="424124"/>
          </a:xfrm>
        </p:spPr>
        <p:txBody>
          <a:bodyPr lIns="576000" rIns="576000" bIns="216000" anchor="t"/>
          <a:lstStyle/>
          <a:p>
            <a:pPr algn="l"/>
            <a:r>
              <a:rPr lang="de-DE" sz="900" dirty="0" smtClean="0">
                <a:solidFill>
                  <a:schemeClr val="tx1"/>
                </a:solidFill>
                <a:latin typeface="+mj-lt"/>
              </a:rPr>
              <a:t>Folie </a:t>
            </a:r>
            <a:fld id="{F49D3726-55E6-44C2-B598-B30BF1EC2316}" type="slidenum">
              <a:rPr lang="de-DE" sz="900" smtClean="0">
                <a:solidFill>
                  <a:schemeClr val="tx1"/>
                </a:solidFill>
                <a:latin typeface="+mj-lt"/>
              </a:rPr>
              <a:pPr algn="l"/>
              <a:t>5</a:t>
            </a:fld>
            <a:r>
              <a:rPr lang="de-DE" sz="900" dirty="0" smtClean="0">
                <a:solidFill>
                  <a:schemeClr val="tx1"/>
                </a:solidFill>
                <a:latin typeface="+mj-lt"/>
              </a:rPr>
              <a:t>	Veränderungen im Busnetz Nord 	</a:t>
            </a:r>
          </a:p>
          <a:p>
            <a:pPr algn="l"/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7" name="Abgerundete rechteckige Legende 6"/>
          <p:cNvSpPr/>
          <p:nvPr/>
        </p:nvSpPr>
        <p:spPr>
          <a:xfrm>
            <a:off x="683568" y="1851670"/>
            <a:ext cx="2664296" cy="817245"/>
          </a:xfrm>
          <a:prstGeom prst="wedgeRoundRectCallout">
            <a:avLst>
              <a:gd name="adj1" fmla="val -6882"/>
              <a:gd name="adj2" fmla="val 120719"/>
              <a:gd name="adj3" fmla="val 16667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e-DE" sz="1400" dirty="0"/>
              <a:t>Das Gewerbegebiet </a:t>
            </a:r>
            <a:r>
              <a:rPr lang="de-DE" sz="1400" dirty="0" err="1"/>
              <a:t>Airportpark</a:t>
            </a:r>
            <a:r>
              <a:rPr lang="de-DE" sz="1400" dirty="0"/>
              <a:t> (Bosch) wird seit August 2020 durch die Linie 78 erschlossen</a:t>
            </a:r>
          </a:p>
        </p:txBody>
      </p:sp>
    </p:spTree>
    <p:extLst>
      <p:ext uri="{BB962C8B-B14F-4D97-AF65-F5344CB8AC3E}">
        <p14:creationId xmlns:p14="http://schemas.microsoft.com/office/powerpoint/2010/main" val="1197049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448" y="339502"/>
            <a:ext cx="9164302" cy="864096"/>
          </a:xfrm>
          <a:prstGeom prst="rect">
            <a:avLst/>
          </a:prstGeom>
        </p:spPr>
        <p:txBody>
          <a:bodyPr vert="horz" lIns="576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dirty="0" smtClean="0"/>
              <a:t>3. Anlass für Veränderungen: Der Landkreis Bautzen schreibt „seine“ ÖPNV-Verkehrsleistungen ab 2022 neu aus</a:t>
            </a:r>
            <a:endParaRPr lang="de-DE" sz="2400" dirty="0"/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0" y="1131590"/>
            <a:ext cx="9144000" cy="3299423"/>
          </a:xfrm>
          <a:prstGeom prst="rect">
            <a:avLst/>
          </a:prstGeom>
        </p:spPr>
        <p:txBody>
          <a:bodyPr vert="horz" lIns="612000" tIns="45720" rIns="61200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</a:rPr>
              <a:t>Aufgabenträger für die Linie 308 Radeburg – Dresden – Radeberg ist der Landkreis Bautzen, der Verkehrsvertrag mit der Regionalbus Oberlausitz endet am 31.12.2021,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</a:rPr>
              <a:t>Landkreis Bautzen hatte im Vorfeld der Neuvergabe der Konzessionen eine Untersuchungen zur Anpassung des Liniennetzes im Landkreis Bautzen bei der PTV AG in Auftrag gegeben,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</a:rPr>
              <a:t>Die Gebietsgrenzen überschreitenden Verkehre im Dresdner Norden wurden unter Beteiligung des Stadtplanungsamtes und der DVB AG mit dem Landkreis Bautzen und der PTV gemeinsam untersucht,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</a:rPr>
              <a:t>Die gemeinsam ermittelte Vorzugsvariante soll nun umgesetzt werden.</a:t>
            </a:r>
            <a:endParaRPr lang="de-DE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28" y="4731990"/>
            <a:ext cx="9167750" cy="424124"/>
          </a:xfrm>
        </p:spPr>
        <p:txBody>
          <a:bodyPr lIns="576000" rIns="576000" bIns="216000" anchor="t"/>
          <a:lstStyle/>
          <a:p>
            <a:pPr algn="l"/>
            <a:r>
              <a:rPr lang="de-DE" sz="900" dirty="0" smtClean="0">
                <a:solidFill>
                  <a:schemeClr val="tx1"/>
                </a:solidFill>
                <a:latin typeface="+mj-lt"/>
              </a:rPr>
              <a:t>Folie </a:t>
            </a:r>
            <a:fld id="{F49D3726-55E6-44C2-B598-B30BF1EC2316}" type="slidenum">
              <a:rPr lang="de-DE" sz="900" smtClean="0">
                <a:solidFill>
                  <a:schemeClr val="tx1"/>
                </a:solidFill>
                <a:latin typeface="+mj-lt"/>
              </a:rPr>
              <a:pPr algn="l"/>
              <a:t>6</a:t>
            </a:fld>
            <a:r>
              <a:rPr lang="de-DE" sz="900" dirty="0" smtClean="0">
                <a:solidFill>
                  <a:schemeClr val="tx1"/>
                </a:solidFill>
                <a:latin typeface="+mj-lt"/>
              </a:rPr>
              <a:t>	</a:t>
            </a:r>
            <a:r>
              <a:rPr lang="de-DE" sz="900" dirty="0">
                <a:solidFill>
                  <a:schemeClr val="tx1"/>
                </a:solidFill>
              </a:rPr>
              <a:t>Veränderungen im Busnetz Nord 	</a:t>
            </a:r>
          </a:p>
          <a:p>
            <a:pPr algn="l"/>
            <a:endParaRPr lang="de-DE" sz="900" dirty="0" smtClean="0">
              <a:solidFill>
                <a:schemeClr val="tx1"/>
              </a:solidFill>
              <a:latin typeface="+mj-lt"/>
            </a:endParaRPr>
          </a:p>
          <a:p>
            <a:pPr algn="l"/>
            <a:endParaRPr lang="de-DE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8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448" y="339502"/>
            <a:ext cx="9164302" cy="864096"/>
          </a:xfrm>
          <a:prstGeom prst="rect">
            <a:avLst/>
          </a:prstGeom>
        </p:spPr>
        <p:txBody>
          <a:bodyPr vert="horz" lIns="576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dirty="0" smtClean="0"/>
              <a:t>4. Durchgeführte Untersuchungen</a:t>
            </a:r>
            <a:endParaRPr lang="de-DE" sz="2400" dirty="0"/>
          </a:p>
        </p:txBody>
      </p:sp>
      <p:sp>
        <p:nvSpPr>
          <p:cNvPr id="12" name="Untertitel 2"/>
          <p:cNvSpPr txBox="1">
            <a:spLocks/>
          </p:cNvSpPr>
          <p:nvPr/>
        </p:nvSpPr>
        <p:spPr>
          <a:xfrm>
            <a:off x="0" y="843558"/>
            <a:ext cx="9144000" cy="3587455"/>
          </a:xfrm>
          <a:prstGeom prst="rect">
            <a:avLst/>
          </a:prstGeom>
        </p:spPr>
        <p:txBody>
          <a:bodyPr vert="horz" lIns="612000" tIns="45720" rIns="61200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</a:rPr>
              <a:t>Es wurden 4 verschiedene Liniennetzvarianten ermittelt,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tx1"/>
                </a:solidFill>
              </a:rPr>
              <a:t>2 der 4 Varianten </a:t>
            </a:r>
            <a:r>
              <a:rPr lang="de-DE" sz="1800" dirty="0" smtClean="0">
                <a:solidFill>
                  <a:schemeClr val="tx1"/>
                </a:solidFill>
              </a:rPr>
              <a:t>wurden für die Bürgerbeteiligung ausgewählt, die im September 2019 durchgeführt wurde,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</a:rPr>
              <a:t>Die Informationsveranstaltung am 19.09.2019 in </a:t>
            </a:r>
            <a:r>
              <a:rPr lang="de-DE" sz="1800" dirty="0" err="1" smtClean="0">
                <a:solidFill>
                  <a:schemeClr val="tx1"/>
                </a:solidFill>
              </a:rPr>
              <a:t>Langebrück</a:t>
            </a:r>
            <a:r>
              <a:rPr lang="de-DE" sz="1800" dirty="0" smtClean="0">
                <a:solidFill>
                  <a:schemeClr val="tx1"/>
                </a:solidFill>
              </a:rPr>
              <a:t> wurde von etwa 100 Bürgerinnen und Bürgern besucht. Im Rahmen der Veranstaltung und danach gingen zahlreiche Hinweise ein, die alle ausgewertet und im Nachgang auf </a:t>
            </a:r>
            <a:r>
              <a:rPr lang="de-DE" sz="1800" dirty="0" smtClean="0">
                <a:solidFill>
                  <a:schemeClr val="tx1"/>
                </a:solidFill>
                <a:hlinkClick r:id="rId3"/>
              </a:rPr>
              <a:t>www.dvb.de</a:t>
            </a:r>
            <a:r>
              <a:rPr lang="de-DE" sz="1800" dirty="0" smtClean="0">
                <a:solidFill>
                  <a:schemeClr val="tx1"/>
                </a:solidFill>
              </a:rPr>
              <a:t> veröffentlicht wurden,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chemeClr val="tx1"/>
                </a:solidFill>
              </a:rPr>
              <a:t>Im Ergebnis der Bürgerbeteiligung wurde die Vorzugsvariante aktualisiert. So wurde u. a. berücksichtigt:</a:t>
            </a:r>
          </a:p>
          <a:p>
            <a:pPr marL="742950" lvl="1" indent="-285750" algn="l">
              <a:buFont typeface="Wingdings" panose="05000000000000000000" pitchFamily="2" charset="2"/>
              <a:buChar char="Ø"/>
            </a:pPr>
            <a:r>
              <a:rPr lang="de-DE" sz="1400" dirty="0" smtClean="0">
                <a:solidFill>
                  <a:schemeClr val="tx1"/>
                </a:solidFill>
              </a:rPr>
              <a:t>Veränderung der Linienführung der Linie 78, sodass auch Schönborn im 30-Minuten-Takt an Dresden-</a:t>
            </a:r>
            <a:r>
              <a:rPr lang="de-DE" sz="1400" dirty="0" err="1" smtClean="0">
                <a:solidFill>
                  <a:schemeClr val="tx1"/>
                </a:solidFill>
              </a:rPr>
              <a:t>Klotzsche</a:t>
            </a:r>
            <a:r>
              <a:rPr lang="de-DE" sz="1400" dirty="0" smtClean="0">
                <a:solidFill>
                  <a:schemeClr val="tx1"/>
                </a:solidFill>
              </a:rPr>
              <a:t> angebunden ist.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28" y="4731990"/>
            <a:ext cx="9167750" cy="424124"/>
          </a:xfrm>
        </p:spPr>
        <p:txBody>
          <a:bodyPr lIns="576000" rIns="576000" bIns="216000" anchor="t"/>
          <a:lstStyle/>
          <a:p>
            <a:pPr algn="l"/>
            <a:r>
              <a:rPr lang="de-DE" sz="900" dirty="0" smtClean="0">
                <a:solidFill>
                  <a:schemeClr val="tx1"/>
                </a:solidFill>
                <a:latin typeface="+mj-lt"/>
              </a:rPr>
              <a:t>Folie </a:t>
            </a:r>
            <a:fld id="{F49D3726-55E6-44C2-B598-B30BF1EC2316}" type="slidenum">
              <a:rPr lang="de-DE" sz="900" smtClean="0">
                <a:solidFill>
                  <a:schemeClr val="tx1"/>
                </a:solidFill>
                <a:latin typeface="+mj-lt"/>
              </a:rPr>
              <a:pPr algn="l"/>
              <a:t>7</a:t>
            </a:fld>
            <a:r>
              <a:rPr lang="de-DE" sz="900" dirty="0" smtClean="0">
                <a:solidFill>
                  <a:schemeClr val="tx1"/>
                </a:solidFill>
                <a:latin typeface="+mj-lt"/>
              </a:rPr>
              <a:t>	</a:t>
            </a:r>
            <a:r>
              <a:rPr lang="de-DE" sz="900" dirty="0">
                <a:solidFill>
                  <a:schemeClr val="tx1"/>
                </a:solidFill>
              </a:rPr>
              <a:t>Veränderungen im Busnetz Nord 	</a:t>
            </a:r>
          </a:p>
          <a:p>
            <a:pPr algn="l"/>
            <a:endParaRPr lang="de-DE" sz="900" dirty="0" smtClean="0">
              <a:solidFill>
                <a:schemeClr val="tx1"/>
              </a:solidFill>
              <a:latin typeface="+mj-lt"/>
            </a:endParaRPr>
          </a:p>
          <a:p>
            <a:pPr algn="l"/>
            <a:endParaRPr lang="de-DE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53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2400" dirty="0" smtClean="0"/>
              <a:t>5. Das neue Busnetz Nord verbindet Stadt und Umland</a:t>
            </a:r>
            <a:endParaRPr lang="de-DE" sz="2400" dirty="0"/>
          </a:p>
        </p:txBody>
      </p:sp>
      <p:pic>
        <p:nvPicPr>
          <p:cNvPr id="4" name="Inhaltsplatzhalter 3" descr="Bildschirmausschnit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63625"/>
            <a:ext cx="5882413" cy="3394075"/>
          </a:xfrm>
        </p:spPr>
      </p:pic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28" y="4731990"/>
            <a:ext cx="9167750" cy="424124"/>
          </a:xfrm>
        </p:spPr>
        <p:txBody>
          <a:bodyPr lIns="576000" rIns="576000" bIns="216000" anchor="t"/>
          <a:lstStyle/>
          <a:p>
            <a:pPr algn="l"/>
            <a:r>
              <a:rPr lang="de-DE" sz="900" dirty="0" smtClean="0">
                <a:solidFill>
                  <a:schemeClr val="tx1"/>
                </a:solidFill>
                <a:latin typeface="+mj-lt"/>
              </a:rPr>
              <a:t>Folie </a:t>
            </a:r>
            <a:fld id="{F49D3726-55E6-44C2-B598-B30BF1EC2316}" type="slidenum">
              <a:rPr lang="de-DE" sz="900" smtClean="0">
                <a:solidFill>
                  <a:schemeClr val="tx1"/>
                </a:solidFill>
                <a:latin typeface="+mj-lt"/>
              </a:rPr>
              <a:pPr algn="l"/>
              <a:t>8</a:t>
            </a:fld>
            <a:r>
              <a:rPr lang="de-DE" sz="900" dirty="0" smtClean="0">
                <a:solidFill>
                  <a:schemeClr val="tx1"/>
                </a:solidFill>
                <a:latin typeface="+mj-lt"/>
              </a:rPr>
              <a:t>	</a:t>
            </a:r>
            <a:r>
              <a:rPr lang="de-DE" sz="900" dirty="0">
                <a:solidFill>
                  <a:schemeClr val="tx1"/>
                </a:solidFill>
              </a:rPr>
              <a:t>Veränderungen im Busnetz Nord 	</a:t>
            </a:r>
          </a:p>
          <a:p>
            <a:pPr algn="l"/>
            <a:endParaRPr lang="de-DE" sz="900" dirty="0" smtClean="0">
              <a:solidFill>
                <a:schemeClr val="tx1"/>
              </a:solidFill>
              <a:latin typeface="+mj-lt"/>
            </a:endParaRPr>
          </a:p>
          <a:p>
            <a:pPr algn="l"/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6012160" y="1063625"/>
            <a:ext cx="3528392" cy="3299423"/>
          </a:xfrm>
          <a:prstGeom prst="rect">
            <a:avLst/>
          </a:prstGeom>
        </p:spPr>
        <p:txBody>
          <a:bodyPr vert="horz" lIns="612000" tIns="45720" rIns="61200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/>
                </a:solidFill>
              </a:rPr>
              <a:t>Verlängerte Linie 78: </a:t>
            </a:r>
            <a:r>
              <a:rPr lang="de-DE" sz="1600" dirty="0" err="1" smtClean="0">
                <a:solidFill>
                  <a:schemeClr val="tx1"/>
                </a:solidFill>
              </a:rPr>
              <a:t>Wilschdorf</a:t>
            </a:r>
            <a:r>
              <a:rPr lang="de-DE" sz="1600" dirty="0" smtClean="0">
                <a:solidFill>
                  <a:schemeClr val="tx1"/>
                </a:solidFill>
              </a:rPr>
              <a:t> – Bf. </a:t>
            </a:r>
            <a:r>
              <a:rPr lang="de-DE" sz="1600" dirty="0" err="1" smtClean="0">
                <a:solidFill>
                  <a:schemeClr val="tx1"/>
                </a:solidFill>
              </a:rPr>
              <a:t>Klotzsche</a:t>
            </a:r>
            <a:r>
              <a:rPr lang="de-DE" sz="1600" dirty="0" smtClean="0">
                <a:solidFill>
                  <a:schemeClr val="tx1"/>
                </a:solidFill>
              </a:rPr>
              <a:t> – </a:t>
            </a:r>
            <a:r>
              <a:rPr lang="de-DE" sz="1600" dirty="0" err="1" smtClean="0">
                <a:solidFill>
                  <a:schemeClr val="tx1"/>
                </a:solidFill>
              </a:rPr>
              <a:t>Langebrück</a:t>
            </a:r>
            <a:r>
              <a:rPr lang="de-DE" sz="1600" dirty="0" smtClean="0">
                <a:solidFill>
                  <a:schemeClr val="tx1"/>
                </a:solidFill>
              </a:rPr>
              <a:t> – Schönborn – Radeberg bzw. </a:t>
            </a:r>
            <a:r>
              <a:rPr lang="de-DE" sz="1600" dirty="0" err="1" smtClean="0">
                <a:solidFill>
                  <a:schemeClr val="tx1"/>
                </a:solidFill>
              </a:rPr>
              <a:t>Ottendorf-Okrilla</a:t>
            </a:r>
            <a:endParaRPr lang="de-DE" sz="16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/>
                </a:solidFill>
              </a:rPr>
              <a:t>Verlängerte Linie 77: Infineon Nord – Flughafen – Industriegebiet Nord bzw. </a:t>
            </a:r>
            <a:r>
              <a:rPr lang="de-DE" sz="1600" dirty="0" err="1" smtClean="0">
                <a:solidFill>
                  <a:schemeClr val="tx1"/>
                </a:solidFill>
              </a:rPr>
              <a:t>Marsdorf</a:t>
            </a:r>
            <a:endParaRPr lang="de-DE" sz="16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chemeClr val="tx1"/>
                </a:solidFill>
              </a:rPr>
              <a:t>Linie 70 endet künftig am Bf. </a:t>
            </a:r>
            <a:r>
              <a:rPr lang="de-DE" sz="1600" dirty="0" err="1" smtClean="0">
                <a:solidFill>
                  <a:schemeClr val="tx1"/>
                </a:solidFill>
              </a:rPr>
              <a:t>Klotzsche</a:t>
            </a:r>
            <a:endParaRPr lang="de-D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766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2"/>
          <p:cNvSpPr txBox="1">
            <a:spLocks/>
          </p:cNvSpPr>
          <p:nvPr/>
        </p:nvSpPr>
        <p:spPr>
          <a:xfrm>
            <a:off x="4644008" y="1072527"/>
            <a:ext cx="4752528" cy="3299423"/>
          </a:xfrm>
          <a:prstGeom prst="rect">
            <a:avLst/>
          </a:prstGeom>
        </p:spPr>
        <p:txBody>
          <a:bodyPr vert="horz" lIns="612000" tIns="45720" rIns="61200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schemeClr val="tx1"/>
                </a:solidFill>
              </a:rPr>
              <a:t>Keine Veränderung des Fahrplanangebots auf der Linie 7</a:t>
            </a:r>
          </a:p>
          <a:p>
            <a:pPr marL="285750" indent="-28575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schemeClr val="tx1"/>
                </a:solidFill>
              </a:rPr>
              <a:t>Linie 308 verkehrt weiterhin stündlich zum Bf. </a:t>
            </a:r>
            <a:r>
              <a:rPr lang="de-DE" sz="1400" dirty="0" err="1">
                <a:solidFill>
                  <a:schemeClr val="tx1"/>
                </a:solidFill>
              </a:rPr>
              <a:t>Klotzsche</a:t>
            </a:r>
            <a:r>
              <a:rPr lang="de-DE" sz="1400" dirty="0">
                <a:solidFill>
                  <a:schemeClr val="tx1"/>
                </a:solidFill>
              </a:rPr>
              <a:t> und nach Radeburg</a:t>
            </a:r>
          </a:p>
          <a:p>
            <a:pPr marL="285750" indent="-28575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schemeClr val="tx1"/>
                </a:solidFill>
              </a:rPr>
              <a:t>Haltestelle Kirche wird weiterhin durch die Linie 322 (ein Fahrtenpaar) bedient (das Fahrtenpaar der Linie 308 entfällt)</a:t>
            </a:r>
          </a:p>
          <a:p>
            <a:pPr marL="285750" indent="-28575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schemeClr val="tx1"/>
                </a:solidFill>
              </a:rPr>
              <a:t>Übergang zur S-Bahn am S-Bf. Grenzstraße oder am Bf. </a:t>
            </a:r>
            <a:r>
              <a:rPr lang="de-DE" sz="1400" dirty="0" err="1">
                <a:solidFill>
                  <a:schemeClr val="tx1"/>
                </a:solidFill>
              </a:rPr>
              <a:t>Klotzsche</a:t>
            </a:r>
            <a:endParaRPr lang="de-DE" sz="1400" dirty="0">
              <a:solidFill>
                <a:schemeClr val="tx1"/>
              </a:solidFill>
            </a:endParaRPr>
          </a:p>
          <a:p>
            <a:pPr marL="285750" indent="-285750" algn="l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de-DE" sz="1400" dirty="0">
                <a:solidFill>
                  <a:schemeClr val="tx1"/>
                </a:solidFill>
              </a:rPr>
              <a:t>Schulstandorte in </a:t>
            </a:r>
            <a:r>
              <a:rPr lang="de-DE" sz="1400" dirty="0" smtClean="0">
                <a:solidFill>
                  <a:schemeClr val="tx1"/>
                </a:solidFill>
              </a:rPr>
              <a:t>Weixdorf und </a:t>
            </a:r>
            <a:r>
              <a:rPr lang="de-DE" sz="1400" dirty="0" err="1" smtClean="0">
                <a:solidFill>
                  <a:schemeClr val="tx1"/>
                </a:solidFill>
              </a:rPr>
              <a:t>Klotzsche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>
                <a:solidFill>
                  <a:schemeClr val="tx1"/>
                </a:solidFill>
              </a:rPr>
              <a:t>sind mit den Linien 7, 77, 308 und 322 erreichbar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2400" dirty="0"/>
              <a:t>Die ÖPNV-Anbindung von </a:t>
            </a:r>
            <a:r>
              <a:rPr lang="de-DE" sz="2400" dirty="0" smtClean="0"/>
              <a:t>Weixdorf bleibt in hoher Qualität erhalten</a:t>
            </a:r>
            <a:endParaRPr lang="de-DE" sz="2400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28" y="4731990"/>
            <a:ext cx="9167750" cy="424124"/>
          </a:xfrm>
        </p:spPr>
        <p:txBody>
          <a:bodyPr lIns="576000" rIns="576000" bIns="216000" anchor="t"/>
          <a:lstStyle/>
          <a:p>
            <a:pPr algn="l"/>
            <a:r>
              <a:rPr lang="de-DE" sz="900" dirty="0" smtClean="0">
                <a:solidFill>
                  <a:schemeClr val="tx1"/>
                </a:solidFill>
                <a:latin typeface="+mj-lt"/>
              </a:rPr>
              <a:t>Folie </a:t>
            </a:r>
            <a:fld id="{F49D3726-55E6-44C2-B598-B30BF1EC2316}" type="slidenum">
              <a:rPr lang="de-DE" sz="900" smtClean="0">
                <a:solidFill>
                  <a:schemeClr val="tx1"/>
                </a:solidFill>
                <a:latin typeface="+mj-lt"/>
              </a:rPr>
              <a:pPr algn="l"/>
              <a:t>9</a:t>
            </a:fld>
            <a:r>
              <a:rPr lang="de-DE" sz="900" dirty="0" smtClean="0">
                <a:solidFill>
                  <a:schemeClr val="tx1"/>
                </a:solidFill>
                <a:latin typeface="+mj-lt"/>
              </a:rPr>
              <a:t>	</a:t>
            </a:r>
            <a:r>
              <a:rPr lang="de-DE" sz="900" dirty="0">
                <a:solidFill>
                  <a:schemeClr val="tx1"/>
                </a:solidFill>
              </a:rPr>
              <a:t>Veränderungen im Busnetz Nord 	</a:t>
            </a:r>
          </a:p>
          <a:p>
            <a:pPr algn="l"/>
            <a:endParaRPr lang="de-DE" sz="900" dirty="0" smtClean="0">
              <a:solidFill>
                <a:schemeClr val="tx1"/>
              </a:solidFill>
              <a:latin typeface="+mj-lt"/>
            </a:endParaRPr>
          </a:p>
          <a:p>
            <a:pPr algn="l"/>
            <a:endParaRPr lang="de-DE" sz="900" dirty="0">
              <a:solidFill>
                <a:schemeClr val="tx1"/>
              </a:solidFill>
            </a:endParaRPr>
          </a:p>
        </p:txBody>
      </p:sp>
      <p:pic>
        <p:nvPicPr>
          <p:cNvPr id="8" name="Picture 2" descr="https://www.dvb.de/-/media/images/inhaltsbilder/die-dvb/bn_332x24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6" t="21815" r="3440" b="3914"/>
          <a:stretch/>
        </p:blipFill>
        <p:spPr bwMode="auto">
          <a:xfrm>
            <a:off x="557466" y="1131590"/>
            <a:ext cx="4600942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lipse 8"/>
          <p:cNvSpPr/>
          <p:nvPr/>
        </p:nvSpPr>
        <p:spPr>
          <a:xfrm>
            <a:off x="1988669" y="2355726"/>
            <a:ext cx="783131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90313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9-04-08 Präsentation3">
  <a:themeElements>
    <a:clrScheme name="Farbwelt LHD 2019">
      <a:dk1>
        <a:sysClr val="windowText" lastClr="000000"/>
      </a:dk1>
      <a:lt1>
        <a:srgbClr val="FFEA00"/>
      </a:lt1>
      <a:dk2>
        <a:srgbClr val="283138"/>
      </a:dk2>
      <a:lt2>
        <a:srgbClr val="FFEA00"/>
      </a:lt2>
      <a:accent1>
        <a:srgbClr val="A69100"/>
      </a:accent1>
      <a:accent2>
        <a:srgbClr val="A5A5A5"/>
      </a:accent2>
      <a:accent3>
        <a:srgbClr val="F4D60D"/>
      </a:accent3>
      <a:accent4>
        <a:srgbClr val="A2C037"/>
      </a:accent4>
      <a:accent5>
        <a:srgbClr val="2296CF"/>
      </a:accent5>
      <a:accent6>
        <a:srgbClr val="85170F"/>
      </a:accent6>
      <a:hlink>
        <a:srgbClr val="83BEEB"/>
      </a:hlink>
      <a:folHlink>
        <a:srgbClr val="2296CF"/>
      </a:folHlink>
    </a:clrScheme>
    <a:fontScheme name="Schriftarten LHD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Perspek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_2020.pptx" id="{A142EFA4-BBEB-4B48-B2AE-8AC6CCF452C9}" vid="{26D5317B-5C2B-4A9D-A662-6FBB7CFF4F37}"/>
    </a:ext>
  </a:ext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chriftarten LHD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_2020.pptx" id="{A142EFA4-BBEB-4B48-B2AE-8AC6CCF452C9}" vid="{57DA280A-81B4-4F45-8D52-78A4188E4684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LHD-Präsentation</Template>
  <TotalTime>0</TotalTime>
  <Words>955</Words>
  <Application>Microsoft Office PowerPoint</Application>
  <PresentationFormat>Bildschirmpräsentation (16:9)</PresentationFormat>
  <Paragraphs>93</Paragraphs>
  <Slides>13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2019-04-08 Präsentation3</vt:lpstr>
      <vt:lpstr>Benutzerdefiniertes Design</vt:lpstr>
      <vt:lpstr>Veränderungen im Busnetz Nord</vt:lpstr>
      <vt:lpstr>PowerPoint-Präsentation</vt:lpstr>
      <vt:lpstr>PowerPoint-Präsentation</vt:lpstr>
      <vt:lpstr>PowerPoint-Präsentation</vt:lpstr>
      <vt:lpstr>2. Die bisherige Bedienung von Langebrück, Schönborn und Marsdorf wird durch die Linie 308 gewährleistet</vt:lpstr>
      <vt:lpstr>PowerPoint-Präsentation</vt:lpstr>
      <vt:lpstr>PowerPoint-Präsentation</vt:lpstr>
      <vt:lpstr>5. Das neue Busnetz Nord verbindet Stadt und Umland</vt:lpstr>
      <vt:lpstr>Die ÖPNV-Anbindung von Weixdorf bleibt in hoher Qualität erhalten</vt:lpstr>
      <vt:lpstr>Die Erreichbarkeit von Marsdorf wird mit der neuen Linie 77 sichergestellt</vt:lpstr>
      <vt:lpstr>Mit dem neuen Busnetz können 690.000 neue Fahrgäste pro Jahr hinzu gewonnen werden!</vt:lpstr>
      <vt:lpstr>PowerPoint-Präsentation</vt:lpstr>
      <vt:lpstr>PowerPoint-Präsentation</vt:lpstr>
    </vt:vector>
  </TitlesOfParts>
  <Company>LHD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Kaiser, Michael</dc:creator>
  <cp:lastModifiedBy>Großer, Sabine</cp:lastModifiedBy>
  <cp:revision>56</cp:revision>
  <cp:lastPrinted>2019-04-10T09:40:44Z</cp:lastPrinted>
  <dcterms:created xsi:type="dcterms:W3CDTF">2020-03-03T13:45:58Z</dcterms:created>
  <dcterms:modified xsi:type="dcterms:W3CDTF">2021-01-26T15:07:36Z</dcterms:modified>
</cp:coreProperties>
</file>