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0"/>
  </p:notesMasterIdLst>
  <p:sldIdLst>
    <p:sldId id="315" r:id="rId3"/>
    <p:sldId id="284" r:id="rId4"/>
    <p:sldId id="282" r:id="rId5"/>
    <p:sldId id="341" r:id="rId6"/>
    <p:sldId id="309" r:id="rId7"/>
    <p:sldId id="266" r:id="rId8"/>
    <p:sldId id="320" r:id="rId9"/>
    <p:sldId id="304" r:id="rId10"/>
    <p:sldId id="332" r:id="rId11"/>
    <p:sldId id="342" r:id="rId12"/>
    <p:sldId id="333" r:id="rId13"/>
    <p:sldId id="314" r:id="rId14"/>
    <p:sldId id="343" r:id="rId15"/>
    <p:sldId id="312" r:id="rId16"/>
    <p:sldId id="289" r:id="rId17"/>
    <p:sldId id="303" r:id="rId18"/>
    <p:sldId id="344" r:id="rId19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Anja" initials="LA" lastIdx="0" clrIdx="0">
    <p:extLst>
      <p:ext uri="{19B8F6BF-5375-455C-9EA6-DF929625EA0E}">
        <p15:presenceInfo xmlns:p15="http://schemas.microsoft.com/office/powerpoint/2012/main" userId="Lange, Anja" providerId="None"/>
      </p:ext>
    </p:extLst>
  </p:cmAuthor>
  <p:cmAuthor id="2" name="Lutoschka, Heike" initials="LH" lastIdx="1" clrIdx="1">
    <p:extLst>
      <p:ext uri="{19B8F6BF-5375-455C-9EA6-DF929625EA0E}">
        <p15:presenceInfo xmlns:p15="http://schemas.microsoft.com/office/powerpoint/2012/main" userId="Lutoschka, He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0"/>
    <a:srgbClr val="D0D8E8"/>
    <a:srgbClr val="FFFFFF"/>
    <a:srgbClr val="D2D2D2"/>
    <a:srgbClr val="232321"/>
    <a:srgbClr val="E1E1E1"/>
    <a:srgbClr val="A69100"/>
    <a:srgbClr val="FFEA00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7917" autoAdjust="0"/>
  </p:normalViewPr>
  <p:slideViewPr>
    <p:cSldViewPr snapToObjects="1">
      <p:cViewPr varScale="1">
        <p:scale>
          <a:sx n="137" d="100"/>
          <a:sy n="137" d="100"/>
        </p:scale>
        <p:origin x="138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25847161795419"/>
          <c:y val="0.1834539953339166"/>
          <c:w val="0.459822921299264"/>
          <c:h val="0.686541083406240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1-465F-9458-2E607E3DF2A5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1-465F-9458-2E607E3DF2A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1-465F-9458-2E607E3DF2A5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31-465F-9458-2E607E3DF2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31-465F-9458-2E607E3DF2A5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31-465F-9458-2E607E3DF2A5}"/>
              </c:ext>
            </c:extLst>
          </c:dPt>
          <c:dPt>
            <c:idx val="6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31-465F-9458-2E607E3DF2A5}"/>
              </c:ext>
            </c:extLst>
          </c:dPt>
          <c:dPt>
            <c:idx val="7"/>
            <c:bubble3D val="0"/>
            <c:spPr>
              <a:solidFill>
                <a:srgbClr val="99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931-465F-9458-2E607E3DF2A5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931-465F-9458-2E607E3DF2A5}"/>
              </c:ext>
            </c:extLst>
          </c:dPt>
          <c:dPt>
            <c:idx val="9"/>
            <c:bubble3D val="0"/>
            <c:spPr>
              <a:solidFill>
                <a:srgbClr val="66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931-465F-9458-2E607E3DF2A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931-465F-9458-2E607E3DF2A5}"/>
              </c:ext>
            </c:extLst>
          </c:dPt>
          <c:dLbls>
            <c:dLbl>
              <c:idx val="0"/>
              <c:layout>
                <c:manualLayout>
                  <c:x val="0.11251758087201115"/>
                  <c:y val="-7.2139303482587083E-2"/>
                </c:manualLayout>
              </c:layout>
              <c:tx>
                <c:rich>
                  <a:bodyPr/>
                  <a:lstStyle/>
                  <a:p>
                    <a:fld id="{7607D03F-22E5-4996-8E9F-ED1869BF7014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1762B767-96E3-44D7-8CFE-3FFEA48F7BEA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931-465F-9458-2E607E3DF2A5}"/>
                </c:ext>
              </c:extLst>
            </c:dLbl>
            <c:dLbl>
              <c:idx val="1"/>
              <c:layout>
                <c:manualLayout>
                  <c:x val="0.1209563994374121"/>
                  <c:y val="0"/>
                </c:manualLayout>
              </c:layout>
              <c:tx>
                <c:rich>
                  <a:bodyPr/>
                  <a:lstStyle/>
                  <a:p>
                    <a:fld id="{73674C46-7C0B-4A17-B7AD-A88A910A1E4E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15308A51-7E23-43E3-A31C-58E570211703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31-465F-9458-2E607E3DF2A5}"/>
                </c:ext>
              </c:extLst>
            </c:dLbl>
            <c:dLbl>
              <c:idx val="2"/>
              <c:layout>
                <c:manualLayout>
                  <c:x val="0.11662481946450394"/>
                  <c:y val="4.0187509002155342E-2"/>
                </c:manualLayout>
              </c:layout>
              <c:tx>
                <c:rich>
                  <a:bodyPr/>
                  <a:lstStyle/>
                  <a:p>
                    <a:fld id="{CBBB2684-76A6-43C4-90D8-7D6B2BD9EA8E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E30E67D2-56A6-4FD4-AD9A-DCD018223B81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31-465F-9458-2E607E3DF2A5}"/>
                </c:ext>
              </c:extLst>
            </c:dLbl>
            <c:dLbl>
              <c:idx val="3"/>
              <c:layout>
                <c:manualLayout>
                  <c:x val="-3.0942334739803144E-2"/>
                  <c:y val="0.10199004975124377"/>
                </c:manualLayout>
              </c:layout>
              <c:tx>
                <c:rich>
                  <a:bodyPr/>
                  <a:lstStyle/>
                  <a:p>
                    <a:fld id="{C5BCA6B2-A513-4A65-8F88-BAFEFBCA012B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8661CE3E-2969-4AD6-9B97-E483E9C1E212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31-465F-9458-2E607E3DF2A5}"/>
                </c:ext>
              </c:extLst>
            </c:dLbl>
            <c:dLbl>
              <c:idx val="4"/>
              <c:layout>
                <c:manualLayout>
                  <c:x val="-9.6078954190275151E-2"/>
                  <c:y val="4.4112291550962107E-2"/>
                </c:manualLayout>
              </c:layout>
              <c:tx>
                <c:rich>
                  <a:bodyPr/>
                  <a:lstStyle/>
                  <a:p>
                    <a:fld id="{E727A1F1-B5FE-4291-B955-DDDEEA505606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965B1CAF-D60C-4A97-8421-E0DD11368C86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931-465F-9458-2E607E3DF2A5}"/>
                </c:ext>
              </c:extLst>
            </c:dLbl>
            <c:dLbl>
              <c:idx val="5"/>
              <c:layout>
                <c:manualLayout>
                  <c:x val="-0.10689170182841072"/>
                  <c:y val="-9.9502487562189053E-3"/>
                </c:manualLayout>
              </c:layout>
              <c:tx>
                <c:rich>
                  <a:bodyPr/>
                  <a:lstStyle/>
                  <a:p>
                    <a:fld id="{D6344B33-0B1C-4611-84C5-9EAAC8C514D2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EEA7A322-4F59-4C12-A27B-D344AA257975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931-465F-9458-2E607E3DF2A5}"/>
                </c:ext>
              </c:extLst>
            </c:dLbl>
            <c:dLbl>
              <c:idx val="6"/>
              <c:layout>
                <c:manualLayout>
                  <c:x val="-0.11673699015471167"/>
                  <c:y val="-2.7363184079602035E-2"/>
                </c:manualLayout>
              </c:layout>
              <c:tx>
                <c:rich>
                  <a:bodyPr/>
                  <a:lstStyle/>
                  <a:p>
                    <a:fld id="{35DAD30A-0045-4DB2-B4ED-833E3FABAC59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36FA873A-AA0E-4FA8-848E-CDEF738A0239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931-465F-9458-2E607E3DF2A5}"/>
                </c:ext>
              </c:extLst>
            </c:dLbl>
            <c:dLbl>
              <c:idx val="7"/>
              <c:layout>
                <c:manualLayout>
                  <c:x val="-0.12095639943741207"/>
                  <c:y val="-9.950248756218906E-2"/>
                </c:manualLayout>
              </c:layout>
              <c:tx>
                <c:rich>
                  <a:bodyPr/>
                  <a:lstStyle/>
                  <a:p>
                    <a:fld id="{2AF030E3-4D45-4A6E-9025-94905B2DFFCE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D4B84367-7053-42CE-9FB8-B8B401338582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1931-465F-9458-2E607E3DF2A5}"/>
                </c:ext>
              </c:extLst>
            </c:dLbl>
            <c:dLbl>
              <c:idx val="8"/>
              <c:layout>
                <c:manualLayout>
                  <c:x val="-9.2827004219409287E-2"/>
                  <c:y val="-9.7014925373134331E-2"/>
                </c:manualLayout>
              </c:layout>
              <c:tx>
                <c:rich>
                  <a:bodyPr/>
                  <a:lstStyle/>
                  <a:p>
                    <a:fld id="{C901BB01-C202-4BBC-83F6-08B8EA1BBE55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0D2F3830-DC1F-4FD4-9893-3D6298CDF672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1931-465F-9458-2E607E3DF2A5}"/>
                </c:ext>
              </c:extLst>
            </c:dLbl>
            <c:dLbl>
              <c:idx val="9"/>
              <c:layout>
                <c:manualLayout>
                  <c:x val="-4.6885770159349083E-2"/>
                  <c:y val="-0.14046727942926976"/>
                </c:manualLayout>
              </c:layout>
              <c:tx>
                <c:rich>
                  <a:bodyPr/>
                  <a:lstStyle/>
                  <a:p>
                    <a:fld id="{D9E6E11F-C8A5-4576-BCB3-5B55353DF7BA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79C02608-4844-4F42-9D80-4F977D403A16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1931-465F-9458-2E607E3DF2A5}"/>
                </c:ext>
              </c:extLst>
            </c:dLbl>
            <c:dLbl>
              <c:idx val="10"/>
              <c:layout>
                <c:manualLayout>
                  <c:x val="5.2737419856575075E-2"/>
                  <c:y val="-0.14708608765692702"/>
                </c:manualLayout>
              </c:layout>
              <c:tx>
                <c:rich>
                  <a:bodyPr/>
                  <a:lstStyle/>
                  <a:p>
                    <a:fld id="{BC35628E-FC68-4A51-9AF9-8A5F4CEE38CE}" type="CELLRANGE">
                      <a:rPr lang="en-US" baseline="0"/>
                      <a:pPr/>
                      <a:t>[ZELLBEREICH]</a:t>
                    </a:fld>
                    <a:r>
                      <a:rPr lang="en-US" baseline="0"/>
                      <a:t>; </a:t>
                    </a:r>
                    <a:fld id="{4EB2B157-4B59-4C50-8DCC-5C60AE4C6853}" type="VALUE">
                      <a:rPr lang="en-US" baseline="0"/>
                      <a:pPr/>
                      <a:t>[WERT]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1931-465F-9458-2E607E3DF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numRef>
              <c:f>Tabelle1!$AL$4:$AL$14</c:f>
              <c:numCache>
                <c:formatCode>#,##0</c:formatCode>
                <c:ptCount val="11"/>
                <c:pt idx="0">
                  <c:v>22.402739726027399</c:v>
                </c:pt>
                <c:pt idx="1">
                  <c:v>11.717808219178082</c:v>
                </c:pt>
                <c:pt idx="2">
                  <c:v>20.005479452054793</c:v>
                </c:pt>
                <c:pt idx="3">
                  <c:v>3.9424657534246577</c:v>
                </c:pt>
                <c:pt idx="4">
                  <c:v>3.558904109589041</c:v>
                </c:pt>
                <c:pt idx="5">
                  <c:v>18.627397260273973</c:v>
                </c:pt>
                <c:pt idx="6">
                  <c:v>1.484931506849315</c:v>
                </c:pt>
                <c:pt idx="7">
                  <c:v>9.2684931506849306</c:v>
                </c:pt>
                <c:pt idx="8">
                  <c:v>0.63835616438356169</c:v>
                </c:pt>
                <c:pt idx="9">
                  <c:v>1.5068493150684932</c:v>
                </c:pt>
                <c:pt idx="10">
                  <c:v>7.9260273972602739</c:v>
                </c:pt>
              </c:numCache>
            </c:numRef>
          </c:cat>
          <c:val>
            <c:numRef>
              <c:f>Tabelle1!$AL$4:$AL$14</c:f>
              <c:numCache>
                <c:formatCode>#,##0</c:formatCode>
                <c:ptCount val="11"/>
                <c:pt idx="0">
                  <c:v>22.402739726027399</c:v>
                </c:pt>
                <c:pt idx="1">
                  <c:v>11.717808219178082</c:v>
                </c:pt>
                <c:pt idx="2">
                  <c:v>20.005479452054793</c:v>
                </c:pt>
                <c:pt idx="3">
                  <c:v>3.9424657534246577</c:v>
                </c:pt>
                <c:pt idx="4">
                  <c:v>3.558904109589041</c:v>
                </c:pt>
                <c:pt idx="5">
                  <c:v>18.627397260273973</c:v>
                </c:pt>
                <c:pt idx="6">
                  <c:v>1.484931506849315</c:v>
                </c:pt>
                <c:pt idx="7">
                  <c:v>9.2684931506849306</c:v>
                </c:pt>
                <c:pt idx="8">
                  <c:v>0.63835616438356169</c:v>
                </c:pt>
                <c:pt idx="9">
                  <c:v>1.5068493150684932</c:v>
                </c:pt>
                <c:pt idx="10">
                  <c:v>7.9260273972602739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Tabelle1!$A$4:$A$14</c15:f>
                <c15:dlblRangeCache>
                  <c:ptCount val="11"/>
                  <c:pt idx="0">
                    <c:v>Pirnaischer Platz</c:v>
                  </c:pt>
                  <c:pt idx="1">
                    <c:v>Terrassenufer</c:v>
                  </c:pt>
                  <c:pt idx="2">
                    <c:v>Kleine Kirchgasse</c:v>
                  </c:pt>
                  <c:pt idx="3">
                    <c:v>Sachsenplatz</c:v>
                  </c:pt>
                  <c:pt idx="4">
                    <c:v>Trachenberger Platz</c:v>
                  </c:pt>
                  <c:pt idx="5">
                    <c:v>Albertplatz</c:v>
                  </c:pt>
                  <c:pt idx="6">
                    <c:v>Nürnberger Platz</c:v>
                  </c:pt>
                  <c:pt idx="7">
                    <c:v>Schillerplatz</c:v>
                  </c:pt>
                  <c:pt idx="8">
                    <c:v>Altleuben</c:v>
                  </c:pt>
                  <c:pt idx="9">
                    <c:v>Chemnitzer F.C.Weißk.</c:v>
                  </c:pt>
                  <c:pt idx="10">
                    <c:v>Wallstraße 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1931-465F-9458-2E607E3DF2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13T13:30:25.82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8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45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09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61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39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88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4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427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90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2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3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5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28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85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1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668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58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024-266E-4EAD-96BD-9C3B5937C331}" type="datetime1">
              <a:rPr lang="de-DE" smtClean="0"/>
              <a:t>19.09.2023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7AA-5782-44AD-B35D-C64A5CC0CABF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6018-FCE3-4C23-ACF6-FD7236733B8D}" type="datetime1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4C9-2A5C-449A-947B-D7FA21DBE2C1}" type="datetime1">
              <a:rPr lang="de-DE" smtClean="0"/>
              <a:t>19.09.2023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9E2-0260-46E8-A87B-9B8E6B439169}" type="datetime1">
              <a:rPr lang="de-DE" smtClean="0"/>
              <a:t>19.09.2023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43A-6EED-452E-ACA6-4D5FE8126853}" type="datetime1">
              <a:rPr lang="de-DE" smtClean="0"/>
              <a:t>19.09.2023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6" t="9577" r="76" b="957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sp>
        <p:nvSpPr>
          <p:cNvPr id="9" name="Rechteck 8"/>
          <p:cNvSpPr/>
          <p:nvPr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600872"/>
            <a:ext cx="6372200" cy="1252564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de-DE" sz="3200" b="1" dirty="0" smtClean="0"/>
              <a:t>Toilettenkonzept</a:t>
            </a:r>
          </a:p>
          <a:p>
            <a:pPr algn="l">
              <a:lnSpc>
                <a:spcPts val="4500"/>
              </a:lnSpc>
            </a:pPr>
            <a:r>
              <a:rPr lang="de-DE" sz="3200" b="1" dirty="0" smtClean="0"/>
              <a:t>der Landeshauptstadt Dresden</a:t>
            </a:r>
            <a:endParaRPr lang="de-DE" sz="32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1510"/>
            <a:ext cx="2216064" cy="1152128"/>
          </a:xfrm>
          <a:prstGeom prst="rect">
            <a:avLst/>
          </a:prstGeom>
        </p:spPr>
      </p:pic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12160" y="3651870"/>
            <a:ext cx="3131840" cy="1489915"/>
          </a:xfrm>
        </p:spPr>
        <p:txBody>
          <a:bodyPr lIns="684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Dresden</a:t>
            </a: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September 2023</a:t>
            </a:r>
          </a:p>
          <a:p>
            <a:pPr algn="l"/>
            <a:endParaRPr lang="de-DE" sz="1000" dirty="0" smtClean="0">
              <a:solidFill>
                <a:schemeClr val="tx1"/>
              </a:solidFill>
            </a:endParaRP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4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Was verändert sich?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7528" y="1203598"/>
            <a:ext cx="8956960" cy="3456384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sieben der insgesamt 18 Toilettenstandorte der Werbevertragspartner sowie sechs neue Standorte werden mit einer neuen WC-Anlage ausgestattet.</a:t>
            </a:r>
            <a:endParaRPr lang="de-DE" sz="1800" b="1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Zukünftig werden alle kommunalen öffentlich nutzbaren Toilettenanlagen in der Minimalausstattung </a:t>
            </a:r>
            <a:r>
              <a:rPr lang="de-DE" sz="1800" dirty="0" err="1" smtClean="0">
                <a:solidFill>
                  <a:schemeClr val="tx1"/>
                </a:solidFill>
              </a:rPr>
              <a:t>unisex</a:t>
            </a:r>
            <a:r>
              <a:rPr lang="de-DE" sz="1800" dirty="0" smtClean="0">
                <a:solidFill>
                  <a:schemeClr val="tx1"/>
                </a:solidFill>
              </a:rPr>
              <a:t> barrierefrei errichtet. 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Je nach Anforderungen des Standortes Erweiterung um weitere geschlechtergetrennte Module oder Urinale (z. B. touristisches Zentrum, Busparkplatz, </a:t>
            </a:r>
            <a:r>
              <a:rPr lang="de-DE" sz="1800" dirty="0" err="1" smtClean="0">
                <a:solidFill>
                  <a:schemeClr val="tx1"/>
                </a:solidFill>
              </a:rPr>
              <a:t>Lenne</a:t>
            </a:r>
            <a:r>
              <a:rPr lang="de-DE" sz="1800" dirty="0" smtClean="0">
                <a:solidFill>
                  <a:schemeClr val="tx1"/>
                </a:solidFill>
              </a:rPr>
              <a:t>`-Platz/Dynamostadion)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„Toilette für Alle“ an der Prager Straße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kostenfreie Nutzung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endParaRPr lang="de-DE" sz="2000" dirty="0" smtClean="0">
              <a:solidFill>
                <a:schemeClr val="tx1"/>
              </a:solidFill>
            </a:endParaRPr>
          </a:p>
          <a:p>
            <a:pPr algn="l">
              <a:buClr>
                <a:srgbClr val="9E9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10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043608" y="4128618"/>
            <a:ext cx="1599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Standorte Deutschland</a:t>
            </a:r>
            <a:endParaRPr lang="de-DE" sz="120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11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-180528" y="213688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„Toilette für alle“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096211" y="4134466"/>
            <a:ext cx="1720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Beispiel „Toilette für alle“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86608"/>
            <a:ext cx="3472878" cy="27131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8" y="1286608"/>
            <a:ext cx="2257188" cy="271318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41572" y="1226717"/>
            <a:ext cx="2052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E9A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Bundesweites Projekt „Toilette für alle“ der Stiftung </a:t>
            </a:r>
            <a:r>
              <a:rPr lang="de-DE" sz="1200" i="1" dirty="0" smtClean="0"/>
              <a:t>Leben Pur</a:t>
            </a:r>
          </a:p>
          <a:p>
            <a:pPr marL="171450" indent="-171450">
              <a:buClr>
                <a:srgbClr val="9E9A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bisher keine </a:t>
            </a:r>
            <a:r>
              <a:rPr lang="de-DE" sz="1200" dirty="0"/>
              <a:t>A</a:t>
            </a:r>
            <a:r>
              <a:rPr lang="de-DE" sz="1200" dirty="0" smtClean="0"/>
              <a:t>nlage in Mittel-und Ostdeutschland</a:t>
            </a:r>
          </a:p>
          <a:p>
            <a:pPr marL="171450" indent="-171450">
              <a:buClr>
                <a:srgbClr val="9E9A00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e</a:t>
            </a:r>
            <a:r>
              <a:rPr lang="de-DE" sz="1200" dirty="0" smtClean="0"/>
              <a:t>rweiterte Ausstattung: u.a. mit Liege und </a:t>
            </a:r>
            <a:r>
              <a:rPr lang="de-DE" sz="1200" dirty="0" err="1" smtClean="0"/>
              <a:t>Deckenlifter</a:t>
            </a:r>
            <a:r>
              <a:rPr lang="de-DE" sz="1200" dirty="0" smtClean="0"/>
              <a:t> </a:t>
            </a:r>
          </a:p>
          <a:p>
            <a:pPr marL="171450" indent="-171450">
              <a:buClr>
                <a:srgbClr val="9E9A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Mehrkosten im Vergleich zu einfachen Behinderten-WCs ca. 12 – 15 TEU</a:t>
            </a:r>
          </a:p>
          <a:p>
            <a:pPr marL="171450" indent="-171450">
              <a:buClr>
                <a:srgbClr val="9E9A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Platzbedarf min. 12 qm</a:t>
            </a:r>
          </a:p>
          <a:p>
            <a:pPr>
              <a:buClr>
                <a:srgbClr val="9E9A00"/>
              </a:buClr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563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4571" y="285249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Kosten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12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9745" y="980738"/>
            <a:ext cx="8894743" cy="3384376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endParaRPr lang="de-DE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95768"/>
              </p:ext>
            </p:extLst>
          </p:nvPr>
        </p:nvGraphicFramePr>
        <p:xfrm>
          <a:off x="611560" y="1059582"/>
          <a:ext cx="5754370" cy="2870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val="2157655977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374681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Zur Verfügung stehende Investitionsmittel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 Mio. Euro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127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Kostenannahmen (brutto) für: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69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 Ersatz einer Anlage insgesamt*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115.000 – 175.000 Euro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478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 Ersatz aller sieben Anlagen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805.000 - 1,23 Mio. Euro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018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 Neuerrichtung einer Anlage**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145.000 – 205.000 Euro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13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 Neuerrichtung aller sechs Anlagen gesamt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870.000 - 1,23 Mio. Euro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313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 Betrieb einer Anlage pro Anlage und </a:t>
                      </a:r>
                      <a:r>
                        <a:rPr lang="de-DE" sz="1600" dirty="0" smtClean="0">
                          <a:effectLst/>
                        </a:rPr>
                        <a:t>Monat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2.500 Euro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995989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86290" y="4008564"/>
            <a:ext cx="78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 Beinhaltet </a:t>
            </a:r>
            <a:r>
              <a:rPr lang="de-DE" sz="1400" dirty="0"/>
              <a:t>Kosten für Anlage, Fundament und </a:t>
            </a:r>
            <a:r>
              <a:rPr lang="de-DE" sz="1400" dirty="0" smtClean="0"/>
              <a:t>Errichtung</a:t>
            </a:r>
          </a:p>
          <a:p>
            <a:r>
              <a:rPr lang="de-DE" sz="1400" dirty="0" smtClean="0"/>
              <a:t>**</a:t>
            </a:r>
            <a:r>
              <a:rPr lang="de-DE" sz="1400" dirty="0"/>
              <a:t>Beinhaltet Kosten für Anlage Fundament</a:t>
            </a:r>
            <a:r>
              <a:rPr lang="de-DE" sz="1400" dirty="0" smtClean="0"/>
              <a:t>, neue Medienanbindung   </a:t>
            </a:r>
            <a:r>
              <a:rPr lang="de-DE" sz="1400" dirty="0"/>
              <a:t>und Errichtung</a:t>
            </a:r>
          </a:p>
        </p:txBody>
      </p:sp>
    </p:spTree>
    <p:extLst>
      <p:ext uri="{BB962C8B-B14F-4D97-AF65-F5344CB8AC3E}">
        <p14:creationId xmlns:p14="http://schemas.microsoft.com/office/powerpoint/2010/main" val="9691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Termine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13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-12528" y="1366250"/>
            <a:ext cx="9136472" cy="3384376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Herbst 2023: Entscheidungsvorlage durchläuft Gremien (SR-Beschluss geplant 14.12.2023)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Ab Januar 2024: Planung</a:t>
            </a:r>
            <a:r>
              <a:rPr lang="de-DE" sz="1800" dirty="0">
                <a:solidFill>
                  <a:schemeClr val="tx1"/>
                </a:solidFill>
              </a:rPr>
              <a:t>, Angebotseinholung für </a:t>
            </a:r>
            <a:r>
              <a:rPr lang="de-DE" sz="1800" dirty="0" smtClean="0">
                <a:solidFill>
                  <a:schemeClr val="tx1"/>
                </a:solidFill>
              </a:rPr>
              <a:t>Toilettenhersteller, Bauanträge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smtClean="0">
                <a:solidFill>
                  <a:schemeClr val="tx1"/>
                </a:solidFill>
              </a:rPr>
              <a:t>Baubeginn </a:t>
            </a:r>
            <a:r>
              <a:rPr lang="de-DE" sz="1800" dirty="0" smtClean="0">
                <a:solidFill>
                  <a:schemeClr val="tx1"/>
                </a:solidFill>
              </a:rPr>
              <a:t>ab Juli 2024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Ende 2025: Abschluss Umsetzung Toilettenkonzept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-16268" y="1275606"/>
            <a:ext cx="9136472" cy="3168352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kein abgeschlossenes Konzept, sondern stetige Anpassung und Erweiterung möglich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weitere Standortwünsche werden bereits betrachtet, z.B.:</a:t>
            </a:r>
          </a:p>
          <a:p>
            <a:pPr marL="800100" lvl="1" indent="-342900" algn="l">
              <a:buClr>
                <a:srgbClr val="FFED00"/>
              </a:buClr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tx1"/>
                </a:solidFill>
              </a:rPr>
              <a:t>B</a:t>
            </a:r>
            <a:r>
              <a:rPr lang="de-DE" sz="1800" dirty="0" smtClean="0">
                <a:solidFill>
                  <a:schemeClr val="tx1"/>
                </a:solidFill>
              </a:rPr>
              <a:t>ahnhof Mitte (mit DB AG, anteilige Finanzierung LHD gemäß SR-Beschluss)</a:t>
            </a:r>
          </a:p>
          <a:p>
            <a:pPr marL="800100" lvl="1" indent="-342900" algn="l">
              <a:buClr>
                <a:srgbClr val="FFED00"/>
              </a:buClr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tx1"/>
                </a:solidFill>
              </a:rPr>
              <a:t>Blasewitzer Park</a:t>
            </a:r>
          </a:p>
          <a:p>
            <a:pPr marL="800100" lvl="1" indent="-342900" algn="l">
              <a:buClr>
                <a:srgbClr val="FFED00"/>
              </a:buClr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tx1"/>
                </a:solidFill>
              </a:rPr>
              <a:t>S-Bahn Haltestelle Bischofsplatz</a:t>
            </a:r>
          </a:p>
          <a:p>
            <a:pPr marL="800100" lvl="1" indent="-342900" algn="l">
              <a:buClr>
                <a:srgbClr val="FFED00"/>
              </a:buClr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tx1"/>
                </a:solidFill>
              </a:rPr>
              <a:t>Instandsetzung Toilette am Dr. </a:t>
            </a:r>
            <a:r>
              <a:rPr lang="de-DE" sz="1800" dirty="0" err="1" smtClean="0">
                <a:solidFill>
                  <a:schemeClr val="tx1"/>
                </a:solidFill>
              </a:rPr>
              <a:t>Külz</a:t>
            </a:r>
            <a:r>
              <a:rPr lang="de-DE" sz="1800" dirty="0" smtClean="0">
                <a:solidFill>
                  <a:schemeClr val="tx1"/>
                </a:solidFill>
              </a:rPr>
              <a:t>-Ring im Zusammenhang mit Haltestellenanlage (in Planung)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Erweiterung des Angebotes an öffentlich zugänglichen Toiletten durch Partner (z.B. „Nette Toilette“)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14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267743" y="2715765"/>
            <a:ext cx="6900007" cy="216024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6775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976" y="1671970"/>
            <a:ext cx="9164302" cy="1646843"/>
          </a:xfrm>
          <a:prstGeom prst="rect">
            <a:avLst/>
          </a:prstGeom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/>
              <a:t>Vielen Dank für Ihre </a:t>
            </a:r>
          </a:p>
          <a:p>
            <a:pPr algn="l"/>
            <a:r>
              <a:rPr lang="de-DE" sz="3600" dirty="0" smtClean="0"/>
              <a:t>Aufmerksamkeit!</a:t>
            </a:r>
            <a:endParaRPr lang="de-DE" sz="3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2216064" cy="1152128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15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508104" y="63319"/>
            <a:ext cx="3528392" cy="45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74708"/>
            <a:ext cx="9167750" cy="381406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16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19435"/>
              </p:ext>
            </p:extLst>
          </p:nvPr>
        </p:nvGraphicFramePr>
        <p:xfrm>
          <a:off x="395536" y="1372843"/>
          <a:ext cx="8568951" cy="3401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93">
                  <a:extLst>
                    <a:ext uri="{9D8B030D-6E8A-4147-A177-3AD203B41FA5}">
                      <a16:colId xmlns:a16="http://schemas.microsoft.com/office/drawing/2014/main" val="331777592"/>
                    </a:ext>
                  </a:extLst>
                </a:gridCol>
                <a:gridCol w="1173047">
                  <a:extLst>
                    <a:ext uri="{9D8B030D-6E8A-4147-A177-3AD203B41FA5}">
                      <a16:colId xmlns:a16="http://schemas.microsoft.com/office/drawing/2014/main" val="12353990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811289162"/>
                    </a:ext>
                  </a:extLst>
                </a:gridCol>
                <a:gridCol w="4115323">
                  <a:extLst>
                    <a:ext uri="{9D8B030D-6E8A-4147-A177-3AD203B41FA5}">
                      <a16:colId xmlns:a16="http://schemas.microsoft.com/office/drawing/2014/main" val="3100601289"/>
                    </a:ext>
                  </a:extLst>
                </a:gridCol>
              </a:tblGrid>
              <a:tr h="24946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900" b="0">
                          <a:effectLst/>
                        </a:rPr>
                        <a:t>Stadtbezirk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a</a:t>
                      </a:r>
                      <a:r>
                        <a:rPr lang="de-DE" sz="900" b="0" dirty="0" smtClean="0">
                          <a:effectLst/>
                        </a:rPr>
                        <a:t>ktuelle </a:t>
                      </a:r>
                      <a:r>
                        <a:rPr lang="de-DE" sz="900" b="0" dirty="0">
                          <a:effectLst/>
                        </a:rPr>
                        <a:t>WC-Art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Lage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Bewertung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/>
                </a:tc>
                <a:extLst>
                  <a:ext uri="{0D108BD9-81ED-4DB2-BD59-A6C34878D82A}">
                    <a16:rowId xmlns:a16="http://schemas.microsoft.com/office/drawing/2014/main" val="3324049597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Pirnaischer Platz 3/ Ringstraße</a:t>
                      </a:r>
                      <a:endParaRPr lang="de-DE" sz="900" b="0" dirty="0" smtClean="0">
                        <a:effectLst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- Standortdoppelung mit WC am gegenüberliegenden </a:t>
                      </a:r>
                      <a:r>
                        <a:rPr lang="de-DE" sz="900" b="0" dirty="0" err="1">
                          <a:effectLst/>
                        </a:rPr>
                        <a:t>Mobi</a:t>
                      </a:r>
                      <a:r>
                        <a:rPr lang="de-DE" sz="900" b="0" dirty="0">
                          <a:effectLst/>
                        </a:rPr>
                        <a:t> Punkt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83807"/>
                  </a:ext>
                </a:extLst>
              </a:tr>
              <a:tr h="14581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</a:t>
                      </a:r>
                      <a:r>
                        <a:rPr lang="de-DE" sz="900" b="0" dirty="0">
                          <a:effectLst/>
                        </a:rPr>
                        <a:t> 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barrierefreie 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Pirnaischer Platz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Erhalt - Standort am derzeitigen </a:t>
                      </a:r>
                      <a:r>
                        <a:rPr lang="de-DE" sz="900" b="0" dirty="0" err="1">
                          <a:effectLst/>
                        </a:rPr>
                        <a:t>Mobi</a:t>
                      </a:r>
                      <a:r>
                        <a:rPr lang="de-DE" sz="900" b="0" dirty="0">
                          <a:effectLst/>
                        </a:rPr>
                        <a:t> </a:t>
                      </a:r>
                      <a:r>
                        <a:rPr lang="de-DE" sz="900" b="0" dirty="0" smtClean="0">
                          <a:effectLst/>
                        </a:rPr>
                        <a:t>Punkt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06374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Terrassenufer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- städtische im Umfeld Toilette </a:t>
                      </a:r>
                      <a:r>
                        <a:rPr lang="de-DE" sz="900" b="0" dirty="0" smtClean="0">
                          <a:effectLst/>
                        </a:rPr>
                        <a:t>vorhanden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10637"/>
                  </a:ext>
                </a:extLst>
              </a:tr>
              <a:tr h="14581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</a:t>
                      </a:r>
                      <a:r>
                        <a:rPr lang="de-DE" sz="900" b="0" dirty="0">
                          <a:effectLst/>
                        </a:rPr>
                        <a:t> 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Wallstraße (Eingang Altmarktgalerie) 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- WC Angebot im Center – </a:t>
                      </a:r>
                      <a:r>
                        <a:rPr lang="de-DE" sz="900" b="0" dirty="0" smtClean="0">
                          <a:effectLst/>
                        </a:rPr>
                        <a:t>zudem </a:t>
                      </a:r>
                      <a:r>
                        <a:rPr lang="de-DE" sz="900" b="0" dirty="0">
                          <a:effectLst/>
                        </a:rPr>
                        <a:t>beschränkte </a:t>
                      </a:r>
                      <a:r>
                        <a:rPr lang="de-DE" sz="900" b="0" dirty="0" smtClean="0">
                          <a:effectLst/>
                        </a:rPr>
                        <a:t>Platzverhältnisse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64748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barrierefreie 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Wallstraße Richtung Postplatz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Erhalt - Nähe zur Zentralhaltestelle- wichtiger </a:t>
                      </a:r>
                      <a:r>
                        <a:rPr lang="de-DE" sz="900" b="0" dirty="0" smtClean="0">
                          <a:effectLst/>
                        </a:rPr>
                        <a:t>Verkehrsknotenpunkt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43062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Wilsdruffer Straße 14/ Ecke Kleine Kirchgasse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Entfall - </a:t>
                      </a:r>
                      <a:r>
                        <a:rPr lang="de-DE" sz="900" b="0" dirty="0">
                          <a:effectLst/>
                        </a:rPr>
                        <a:t>WC Angebot im Kulturpalast und in der Tiefgarage Altmarkt vorhanden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30149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Altstadt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Sachsenallee (Haltestelle Sachsenplatz)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Erhalt </a:t>
                      </a:r>
                      <a:r>
                        <a:rPr lang="de-DE" sz="900" b="0" dirty="0" smtClean="0">
                          <a:effectLst/>
                        </a:rPr>
                        <a:t>– </a:t>
                      </a:r>
                      <a:r>
                        <a:rPr lang="de-DE" sz="900" b="0" dirty="0">
                          <a:effectLst/>
                        </a:rPr>
                        <a:t>Verkehrsknotenpunkt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5734"/>
                  </a:ext>
                </a:extLst>
              </a:tr>
              <a:tr h="30009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barrierefreie 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Sankt-Petersburger-Straße- Parkplatz zum Durchgang Prager Straße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– Standortdoppelung zur barrierefreien WC Anlage Parkplatz St. Petersburger </a:t>
                      </a:r>
                      <a:r>
                        <a:rPr lang="de-DE" sz="900" b="0" dirty="0" smtClean="0">
                          <a:effectLst/>
                        </a:rPr>
                        <a:t>Straße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60828"/>
                  </a:ext>
                </a:extLst>
              </a:tr>
              <a:tr h="15475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Altstadt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Container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Prager Straße 4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Erhalt – wichtige Fußgängerzone und Haupteinkaufsstraße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35505"/>
                  </a:ext>
                </a:extLst>
              </a:tr>
              <a:tr h="15948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 smtClean="0">
                          <a:effectLst/>
                        </a:rPr>
                        <a:t>Blasewitz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Schillerplatz (Naumannstraße/ Loschwitzer Straße)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Entfall – neuer</a:t>
                      </a:r>
                      <a:r>
                        <a:rPr lang="de-DE" sz="900" b="0" baseline="0" dirty="0" smtClean="0">
                          <a:effectLst/>
                        </a:rPr>
                        <a:t> Standort </a:t>
                      </a:r>
                      <a:r>
                        <a:rPr lang="de-DE" sz="900" b="0" baseline="0" dirty="0" err="1" smtClean="0">
                          <a:effectLst/>
                        </a:rPr>
                        <a:t>Citylight</a:t>
                      </a:r>
                      <a:r>
                        <a:rPr lang="de-DE" sz="900" b="0" baseline="0" dirty="0" smtClean="0">
                          <a:effectLst/>
                        </a:rPr>
                        <a:t>-Säule; </a:t>
                      </a:r>
                      <a:r>
                        <a:rPr lang="de-DE" sz="900" b="0" dirty="0" smtClean="0">
                          <a:effectLst/>
                        </a:rPr>
                        <a:t>Angebot im SBZA 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32360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 smtClean="0">
                          <a:effectLst/>
                        </a:rPr>
                        <a:t>Blasewitz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barrierefreie WC 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Rosenbergstraße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- WC Angebot im Ärztehaus </a:t>
                      </a:r>
                      <a:r>
                        <a:rPr lang="de-DE" sz="900" b="0" dirty="0" smtClean="0">
                          <a:effectLst/>
                        </a:rPr>
                        <a:t>vorhanden</a:t>
                      </a:r>
                      <a:endParaRPr lang="de-DE" sz="900" b="0" dirty="0">
                        <a:effectLst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35261"/>
                  </a:ext>
                </a:extLst>
              </a:tr>
              <a:tr h="14581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 smtClean="0">
                          <a:effectLst/>
                        </a:rPr>
                        <a:t>Leuben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Altleuben (Pirnaer Landstraße ggü. Hausnummer 125)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- geringe Frequenz gem. Nutzerzahlenanalyse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83854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Neustadt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Albertplatz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Erhalt </a:t>
                      </a:r>
                      <a:r>
                        <a:rPr lang="de-DE" sz="900" b="0" dirty="0" smtClean="0">
                          <a:effectLst/>
                        </a:rPr>
                        <a:t>– </a:t>
                      </a:r>
                      <a:r>
                        <a:rPr lang="de-DE" sz="900" b="0" dirty="0">
                          <a:effectLst/>
                        </a:rPr>
                        <a:t>Verkehrsknotenpunkt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44674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Neustadt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barrierefreie WC 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Ritterstraße 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Erhalt - </a:t>
                      </a:r>
                      <a:r>
                        <a:rPr lang="de-DE" sz="900" b="0" dirty="0">
                          <a:effectLst/>
                        </a:rPr>
                        <a:t>touristische </a:t>
                      </a:r>
                      <a:r>
                        <a:rPr lang="de-DE" sz="900" b="0" dirty="0" smtClean="0">
                          <a:effectLst/>
                        </a:rPr>
                        <a:t>Bedeutung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79841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 smtClean="0">
                          <a:effectLst/>
                        </a:rPr>
                        <a:t>Pieschen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Trachenberger Platz/ Großenhainer Straß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Erhalt - </a:t>
                      </a:r>
                      <a:r>
                        <a:rPr lang="de-DE" sz="900" b="0" dirty="0" smtClean="0">
                          <a:effectLst/>
                        </a:rPr>
                        <a:t>Verkehrsknotenpunkt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90365"/>
                  </a:ext>
                </a:extLst>
              </a:tr>
              <a:tr h="30009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Plauen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Nürnberger Straße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Entfall - </a:t>
                      </a:r>
                      <a:r>
                        <a:rPr lang="de-DE" sz="900" b="0" dirty="0">
                          <a:effectLst/>
                        </a:rPr>
                        <a:t>geringe Frequenz gem. Nutzerzahlenanalyse und zukünftig beengte Platzverhältnisse durch Baumaßnahme Stadtbahn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46299"/>
                  </a:ext>
                </a:extLst>
              </a:tr>
              <a:tr h="30009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Plauen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smtClean="0">
                          <a:effectLst/>
                        </a:rPr>
                        <a:t>F.-C-Weißkopf Platz - Chemnitzer Straße (ggü. Hausnummer 121)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- geringe Frequenz gem. Nutzerzahlenanalyse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39777"/>
                  </a:ext>
                </a:extLst>
              </a:tr>
              <a:tr h="15004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err="1" smtClean="0">
                          <a:effectLst/>
                        </a:rPr>
                        <a:t>Prohlis</a:t>
                      </a:r>
                      <a:r>
                        <a:rPr lang="de-DE" sz="900" b="0" dirty="0">
                          <a:effectLst/>
                        </a:rPr>
                        <a:t> 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barrierefreie WC </a:t>
                      </a:r>
                      <a:r>
                        <a:rPr lang="de-DE" sz="900" b="0" dirty="0" smtClean="0">
                          <a:effectLst/>
                        </a:rPr>
                        <a:t>Säule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Jacob-Winter-Platz/ </a:t>
                      </a:r>
                      <a:r>
                        <a:rPr lang="de-DE" sz="900" b="0" dirty="0" err="1" smtClean="0">
                          <a:effectLst/>
                        </a:rPr>
                        <a:t>Prohliser</a:t>
                      </a:r>
                      <a:r>
                        <a:rPr lang="de-DE" sz="900" b="0" dirty="0" smtClean="0">
                          <a:effectLst/>
                        </a:rPr>
                        <a:t> Allee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Entfall da ausreichend WC Angebote in der näheren </a:t>
                      </a:r>
                      <a:r>
                        <a:rPr lang="de-DE" sz="900" b="0" dirty="0" smtClean="0">
                          <a:effectLst/>
                        </a:rPr>
                        <a:t>Umgebung</a:t>
                      </a:r>
                      <a:endParaRPr lang="de-DE" sz="9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770" marR="3677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39686"/>
                  </a:ext>
                </a:extLst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Toilettenanlagen Konzession (IST)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9552" y="101464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sz="1800" dirty="0" smtClean="0"/>
              <a:t>Bewertung der aktuellen Standorte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873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Auslastung</a:t>
            </a: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8806" y="1556810"/>
            <a:ext cx="9136472" cy="3168352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17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51265955"/>
              </p:ext>
            </p:extLst>
          </p:nvPr>
        </p:nvGraphicFramePr>
        <p:xfrm>
          <a:off x="755576" y="1419622"/>
          <a:ext cx="5400600" cy="317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/>
          <p:cNvSpPr/>
          <p:nvPr/>
        </p:nvSpPr>
        <p:spPr>
          <a:xfrm>
            <a:off x="539552" y="1051556"/>
            <a:ext cx="813690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de-DE" sz="9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Im Rahmen der Bestandsanalyse wurden die durchschnittlichen täglichen Nutzerzahlen der nicht barrierefreien WC-Säulen der Firma Wall von 2016 bis 2018 mit folgendem Ergebnis ausgewertet: </a:t>
            </a:r>
            <a:endParaRPr lang="de-DE" sz="900" dirty="0">
              <a:effectLst/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Inhalt</a:t>
            </a:r>
            <a:endParaRPr lang="de-DE" dirty="0"/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17151"/>
              </p:ext>
            </p:extLst>
          </p:nvPr>
        </p:nvGraphicFramePr>
        <p:xfrm>
          <a:off x="630400" y="1347615"/>
          <a:ext cx="7910397" cy="1893934"/>
        </p:xfrm>
        <a:graphic>
          <a:graphicData uri="http://schemas.openxmlformats.org/drawingml/2006/table">
            <a:tbl>
              <a:tblPr/>
              <a:tblGrid>
                <a:gridCol w="791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6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D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Was ist das Ziel des Toilettenkonzeptes?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D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Wie ist die derzeitige Ausstattung mit öffentlichen WC-Anlagen?</a:t>
                      </a:r>
                      <a:endParaRPr lang="de-DE" sz="20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D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Was verändert sich?</a:t>
                      </a:r>
                      <a:endParaRPr lang="de-DE" sz="20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6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D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Kosten</a:t>
                      </a:r>
                      <a:r>
                        <a:rPr lang="de-DE" sz="2000" baseline="0" dirty="0" smtClean="0"/>
                        <a:t> und</a:t>
                      </a:r>
                      <a:r>
                        <a:rPr lang="de-DE" sz="2000" dirty="0" smtClean="0"/>
                        <a:t> Zeitplan</a:t>
                      </a:r>
                      <a:endParaRPr lang="de-DE" sz="20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6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D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Ausblick</a:t>
                      </a:r>
                      <a:endParaRPr lang="de-DE" sz="20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2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2755"/>
                  </a:ext>
                </a:extLst>
              </a:tr>
            </a:tbl>
          </a:graphicData>
        </a:graphic>
      </p:graphicFrame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September 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2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Ziele des Toilettenkonzeptes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3285" y="1203598"/>
            <a:ext cx="9136472" cy="309289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9E9A00"/>
              </a:buClr>
            </a:pPr>
            <a:r>
              <a:rPr lang="de-DE" sz="2000" dirty="0" smtClean="0">
                <a:solidFill>
                  <a:schemeClr val="tx1"/>
                </a:solidFill>
              </a:rPr>
              <a:t>Die Stadtratsvorlage zum Toilettenkonzept beinhaltet die folgenden Entscheidungsvorschläge: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Bestätigung des Standortnetzes an öffentlich nutzbaren Toiletten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Bestätigung von 13 Toilettenstandorten, die ersetzt bzw. neu errichtet werden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Übertragung der Errichtung und Betreibung an die städtische Kommunale Immobilien Dresden GmbH (KID)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Entscheidung zur kostenfreien Nutzung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l">
              <a:buClr>
                <a:srgbClr val="9E9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3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Ausgangssituation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7528" y="1347614"/>
            <a:ext cx="9136472" cy="309289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9E9A00"/>
              </a:buClr>
            </a:pPr>
            <a:r>
              <a:rPr lang="de-DE" sz="1800" dirty="0">
                <a:solidFill>
                  <a:schemeClr val="tx1"/>
                </a:solidFill>
              </a:rPr>
              <a:t>In der LHD gibt es einen Mix </a:t>
            </a:r>
            <a:r>
              <a:rPr lang="de-DE" sz="1800" dirty="0" smtClean="0">
                <a:solidFill>
                  <a:schemeClr val="tx1"/>
                </a:solidFill>
              </a:rPr>
              <a:t>an öffentlichen Toiletten: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e</a:t>
            </a:r>
            <a:r>
              <a:rPr lang="de-DE" sz="1800" dirty="0" smtClean="0">
                <a:solidFill>
                  <a:schemeClr val="tx1"/>
                </a:solidFill>
              </a:rPr>
              <a:t>igene </a:t>
            </a:r>
            <a:r>
              <a:rPr lang="de-DE" sz="1800" b="1" dirty="0">
                <a:solidFill>
                  <a:schemeClr val="tx1"/>
                </a:solidFill>
              </a:rPr>
              <a:t>städtische Toiletten </a:t>
            </a:r>
            <a:r>
              <a:rPr lang="de-DE" sz="1800" dirty="0">
                <a:solidFill>
                  <a:schemeClr val="tx1"/>
                </a:solidFill>
              </a:rPr>
              <a:t>(aktuell </a:t>
            </a:r>
            <a:r>
              <a:rPr lang="de-DE" sz="1800" dirty="0" smtClean="0">
                <a:solidFill>
                  <a:schemeClr val="tx1"/>
                </a:solidFill>
              </a:rPr>
              <a:t>10),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öffentlich nutzbare Toiletten </a:t>
            </a:r>
            <a:r>
              <a:rPr lang="de-DE" sz="1800" dirty="0">
                <a:solidFill>
                  <a:schemeClr val="tx1"/>
                </a:solidFill>
              </a:rPr>
              <a:t>in </a:t>
            </a:r>
            <a:r>
              <a:rPr lang="de-DE" sz="1800" b="1" dirty="0">
                <a:solidFill>
                  <a:schemeClr val="tx1"/>
                </a:solidFill>
              </a:rPr>
              <a:t>städtischen Gebäuden </a:t>
            </a:r>
            <a:r>
              <a:rPr lang="de-DE" sz="1800" dirty="0">
                <a:solidFill>
                  <a:schemeClr val="tx1"/>
                </a:solidFill>
              </a:rPr>
              <a:t>(21</a:t>
            </a:r>
            <a:r>
              <a:rPr lang="de-DE" sz="1800" dirty="0" smtClean="0">
                <a:solidFill>
                  <a:schemeClr val="tx1"/>
                </a:solidFill>
              </a:rPr>
              <a:t>),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Toiletten </a:t>
            </a:r>
            <a:r>
              <a:rPr lang="de-DE" sz="1800" b="1" dirty="0" smtClean="0">
                <a:solidFill>
                  <a:schemeClr val="tx1"/>
                </a:solidFill>
              </a:rPr>
              <a:t>extern betrieben </a:t>
            </a:r>
            <a:r>
              <a:rPr lang="de-DE" sz="1800" dirty="0" smtClean="0">
                <a:solidFill>
                  <a:schemeClr val="tx1"/>
                </a:solidFill>
              </a:rPr>
              <a:t>als </a:t>
            </a:r>
            <a:r>
              <a:rPr lang="de-DE" sz="1800" dirty="0">
                <a:solidFill>
                  <a:schemeClr val="tx1"/>
                </a:solidFill>
              </a:rPr>
              <a:t>Bestandteil des </a:t>
            </a:r>
            <a:r>
              <a:rPr lang="de-DE" sz="1800" dirty="0" smtClean="0">
                <a:solidFill>
                  <a:schemeClr val="tx1"/>
                </a:solidFill>
              </a:rPr>
              <a:t>Ende 2022 beendeten Stadtwerbevertrages (18).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öffentlich nutzbare Toiletten </a:t>
            </a:r>
            <a:r>
              <a:rPr lang="de-DE" sz="1800" b="1" dirty="0" smtClean="0">
                <a:solidFill>
                  <a:schemeClr val="tx1"/>
                </a:solidFill>
              </a:rPr>
              <a:t>bei privaten Betreibern </a:t>
            </a:r>
            <a:r>
              <a:rPr lang="de-DE" sz="1800" dirty="0" smtClean="0">
                <a:solidFill>
                  <a:schemeClr val="tx1"/>
                </a:solidFill>
              </a:rPr>
              <a:t>(Bahnhöfe, Einkaufszentren – ca. 37)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öffentlich nutzbare Toiletten bei Teilnehmern des Konzeptes „Nette Toilette“ (insbesondere in der Dresdner Neustadt)</a:t>
            </a:r>
          </a:p>
          <a:p>
            <a:pPr algn="l">
              <a:buClr>
                <a:srgbClr val="9E9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September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4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Ausgangsituation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7528" y="1203598"/>
            <a:ext cx="8956960" cy="3456384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Entfall der extern betriebene </a:t>
            </a:r>
            <a:r>
              <a:rPr lang="de-DE" sz="2000" dirty="0">
                <a:solidFill>
                  <a:schemeClr val="tx1"/>
                </a:solidFill>
              </a:rPr>
              <a:t>Toiletten </a:t>
            </a:r>
            <a:r>
              <a:rPr lang="de-DE" sz="2000" dirty="0" smtClean="0">
                <a:solidFill>
                  <a:schemeClr val="tx1"/>
                </a:solidFill>
              </a:rPr>
              <a:t>Ende 2022 aufgrund </a:t>
            </a:r>
            <a:r>
              <a:rPr lang="de-DE" sz="2000" dirty="0">
                <a:solidFill>
                  <a:schemeClr val="tx1"/>
                </a:solidFill>
              </a:rPr>
              <a:t>des vom Bundeskartellamt festgelegten </a:t>
            </a:r>
            <a:r>
              <a:rPr lang="de-DE" sz="2000" b="1" dirty="0">
                <a:solidFill>
                  <a:schemeClr val="tx1"/>
                </a:solidFill>
              </a:rPr>
              <a:t>Kopplungsverbotes der </a:t>
            </a:r>
            <a:r>
              <a:rPr lang="de-DE" sz="2000" b="1" dirty="0" smtClean="0">
                <a:solidFill>
                  <a:schemeClr val="tx1"/>
                </a:solidFill>
              </a:rPr>
              <a:t>Werberechte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aus diesem Anlass erfolgte eine umfassende </a:t>
            </a:r>
            <a:r>
              <a:rPr lang="de-DE" sz="2000" b="1" dirty="0" smtClean="0">
                <a:solidFill>
                  <a:schemeClr val="tx1"/>
                </a:solidFill>
              </a:rPr>
              <a:t>Bedarfs- und Bestandsanalyse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Resultate zu Bestands- und zu neuen Standorten </a:t>
            </a:r>
            <a:r>
              <a:rPr lang="de-DE" sz="2000" dirty="0">
                <a:solidFill>
                  <a:schemeClr val="tx1"/>
                </a:solidFill>
              </a:rPr>
              <a:t>wurden </a:t>
            </a:r>
            <a:r>
              <a:rPr lang="de-DE" sz="2000" dirty="0" smtClean="0">
                <a:solidFill>
                  <a:schemeClr val="tx1"/>
                </a:solidFill>
              </a:rPr>
              <a:t>in einer </a:t>
            </a:r>
            <a:r>
              <a:rPr lang="de-DE" sz="2000" b="1" dirty="0" smtClean="0">
                <a:solidFill>
                  <a:schemeClr val="tx1"/>
                </a:solidFill>
              </a:rPr>
              <a:t>Toilettenkonzeption</a:t>
            </a:r>
            <a:r>
              <a:rPr lang="de-DE" sz="2000" dirty="0" smtClean="0">
                <a:solidFill>
                  <a:schemeClr val="tx1"/>
                </a:solidFill>
              </a:rPr>
              <a:t> zusammengefasst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b="1" dirty="0" smtClean="0">
                <a:solidFill>
                  <a:schemeClr val="tx1"/>
                </a:solidFill>
              </a:rPr>
              <a:t>Übergangsvereinbarung </a:t>
            </a:r>
            <a:r>
              <a:rPr lang="de-DE" sz="2000" dirty="0" smtClean="0">
                <a:solidFill>
                  <a:schemeClr val="tx1"/>
                </a:solidFill>
              </a:rPr>
              <a:t>ermöglicht vorübergehenden Weiterbetrieb der Toiletten &gt; damit Vermeidung Angebotslücke</a:t>
            </a:r>
          </a:p>
          <a:p>
            <a:pPr marL="342900" indent="-342900" algn="l">
              <a:buClr>
                <a:srgbClr val="FFED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 Budget für Ersatz und Neuerrichtung: 2 Mio. Euro (Haushalt 2023/24)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l">
              <a:buClr>
                <a:srgbClr val="9E9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5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WC Anlagen der Werbeträger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9" y="1193720"/>
            <a:ext cx="2240696" cy="16805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1377"/>
            <a:ext cx="1474925" cy="11058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191658"/>
            <a:ext cx="2111043" cy="2820251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72" y="1187699"/>
            <a:ext cx="2592288" cy="17414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42703" y="3987102"/>
            <a:ext cx="2049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 smtClean="0"/>
              <a:t>Wilsdruffer</a:t>
            </a:r>
            <a:r>
              <a:rPr lang="de-DE" sz="1200" dirty="0" smtClean="0"/>
              <a:t> Straße –</a:t>
            </a:r>
          </a:p>
          <a:p>
            <a:r>
              <a:rPr lang="de-DE" sz="1200" dirty="0" smtClean="0"/>
              <a:t>Toilettensäule der Firma Wall, </a:t>
            </a:r>
          </a:p>
          <a:p>
            <a:r>
              <a:rPr lang="de-DE" sz="1200" dirty="0" smtClean="0"/>
              <a:t>nicht barrierefrei</a:t>
            </a:r>
            <a:endParaRPr lang="de-DE" sz="1200" dirty="0"/>
          </a:p>
        </p:txBody>
      </p:sp>
      <p:sp>
        <p:nvSpPr>
          <p:cNvPr id="9" name="Rechteck 8"/>
          <p:cNvSpPr/>
          <p:nvPr/>
        </p:nvSpPr>
        <p:spPr>
          <a:xfrm>
            <a:off x="5906571" y="2922096"/>
            <a:ext cx="2745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Prager Straße – </a:t>
            </a:r>
          </a:p>
          <a:p>
            <a:r>
              <a:rPr lang="de-DE" sz="1200" dirty="0" smtClean="0"/>
              <a:t>Toilettenanlage der Firma </a:t>
            </a:r>
            <a:r>
              <a:rPr lang="de-DE" sz="1200" dirty="0" err="1" smtClean="0"/>
              <a:t>Ströer</a:t>
            </a:r>
            <a:r>
              <a:rPr lang="de-DE" sz="1200" dirty="0" smtClean="0"/>
              <a:t>, </a:t>
            </a:r>
          </a:p>
          <a:p>
            <a:r>
              <a:rPr lang="de-DE" sz="1200" dirty="0" smtClean="0"/>
              <a:t>barrierefrei sowie getrenntgeschlechtlich </a:t>
            </a:r>
            <a:endParaRPr 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619688" y="2825054"/>
            <a:ext cx="2097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St. Petersburger Straße –</a:t>
            </a:r>
          </a:p>
          <a:p>
            <a:r>
              <a:rPr lang="de-DE" sz="1200" dirty="0" smtClean="0"/>
              <a:t>Toilettenanlage der Firma Wall,</a:t>
            </a:r>
          </a:p>
          <a:p>
            <a:r>
              <a:rPr lang="de-DE" sz="1200" dirty="0" smtClean="0"/>
              <a:t>nur für Behinderte</a:t>
            </a:r>
            <a:endParaRPr lang="de-DE" sz="1200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6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S</a:t>
            </a:r>
            <a:r>
              <a:rPr lang="de-DE" dirty="0" smtClean="0"/>
              <a:t>tädtische Toilettenanlagen (IST)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7528" y="1423069"/>
            <a:ext cx="9136472" cy="309289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9E9A00"/>
              </a:buClr>
            </a:pPr>
            <a:endParaRPr lang="de-DE" sz="2400" dirty="0" smtClean="0">
              <a:solidFill>
                <a:schemeClr val="tx1"/>
              </a:solidFill>
            </a:endParaRPr>
          </a:p>
          <a:p>
            <a:pPr algn="l">
              <a:buClr>
                <a:srgbClr val="9E9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7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02433"/>
              </p:ext>
            </p:extLst>
          </p:nvPr>
        </p:nvGraphicFramePr>
        <p:xfrm>
          <a:off x="611560" y="1423069"/>
          <a:ext cx="2952328" cy="2761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223235834"/>
                    </a:ext>
                  </a:extLst>
                </a:gridCol>
              </a:tblGrid>
              <a:tr h="12290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Öffentliche Toiletten LH DD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01244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Busparkplatz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Carolabrücke</a:t>
                      </a:r>
                      <a:endParaRPr lang="de-DE" sz="10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37025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Augustusbrücke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3165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Kesselsdorfer</a:t>
                      </a:r>
                      <a:r>
                        <a:rPr lang="de-DE" sz="1000" baseline="0" dirty="0" smtClean="0"/>
                        <a:t> Straße (Annenfriedhof)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76094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Haltestelle </a:t>
                      </a:r>
                      <a:r>
                        <a:rPr lang="de-DE" sz="1000" dirty="0" err="1" smtClean="0"/>
                        <a:t>Merianplatz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14132"/>
                  </a:ext>
                </a:extLst>
              </a:tr>
              <a:tr h="266916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Fetscherplatz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30645"/>
                  </a:ext>
                </a:extLst>
              </a:tr>
              <a:tr h="14699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Louisenstraße*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30586"/>
                  </a:ext>
                </a:extLst>
              </a:tr>
              <a:tr h="16810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Alaunplatz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53366"/>
                  </a:ext>
                </a:extLst>
              </a:tr>
              <a:tr h="14029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Straßburger Platz (Parkeisenbahn)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4849"/>
                  </a:ext>
                </a:extLst>
              </a:tr>
              <a:tr h="233416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Pissoir Böhmische Straße/Alaunstraße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02858"/>
                  </a:ext>
                </a:extLst>
              </a:tr>
              <a:tr h="29969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Kavaliershäuschen Skaterpark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58993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10643"/>
              </p:ext>
            </p:extLst>
          </p:nvPr>
        </p:nvGraphicFramePr>
        <p:xfrm>
          <a:off x="4139952" y="1423069"/>
          <a:ext cx="423881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810">
                  <a:extLst>
                    <a:ext uri="{9D8B030D-6E8A-4147-A177-3AD203B41FA5}">
                      <a16:colId xmlns:a16="http://schemas.microsoft.com/office/drawing/2014/main" val="1223235834"/>
                    </a:ext>
                  </a:extLst>
                </a:gridCol>
              </a:tblGrid>
              <a:tr h="11758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Toiletten in städtischen Gebäuden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01244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Stadtbezirksämter (Altstadt,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Loschwitz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Leuben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Prohlis</a:t>
                      </a:r>
                      <a:r>
                        <a:rPr lang="de-DE" sz="1000" baseline="0" dirty="0" smtClean="0"/>
                        <a:t>)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137025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Rathäuser</a:t>
                      </a:r>
                      <a:r>
                        <a:rPr lang="de-DE" sz="1000" baseline="0" dirty="0" smtClean="0"/>
                        <a:t> (Dresden, </a:t>
                      </a:r>
                      <a:r>
                        <a:rPr lang="de-DE" sz="1000" baseline="0" dirty="0" err="1" smtClean="0"/>
                        <a:t>Pieschen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Klotzsche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Weixdorf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Blasewitz</a:t>
                      </a:r>
                      <a:r>
                        <a:rPr lang="de-DE" sz="1000" baseline="0" dirty="0" smtClean="0"/>
                        <a:t>)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31656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Bibliotheken</a:t>
                      </a:r>
                      <a:r>
                        <a:rPr lang="de-DE" sz="1000" baseline="0" dirty="0" smtClean="0"/>
                        <a:t> (</a:t>
                      </a:r>
                      <a:r>
                        <a:rPr lang="de-DE" sz="1000" baseline="0" dirty="0" err="1" smtClean="0"/>
                        <a:t>Leubnitz-Neuostra</a:t>
                      </a:r>
                      <a:r>
                        <a:rPr lang="de-DE" sz="1000" baseline="0" dirty="0" smtClean="0"/>
                        <a:t>, Neustadt, </a:t>
                      </a:r>
                      <a:r>
                        <a:rPr lang="de-DE" sz="1000" baseline="0" dirty="0" err="1" smtClean="0"/>
                        <a:t>Pieschen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Blasewitz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Gruna</a:t>
                      </a:r>
                      <a:r>
                        <a:rPr lang="de-DE" sz="1000" baseline="0" dirty="0" smtClean="0"/>
                        <a:t>, Cotta)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760946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Verwaltungsstellen (</a:t>
                      </a:r>
                      <a:r>
                        <a:rPr lang="de-DE" sz="1000" dirty="0" err="1" smtClean="0"/>
                        <a:t>Cossebaude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Gompitz</a:t>
                      </a:r>
                      <a:r>
                        <a:rPr lang="de-DE" sz="1000" dirty="0" smtClean="0"/>
                        <a:t>, Schönfeld-</a:t>
                      </a:r>
                      <a:r>
                        <a:rPr lang="de-DE" sz="1000" dirty="0" err="1" smtClean="0"/>
                        <a:t>Weißig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14132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Kulturpalast</a:t>
                      </a:r>
                      <a:r>
                        <a:rPr lang="de-DE" sz="1000" baseline="0" dirty="0" smtClean="0"/>
                        <a:t> 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30645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Festspielhaus Hellerau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30586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683568" y="4337215"/>
            <a:ext cx="2366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*Umsetzung auf Albert-Wolf-Platz geplant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484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9552" y="101464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sz="1800" dirty="0" smtClean="0"/>
              <a:t>Standorte </a:t>
            </a:r>
            <a:r>
              <a:rPr lang="de-DE" sz="1800" dirty="0"/>
              <a:t>nach Nutzungs- und Bedarfsanalyse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8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33825"/>
              </p:ext>
            </p:extLst>
          </p:nvPr>
        </p:nvGraphicFramePr>
        <p:xfrm>
          <a:off x="611560" y="1491630"/>
          <a:ext cx="5976664" cy="302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205">
                  <a:extLst>
                    <a:ext uri="{9D8B030D-6E8A-4147-A177-3AD203B41FA5}">
                      <a16:colId xmlns:a16="http://schemas.microsoft.com/office/drawing/2014/main" val="2986231366"/>
                    </a:ext>
                  </a:extLst>
                </a:gridCol>
                <a:gridCol w="5135459">
                  <a:extLst>
                    <a:ext uri="{9D8B030D-6E8A-4147-A177-3AD203B41FA5}">
                      <a16:colId xmlns:a16="http://schemas.microsoft.com/office/drawing/2014/main" val="585104024"/>
                    </a:ext>
                  </a:extLst>
                </a:gridCol>
              </a:tblGrid>
              <a:tr h="40422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Laufende Nummer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Standort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327587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Pirnaischer Platz – </a:t>
                      </a:r>
                      <a:r>
                        <a:rPr lang="de-DE" sz="1200" b="0" dirty="0" err="1">
                          <a:effectLst/>
                        </a:rPr>
                        <a:t>Mobi</a:t>
                      </a:r>
                      <a:r>
                        <a:rPr lang="de-DE" sz="1200" b="0" dirty="0">
                          <a:effectLst/>
                        </a:rPr>
                        <a:t> Punkt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1002951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2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Wallstraße Richtung Postplatz</a:t>
                      </a:r>
                      <a:endParaRPr lang="de-DE" sz="12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507023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3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Prager Straße 4</a:t>
                      </a:r>
                      <a:endParaRPr lang="de-DE" sz="12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5684238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1200" b="0">
                          <a:effectLst/>
                        </a:rPr>
                        <a:t>Albertplatz</a:t>
                      </a:r>
                      <a:endParaRPr lang="de-DE" sz="1200" b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2388523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Ritterstraße</a:t>
                      </a:r>
                      <a:endParaRPr lang="de-DE" sz="12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25117"/>
                  </a:ext>
                </a:extLst>
              </a:tr>
              <a:tr h="23838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Trachenberger Platz (Großenhainer Straße vor Hausnummer 129)</a:t>
                      </a:r>
                      <a:endParaRPr lang="de-DE" sz="1200" b="0" dirty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0993326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DE" sz="1200" b="0">
                          <a:effectLst/>
                        </a:rPr>
                        <a:t>Sachsenplatz</a:t>
                      </a:r>
                      <a:endParaRPr lang="de-DE" sz="1200" b="0">
                        <a:effectLst/>
                        <a:latin typeface="Calibri Light" panose="020F03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001013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effectLst/>
                        </a:rPr>
                        <a:t>Wasaplatz                                                                                                (neuer</a:t>
                      </a:r>
                      <a:r>
                        <a:rPr lang="de-DE" sz="1200" b="0" baseline="0" dirty="0" smtClean="0">
                          <a:effectLst/>
                        </a:rPr>
                        <a:t> Standort)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091170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effectLst/>
                        </a:rPr>
                        <a:t>Amalie-Dietrich-Platz                                                                             (neuer</a:t>
                      </a:r>
                      <a:r>
                        <a:rPr lang="de-DE" sz="1200" b="0" baseline="0" dirty="0" smtClean="0">
                          <a:effectLst/>
                        </a:rPr>
                        <a:t> Standort)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6131457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effectLst/>
                        </a:rPr>
                        <a:t>10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effectLst/>
                        </a:rPr>
                        <a:t>Parkplatz </a:t>
                      </a:r>
                      <a:r>
                        <a:rPr lang="de-DE" sz="1200" b="0" dirty="0" smtClean="0">
                          <a:effectLst/>
                        </a:rPr>
                        <a:t>Ammonstraße                                                                        (neuer</a:t>
                      </a:r>
                      <a:r>
                        <a:rPr lang="de-DE" sz="1200" b="0" baseline="0" dirty="0" smtClean="0">
                          <a:effectLst/>
                        </a:rPr>
                        <a:t> Standort)</a:t>
                      </a:r>
                      <a:endParaRPr lang="de-DE" sz="12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281193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effectLst/>
                        </a:rPr>
                        <a:t>11</a:t>
                      </a:r>
                      <a:endParaRPr lang="de-DE" sz="1200" b="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effectLst/>
                        </a:rPr>
                        <a:t>Ullersdorfer Platz                                                                                   (neuer</a:t>
                      </a:r>
                      <a:r>
                        <a:rPr lang="de-DE" sz="1200" b="0" baseline="0" dirty="0" smtClean="0">
                          <a:effectLst/>
                        </a:rPr>
                        <a:t> Standort)</a:t>
                      </a:r>
                      <a:endParaRPr lang="de-DE" sz="1200" b="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0758188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effectLst/>
                        </a:rPr>
                        <a:t>12</a:t>
                      </a:r>
                      <a:endParaRPr lang="de-DE" sz="1200" b="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effectLst/>
                        </a:rPr>
                        <a:t>Toeplerpark                                                                                             (neuer</a:t>
                      </a:r>
                      <a:r>
                        <a:rPr lang="de-DE" sz="1200" b="0" baseline="0" dirty="0" smtClean="0">
                          <a:effectLst/>
                        </a:rPr>
                        <a:t> Standort)</a:t>
                      </a:r>
                      <a:endParaRPr lang="de-DE" sz="1200" b="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183737"/>
                  </a:ext>
                </a:extLst>
              </a:tr>
              <a:tr h="196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effectLst/>
                        </a:rPr>
                        <a:t>13</a:t>
                      </a:r>
                      <a:endParaRPr lang="de-DE" sz="1200" b="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err="1" smtClean="0">
                          <a:effectLst/>
                        </a:rPr>
                        <a:t>Lennestraße</a:t>
                      </a:r>
                      <a:r>
                        <a:rPr lang="de-DE" sz="1200" b="0" dirty="0" smtClean="0">
                          <a:effectLst/>
                        </a:rPr>
                        <a:t>                                                                                           (neuer</a:t>
                      </a:r>
                      <a:r>
                        <a:rPr lang="de-DE" sz="1200" b="0" baseline="0" dirty="0" smtClean="0">
                          <a:effectLst/>
                        </a:rPr>
                        <a:t> Standort)</a:t>
                      </a:r>
                      <a:endParaRPr lang="de-DE" sz="1200" b="0" dirty="0" smtClean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4761765"/>
                  </a:ext>
                </a:extLst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Toilettenanlagen (SOLL)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1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5078" y="105679"/>
            <a:ext cx="7506736" cy="4750886"/>
            <a:chOff x="-2041" y="-1215"/>
            <a:chExt cx="8959" cy="567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58" y="-1215"/>
              <a:ext cx="8076" cy="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4" t="1136" r="12754" b="1461"/>
            <a:stretch/>
          </p:blipFill>
          <p:spPr bwMode="auto">
            <a:xfrm>
              <a:off x="-2041" y="-1208"/>
              <a:ext cx="6782" cy="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Toilettenkonzept I Landeshauptstadt Dresden I </a:t>
            </a:r>
            <a:r>
              <a:rPr lang="de-DE" sz="900" dirty="0">
                <a:solidFill>
                  <a:prstClr val="black"/>
                </a:solidFill>
                <a:latin typeface="Calibri"/>
              </a:rPr>
              <a:t>September </a:t>
            </a:r>
            <a:r>
              <a:rPr lang="de-DE" sz="900" dirty="0" smtClean="0">
                <a:solidFill>
                  <a:schemeClr val="tx1"/>
                </a:solidFill>
                <a:latin typeface="+mj-lt"/>
              </a:rPr>
              <a:t>2023 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9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44922" y="3934910"/>
            <a:ext cx="432048" cy="815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8237"/>
          <a:stretch/>
        </p:blipFill>
        <p:spPr>
          <a:xfrm>
            <a:off x="6588223" y="0"/>
            <a:ext cx="2567785" cy="228371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flipV="1">
            <a:off x="3685044" y="350785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113706" y="2862506"/>
            <a:ext cx="1710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geplante neue Standorte</a:t>
            </a:r>
            <a:endParaRPr lang="de-DE" sz="1200" dirty="0"/>
          </a:p>
        </p:txBody>
      </p:sp>
      <p:sp>
        <p:nvSpPr>
          <p:cNvPr id="21" name="Ellipse 20"/>
          <p:cNvSpPr/>
          <p:nvPr/>
        </p:nvSpPr>
        <p:spPr>
          <a:xfrm>
            <a:off x="7060590" y="299503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flipV="1">
            <a:off x="2514561" y="305436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 flipV="1">
            <a:off x="5004048" y="26978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flipV="1">
            <a:off x="4539582" y="34679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 flipV="1">
            <a:off x="3207158" y="310353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 flipV="1">
            <a:off x="3426613" y="30584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188" y="4371105"/>
            <a:ext cx="285790" cy="2762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661" y="3984906"/>
            <a:ext cx="276264" cy="3048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188" y="3225636"/>
            <a:ext cx="285790" cy="28579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495" y="2756672"/>
            <a:ext cx="76211" cy="7621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3714" y="3601317"/>
            <a:ext cx="266737" cy="295316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7106309" y="2634831"/>
            <a:ext cx="1642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öffentliche WC-Anlagen</a:t>
            </a:r>
            <a:endParaRPr lang="de-DE" sz="1200" dirty="0"/>
          </a:p>
        </p:txBody>
      </p:sp>
      <p:sp>
        <p:nvSpPr>
          <p:cNvPr id="28" name="Rechteck 27"/>
          <p:cNvSpPr/>
          <p:nvPr/>
        </p:nvSpPr>
        <p:spPr>
          <a:xfrm>
            <a:off x="7123475" y="3130618"/>
            <a:ext cx="1876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Toilette (nicht behinderten-</a:t>
            </a:r>
          </a:p>
          <a:p>
            <a:r>
              <a:rPr lang="de-DE" sz="1200" dirty="0" smtClean="0"/>
              <a:t>gerecht)</a:t>
            </a:r>
            <a:endParaRPr lang="de-DE" sz="1200" dirty="0"/>
          </a:p>
        </p:txBody>
      </p:sp>
      <p:sp>
        <p:nvSpPr>
          <p:cNvPr id="29" name="Rechteck 28"/>
          <p:cNvSpPr/>
          <p:nvPr/>
        </p:nvSpPr>
        <p:spPr>
          <a:xfrm>
            <a:off x="7132689" y="3622754"/>
            <a:ext cx="1702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Toilette (nur Behinderte)</a:t>
            </a:r>
            <a:endParaRPr lang="de-DE" sz="1200" dirty="0"/>
          </a:p>
        </p:txBody>
      </p:sp>
      <p:sp>
        <p:nvSpPr>
          <p:cNvPr id="30" name="Rechteck 29"/>
          <p:cNvSpPr/>
          <p:nvPr/>
        </p:nvSpPr>
        <p:spPr>
          <a:xfrm>
            <a:off x="7142789" y="3999417"/>
            <a:ext cx="1198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Toilette (für alle)</a:t>
            </a:r>
            <a:endParaRPr lang="de-DE" sz="1200" dirty="0"/>
          </a:p>
        </p:txBody>
      </p:sp>
      <p:sp>
        <p:nvSpPr>
          <p:cNvPr id="31" name="Rechteck 30"/>
          <p:cNvSpPr/>
          <p:nvPr/>
        </p:nvSpPr>
        <p:spPr>
          <a:xfrm>
            <a:off x="7164017" y="4354507"/>
            <a:ext cx="1144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„Nette Toilette“</a:t>
            </a:r>
            <a:endParaRPr lang="de-DE" sz="1200" dirty="0"/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/>
              <a:t>Standorte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0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26D5317B-5C2B-4A9D-A662-6FBB7CFF4F37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57DA280A-81B4-4F45-8D52-78A4188E468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H Dresden">
    <a:dk1>
      <a:srgbClr val="000000"/>
    </a:dk1>
    <a:lt1>
      <a:srgbClr val="FFFFFF"/>
    </a:lt1>
    <a:dk2>
      <a:srgbClr val="817B14"/>
    </a:dk2>
    <a:lt2>
      <a:srgbClr val="DCDCDC"/>
    </a:lt2>
    <a:accent1>
      <a:srgbClr val="FFEB20"/>
    </a:accent1>
    <a:accent2>
      <a:srgbClr val="828381"/>
    </a:accent2>
    <a:accent3>
      <a:srgbClr val="FFFFFF"/>
    </a:accent3>
    <a:accent4>
      <a:srgbClr val="000000"/>
    </a:accent4>
    <a:accent5>
      <a:srgbClr val="FEE2AA"/>
    </a:accent5>
    <a:accent6>
      <a:srgbClr val="878787"/>
    </a:accent6>
    <a:hlink>
      <a:srgbClr val="00549F"/>
    </a:hlink>
    <a:folHlink>
      <a:srgbClr val="003C6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20220429_Toilettenkonzept</Template>
  <TotalTime>0</TotalTime>
  <Words>1323</Words>
  <Application>Microsoft Office PowerPoint</Application>
  <PresentationFormat>Bildschirmpräsentation (16:9)</PresentationFormat>
  <Paragraphs>269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MS Mincho</vt:lpstr>
      <vt:lpstr>Symbol</vt:lpstr>
      <vt:lpstr>Times New Roman</vt:lpstr>
      <vt:lpstr>Wingdings</vt:lpstr>
      <vt:lpstr>2019-04-08 Präsentation3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Peukert, Dirk</dc:creator>
  <cp:lastModifiedBy>Großer, Sabine</cp:lastModifiedBy>
  <cp:revision>230</cp:revision>
  <cp:lastPrinted>2019-04-10T09:40:44Z</cp:lastPrinted>
  <dcterms:created xsi:type="dcterms:W3CDTF">2022-04-29T10:15:00Z</dcterms:created>
  <dcterms:modified xsi:type="dcterms:W3CDTF">2023-09-19T07:14:06Z</dcterms:modified>
</cp:coreProperties>
</file>