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  <p:sldMasterId id="2147483804" r:id="rId6"/>
  </p:sldMasterIdLst>
  <p:notesMasterIdLst>
    <p:notesMasterId r:id="rId31"/>
  </p:notesMasterIdLst>
  <p:handoutMasterIdLst>
    <p:handoutMasterId r:id="rId32"/>
  </p:handoutMasterIdLst>
  <p:sldIdLst>
    <p:sldId id="308" r:id="rId7"/>
    <p:sldId id="320" r:id="rId8"/>
    <p:sldId id="336" r:id="rId9"/>
    <p:sldId id="311" r:id="rId10"/>
    <p:sldId id="321" r:id="rId11"/>
    <p:sldId id="337" r:id="rId12"/>
    <p:sldId id="341" r:id="rId13"/>
    <p:sldId id="343" r:id="rId14"/>
    <p:sldId id="364" r:id="rId15"/>
    <p:sldId id="371" r:id="rId16"/>
    <p:sldId id="372" r:id="rId17"/>
    <p:sldId id="325" r:id="rId18"/>
    <p:sldId id="326" r:id="rId19"/>
    <p:sldId id="327" r:id="rId20"/>
    <p:sldId id="382" r:id="rId21"/>
    <p:sldId id="373" r:id="rId22"/>
    <p:sldId id="295" r:id="rId23"/>
    <p:sldId id="365" r:id="rId24"/>
    <p:sldId id="383" r:id="rId25"/>
    <p:sldId id="330" r:id="rId26"/>
    <p:sldId id="377" r:id="rId27"/>
    <p:sldId id="378" r:id="rId28"/>
    <p:sldId id="379" r:id="rId29"/>
    <p:sldId id="339" r:id="rId30"/>
  </p:sldIdLst>
  <p:sldSz cx="9144000" cy="5143500" type="screen16x9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000"/>
    <a:srgbClr val="FFFF99"/>
    <a:srgbClr val="DDFFFF"/>
    <a:srgbClr val="FF6600"/>
    <a:srgbClr val="A69100"/>
    <a:srgbClr val="74C2E8"/>
    <a:srgbClr val="FFED00"/>
    <a:srgbClr val="D2D2D2"/>
    <a:srgbClr val="232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322" autoAdjust="0"/>
  </p:normalViewPr>
  <p:slideViewPr>
    <p:cSldViewPr snapToObjects="1">
      <p:cViewPr varScale="1">
        <p:scale>
          <a:sx n="92" d="100"/>
          <a:sy n="92" d="100"/>
        </p:scale>
        <p:origin x="390" y="13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dresden.de\amt58\58_1_Strategisches_Management\03_Jugendhilfeplanung_May\Fachplan%202022-23\Vorbereitung\Erhebung\2021-09_Erhebungen%20f&#252;r%20FP%2022-23_Entwurf_Stand_2021110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dresden.de\amt58\58_1_Strategisches_Management\03_Jugendhilfeplanung_May\Fachplan%202022-23\Vorbereitung\Erhebung\2021-09_Erhebungen%20f&#252;r%20FP%2022-23_Entwurf_Stand_20211109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Arbeitsblatt1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Arbeitsblat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1400" b="0">
                <a:latin typeface="Calibri" panose="020F0502020204030204" pitchFamily="34" charset="0"/>
                <a:cs typeface="Calibri" panose="020F0502020204030204" pitchFamily="34" charset="0"/>
              </a:rPr>
              <a:t>Prognose der Lebendgeborenen im Vergleich</a:t>
            </a:r>
          </a:p>
        </c:rich>
      </c:tx>
      <c:layout>
        <c:manualLayout>
          <c:xMode val="edge"/>
          <c:yMode val="edge"/>
          <c:x val="0.24937522522522523"/>
          <c:y val="3.207070707070706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6.5519669669669683E-2"/>
          <c:y val="0.12463875581985819"/>
          <c:w val="0.90812417417417413"/>
          <c:h val="0.71098972768264102"/>
        </c:manualLayout>
      </c:layout>
      <c:lineChart>
        <c:grouping val="standard"/>
        <c:varyColors val="0"/>
        <c:ser>
          <c:idx val="5"/>
          <c:order val="0"/>
          <c:tx>
            <c:strRef>
              <c:f>Prognose_Geburten!$A$7</c:f>
              <c:strCache>
                <c:ptCount val="1"/>
                <c:pt idx="0">
                  <c:v>Prognose 2020</c:v>
                </c:pt>
              </c:strCache>
            </c:strRef>
          </c:tx>
          <c:spPr>
            <a:ln w="41275">
              <a:solidFill>
                <a:srgbClr val="143C64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1.4824546485260772E-2"/>
                  <c:y val="8.97979797979796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rgbClr val="143C6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4D3-4474-B050-6E2020423B9C}"/>
                </c:ext>
              </c:extLst>
            </c:dLbl>
            <c:dLbl>
              <c:idx val="16"/>
              <c:layout>
                <c:manualLayout>
                  <c:x val="-4.1266439909297049E-2"/>
                  <c:y val="-8.01767676767676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rgbClr val="143C6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D3-4474-B050-6E2020423B9C}"/>
                </c:ext>
              </c:extLst>
            </c:dLbl>
            <c:dLbl>
              <c:idx val="23"/>
              <c:layout>
                <c:manualLayout>
                  <c:x val="-3.2070707070707069E-2"/>
                  <c:y val="-7.05555555555555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300" b="1">
                      <a:solidFill>
                        <a:srgbClr val="143C6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4D3-4474-B050-6E2020423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Prognose_Geburten!$B$7:$Y$7</c:f>
              <c:numCache>
                <c:formatCode>General</c:formatCode>
                <c:ptCount val="24"/>
                <c:pt idx="0">
                  <c:v>5901</c:v>
                </c:pt>
                <c:pt idx="1">
                  <c:v>6052</c:v>
                </c:pt>
                <c:pt idx="2">
                  <c:v>6128</c:v>
                </c:pt>
                <c:pt idx="3">
                  <c:v>6219</c:v>
                </c:pt>
                <c:pt idx="4">
                  <c:v>6386</c:v>
                </c:pt>
                <c:pt idx="5">
                  <c:v>6349</c:v>
                </c:pt>
                <c:pt idx="6">
                  <c:v>6321</c:v>
                </c:pt>
                <c:pt idx="7">
                  <c:v>5950</c:v>
                </c:pt>
                <c:pt idx="8">
                  <c:v>5800</c:v>
                </c:pt>
                <c:pt idx="9">
                  <c:v>5710.0000000000009</c:v>
                </c:pt>
                <c:pt idx="10">
                  <c:v>5559.9999999999955</c:v>
                </c:pt>
                <c:pt idx="11">
                  <c:v>5460.0000000000036</c:v>
                </c:pt>
                <c:pt idx="12">
                  <c:v>5369.9999999999936</c:v>
                </c:pt>
                <c:pt idx="13">
                  <c:v>5299.9999999999873</c:v>
                </c:pt>
                <c:pt idx="14">
                  <c:v>5249.9999999999982</c:v>
                </c:pt>
                <c:pt idx="15">
                  <c:v>5219.9999999999927</c:v>
                </c:pt>
                <c:pt idx="16">
                  <c:v>5210.0000000000009</c:v>
                </c:pt>
                <c:pt idx="17">
                  <c:v>5219.9999999999973</c:v>
                </c:pt>
                <c:pt idx="18">
                  <c:v>5239.9999999999945</c:v>
                </c:pt>
                <c:pt idx="19">
                  <c:v>5269.9999999999973</c:v>
                </c:pt>
                <c:pt idx="20">
                  <c:v>5310.0000000000118</c:v>
                </c:pt>
                <c:pt idx="21">
                  <c:v>5359.9999999999973</c:v>
                </c:pt>
                <c:pt idx="22">
                  <c:v>5419.9999999999918</c:v>
                </c:pt>
                <c:pt idx="23">
                  <c:v>5480.0000000000009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4D3-4474-B050-6E2020423B9C}"/>
            </c:ext>
          </c:extLst>
        </c:ser>
        <c:ser>
          <c:idx val="2"/>
          <c:order val="1"/>
          <c:tx>
            <c:strRef>
              <c:f>Prognose_Geburten!$A$8</c:f>
              <c:strCache>
                <c:ptCount val="1"/>
                <c:pt idx="0">
                  <c:v>IST-Entwicklung; Aktualisierung der Prognose 2018 in 10/2019</c:v>
                </c:pt>
              </c:strCache>
            </c:strRef>
          </c:tx>
          <c:spPr>
            <a:ln w="38100">
              <a:solidFill>
                <a:srgbClr val="960000"/>
              </a:solidFill>
            </a:ln>
          </c:spPr>
          <c:marker>
            <c:symbol val="none"/>
          </c:marker>
          <c:dLbls>
            <c:dLbl>
              <c:idx val="8"/>
              <c:layout>
                <c:manualLayout>
                  <c:x val="-1.2828231292517006E-2"/>
                  <c:y val="7.6969696969696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96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4D3-4474-B050-6E2020423B9C}"/>
                </c:ext>
              </c:extLst>
            </c:dLbl>
            <c:dLbl>
              <c:idx val="15"/>
              <c:layout>
                <c:manualLayout>
                  <c:x val="-4.5700757575757693E-2"/>
                  <c:y val="-6.5744949494949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200" b="1">
                      <a:solidFill>
                        <a:srgbClr val="96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401010101010102E-2"/>
                      <c:h val="4.555656565656565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D3-4474-B050-6E2020423B9C}"/>
                </c:ext>
              </c:extLst>
            </c:dLbl>
            <c:dLbl>
              <c:idx val="23"/>
              <c:layout>
                <c:manualLayout>
                  <c:x val="-3.3674242424242544E-2"/>
                  <c:y val="-7.376262626262629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rgbClr val="96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4D3-4474-B050-6E2020423B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Prognose_Geburten!$B$8:$Y$8</c:f>
              <c:numCache>
                <c:formatCode>General</c:formatCode>
                <c:ptCount val="24"/>
                <c:pt idx="6">
                  <c:v>6321</c:v>
                </c:pt>
                <c:pt idx="7">
                  <c:v>5945</c:v>
                </c:pt>
                <c:pt idx="8">
                  <c:v>6100</c:v>
                </c:pt>
                <c:pt idx="9">
                  <c:v>6030</c:v>
                </c:pt>
                <c:pt idx="10">
                  <c:v>5940</c:v>
                </c:pt>
                <c:pt idx="11">
                  <c:v>5890</c:v>
                </c:pt>
                <c:pt idx="12">
                  <c:v>5840</c:v>
                </c:pt>
                <c:pt idx="13">
                  <c:v>5810</c:v>
                </c:pt>
                <c:pt idx="14">
                  <c:v>5800</c:v>
                </c:pt>
                <c:pt idx="15">
                  <c:v>5800</c:v>
                </c:pt>
                <c:pt idx="16">
                  <c:v>5810</c:v>
                </c:pt>
                <c:pt idx="17">
                  <c:v>5830</c:v>
                </c:pt>
                <c:pt idx="18">
                  <c:v>5870</c:v>
                </c:pt>
                <c:pt idx="19">
                  <c:v>5900</c:v>
                </c:pt>
                <c:pt idx="20">
                  <c:v>5940</c:v>
                </c:pt>
                <c:pt idx="21">
                  <c:v>5970</c:v>
                </c:pt>
                <c:pt idx="22">
                  <c:v>6010</c:v>
                </c:pt>
                <c:pt idx="23">
                  <c:v>6040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4D3-4474-B050-6E2020423B9C}"/>
            </c:ext>
          </c:extLst>
        </c:ser>
        <c:ser>
          <c:idx val="0"/>
          <c:order val="2"/>
          <c:tx>
            <c:strRef>
              <c:f>Prognose_Geburten!$A$9</c:f>
              <c:strCache>
                <c:ptCount val="1"/>
                <c:pt idx="0">
                  <c:v>Prognose 2018</c:v>
                </c:pt>
              </c:strCache>
            </c:strRef>
          </c:tx>
          <c:spPr>
            <a:ln w="31750">
              <a:solidFill>
                <a:srgbClr val="808080"/>
              </a:solidFill>
              <a:prstDash val="dash"/>
            </a:ln>
          </c:spPr>
          <c:marker>
            <c:symbol val="none"/>
          </c:marker>
          <c:cat>
            <c:strRef>
              <c:f>Prognose_Geburten!$B$6:$Y$6</c:f>
              <c:strCache>
                <c:ptCount val="24"/>
                <c:pt idx="0">
                  <c:v>2011/2012</c:v>
                </c:pt>
                <c:pt idx="1">
                  <c:v>2012/2013</c:v>
                </c:pt>
                <c:pt idx="2">
                  <c:v>2013/2014</c:v>
                </c:pt>
                <c:pt idx="3">
                  <c:v>2014/2015</c:v>
                </c:pt>
                <c:pt idx="4">
                  <c:v>2015/2016</c:v>
                </c:pt>
                <c:pt idx="5">
                  <c:v>2016/2017</c:v>
                </c:pt>
                <c:pt idx="6">
                  <c:v>2017/2018</c:v>
                </c:pt>
                <c:pt idx="7">
                  <c:v>2018/2019</c:v>
                </c:pt>
                <c:pt idx="8">
                  <c:v>2019/2020</c:v>
                </c:pt>
                <c:pt idx="9">
                  <c:v>2020/2021</c:v>
                </c:pt>
                <c:pt idx="10">
                  <c:v>2021/2022</c:v>
                </c:pt>
                <c:pt idx="11">
                  <c:v>2022/2023</c:v>
                </c:pt>
                <c:pt idx="12">
                  <c:v>2023/2024</c:v>
                </c:pt>
                <c:pt idx="13">
                  <c:v>2024/2025</c:v>
                </c:pt>
                <c:pt idx="14">
                  <c:v>2025/2026</c:v>
                </c:pt>
                <c:pt idx="15">
                  <c:v>2026/2027</c:v>
                </c:pt>
                <c:pt idx="16">
                  <c:v>2027/2028</c:v>
                </c:pt>
                <c:pt idx="17">
                  <c:v>2028/2029</c:v>
                </c:pt>
                <c:pt idx="18">
                  <c:v>2029/2030</c:v>
                </c:pt>
                <c:pt idx="19">
                  <c:v>2030/2031</c:v>
                </c:pt>
                <c:pt idx="20">
                  <c:v>2031/2032</c:v>
                </c:pt>
                <c:pt idx="21">
                  <c:v>2032/2033</c:v>
                </c:pt>
                <c:pt idx="22">
                  <c:v>2033/2034</c:v>
                </c:pt>
                <c:pt idx="23">
                  <c:v>2034/2035</c:v>
                </c:pt>
              </c:strCache>
            </c:strRef>
          </c:cat>
          <c:val>
            <c:numRef>
              <c:f>Prognose_Geburten!$B$9:$Y$9</c:f>
              <c:numCache>
                <c:formatCode>General</c:formatCode>
                <c:ptCount val="24"/>
                <c:pt idx="6">
                  <c:v>6321</c:v>
                </c:pt>
                <c:pt idx="7">
                  <c:v>6270.0000000000009</c:v>
                </c:pt>
                <c:pt idx="8">
                  <c:v>6180.0000000000118</c:v>
                </c:pt>
                <c:pt idx="9">
                  <c:v>6110.0000000000109</c:v>
                </c:pt>
                <c:pt idx="10">
                  <c:v>6030.0000000000146</c:v>
                </c:pt>
                <c:pt idx="11">
                  <c:v>5999.9999999999927</c:v>
                </c:pt>
                <c:pt idx="12">
                  <c:v>5980.0000000000027</c:v>
                </c:pt>
                <c:pt idx="13">
                  <c:v>5959.9999999999918</c:v>
                </c:pt>
                <c:pt idx="14">
                  <c:v>5959.9999999999945</c:v>
                </c:pt>
                <c:pt idx="15">
                  <c:v>5979.9999999999864</c:v>
                </c:pt>
                <c:pt idx="16">
                  <c:v>6009.9999999999918</c:v>
                </c:pt>
                <c:pt idx="17">
                  <c:v>6049.9999999999964</c:v>
                </c:pt>
                <c:pt idx="18">
                  <c:v>6110.0000000000155</c:v>
                </c:pt>
                <c:pt idx="19">
                  <c:v>6140.0000000000073</c:v>
                </c:pt>
                <c:pt idx="20">
                  <c:v>6180.0000000000036</c:v>
                </c:pt>
                <c:pt idx="21">
                  <c:v>6220.0000000000082</c:v>
                </c:pt>
                <c:pt idx="22">
                  <c:v>6260.0000000000064</c:v>
                </c:pt>
                <c:pt idx="23">
                  <c:v>6299.9999999999927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E4D3-4474-B050-6E2020423B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362816"/>
        <c:axId val="72331264"/>
      </c:lineChart>
      <c:catAx>
        <c:axId val="71362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72331264"/>
        <c:crosses val="autoZero"/>
        <c:auto val="1"/>
        <c:lblAlgn val="ctr"/>
        <c:lblOffset val="100"/>
        <c:noMultiLvlLbl val="0"/>
      </c:catAx>
      <c:valAx>
        <c:axId val="72331264"/>
        <c:scaling>
          <c:orientation val="minMax"/>
          <c:max val="6500"/>
          <c:min val="5100"/>
        </c:scaling>
        <c:delete val="0"/>
        <c:axPos val="l"/>
        <c:majorGridlines>
          <c:spPr>
            <a:ln w="9525"/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71362816"/>
        <c:crosses val="autoZero"/>
        <c:crossBetween val="between"/>
        <c:majorUnit val="100"/>
      </c:valAx>
    </c:plotArea>
    <c:legend>
      <c:legendPos val="r"/>
      <c:layout>
        <c:manualLayout>
          <c:xMode val="edge"/>
          <c:yMode val="edge"/>
          <c:x val="7.4761411411411419E-2"/>
          <c:y val="0.53909595959595957"/>
          <c:w val="0.28674819819819819"/>
          <c:h val="0.29397070707070699"/>
        </c:manualLayout>
      </c:layout>
      <c:overlay val="0"/>
      <c:spPr>
        <a:solidFill>
          <a:sysClr val="window" lastClr="FFFFFF"/>
        </a:solidFill>
        <a:ln>
          <a:noFill/>
        </a:ln>
      </c:spPr>
      <c:txPr>
        <a:bodyPr/>
        <a:lstStyle/>
        <a:p>
          <a:pPr>
            <a:defRPr sz="9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de-DE" sz="1400" b="0" i="0" u="none" strike="noStrike" baseline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Bevölkerungsprognosen 2019 und 2020 der Kommunalen Statistikstelle für die Alterskohorte der Kinder von 0 bis unter 7 Jahren im Vergleich</a:t>
            </a:r>
            <a:endParaRPr lang="de-DE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6818749999999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16145833333337E-2"/>
          <c:y val="0.14828026442856787"/>
          <c:w val="0.88773038194444442"/>
          <c:h val="0.60693027777777775"/>
        </c:manualLayout>
      </c:layout>
      <c:lineChart>
        <c:grouping val="standard"/>
        <c:varyColors val="0"/>
        <c:ser>
          <c:idx val="0"/>
          <c:order val="0"/>
          <c:tx>
            <c:strRef>
              <c:f>'0-10J. Gesamtstadt_2035'!$A$28</c:f>
              <c:strCache>
                <c:ptCount val="1"/>
                <c:pt idx="0">
                  <c:v>SUMME 0-U7-jährigen - Prognose 2020</c:v>
                </c:pt>
              </c:strCache>
            </c:strRef>
          </c:tx>
          <c:spPr>
            <a:ln w="34925">
              <a:solidFill>
                <a:srgbClr val="143C64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5.3373255164712516E-2"/>
                  <c:y val="9.15459595959595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EC7-4C07-B4FD-CC48BA0E35A8}"/>
                </c:ext>
              </c:extLst>
            </c:dLbl>
            <c:dLbl>
              <c:idx val="12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400" b="1">
                      <a:solidFill>
                        <a:srgbClr val="143C64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defRPr>
                  </a:pPr>
                  <a:endParaRPr lang="de-DE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0-E466-40AC-B364-BA3ABA144EFE}"/>
                </c:ext>
              </c:extLst>
            </c:dLbl>
            <c:dLbl>
              <c:idx val="14"/>
              <c:layout>
                <c:manualLayout>
                  <c:x val="-4.9827749860413308E-2"/>
                  <c:y val="7.2303535353535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EC7-4C07-B4FD-CC48BA0E35A8}"/>
                </c:ext>
              </c:extLst>
            </c:dLbl>
            <c:dLbl>
              <c:idx val="18"/>
              <c:layout>
                <c:manualLayout>
                  <c:x val="-7.5374092685651772E-3"/>
                  <c:y val="6.26823232323232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EC7-4C07-B4FD-CC48BA0E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143C64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'0-10J. Gesamtstadt_2035'!$E$7:$W$7</c:f>
              <c:strCache>
                <c:ptCount val="19"/>
                <c:pt idx="0">
                  <c:v>Ist* 2017</c:v>
                </c:pt>
                <c:pt idx="1">
                  <c:v>Ist* 2018</c:v>
                </c:pt>
                <c:pt idx="2">
                  <c:v>Ist* 2019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  <c:pt idx="17">
                  <c:v>2033/34</c:v>
                </c:pt>
                <c:pt idx="18">
                  <c:v>2034/35</c:v>
                </c:pt>
              </c:strCache>
            </c:strRef>
          </c:cat>
          <c:val>
            <c:numRef>
              <c:f>'0-10J. Gesamtstadt_2035'!$E$28:$W$28</c:f>
              <c:numCache>
                <c:formatCode>#,##0</c:formatCode>
                <c:ptCount val="19"/>
                <c:pt idx="0">
                  <c:v>41261</c:v>
                </c:pt>
                <c:pt idx="1">
                  <c:v>41653</c:v>
                </c:pt>
                <c:pt idx="2">
                  <c:v>41439</c:v>
                </c:pt>
                <c:pt idx="3">
                  <c:v>40653</c:v>
                </c:pt>
                <c:pt idx="4">
                  <c:v>40251.837555089616</c:v>
                </c:pt>
                <c:pt idx="5">
                  <c:v>39708.554738399347</c:v>
                </c:pt>
                <c:pt idx="6">
                  <c:v>38926.094418446766</c:v>
                </c:pt>
                <c:pt idx="7">
                  <c:v>38155.291102450836</c:v>
                </c:pt>
                <c:pt idx="8">
                  <c:v>37395.592229325877</c:v>
                </c:pt>
                <c:pt idx="9">
                  <c:v>36855.061847767829</c:v>
                </c:pt>
                <c:pt idx="10">
                  <c:v>36526.89120670523</c:v>
                </c:pt>
                <c:pt idx="11">
                  <c:v>36134.028287807494</c:v>
                </c:pt>
                <c:pt idx="12">
                  <c:v>35860.362444528073</c:v>
                </c:pt>
                <c:pt idx="13">
                  <c:v>35705.625245926349</c:v>
                </c:pt>
                <c:pt idx="14">
                  <c:v>35656.776016636766</c:v>
                </c:pt>
                <c:pt idx="15">
                  <c:v>35705.883359544205</c:v>
                </c:pt>
                <c:pt idx="16">
                  <c:v>35845.375865227375</c:v>
                </c:pt>
                <c:pt idx="17">
                  <c:v>36061.895306265549</c:v>
                </c:pt>
                <c:pt idx="18">
                  <c:v>36337.395840651508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EC7-4C07-B4FD-CC48BA0E35A8}"/>
            </c:ext>
          </c:extLst>
        </c:ser>
        <c:ser>
          <c:idx val="3"/>
          <c:order val="1"/>
          <c:tx>
            <c:strRef>
              <c:f>'0-10J. Gesamtstadt_2035'!$A$60</c:f>
              <c:strCache>
                <c:ptCount val="1"/>
                <c:pt idx="0">
                  <c:v>SUMME 0-U7-jährigen - Aktualisierung der Prognose 2018; Stand 10/2019</c:v>
                </c:pt>
              </c:strCache>
            </c:strRef>
          </c:tx>
          <c:spPr>
            <a:ln w="22225">
              <a:solidFill>
                <a:srgbClr val="960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7181881630374095E-2"/>
                  <c:y val="-7.676111111111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EC7-4C07-B4FD-CC48BA0E35A8}"/>
                </c:ext>
              </c:extLst>
            </c:dLbl>
            <c:dLbl>
              <c:idx val="12"/>
              <c:layout>
                <c:manualLayout>
                  <c:x val="-5.2500139586823133E-2"/>
                  <c:y val="-6.072575757575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EC7-4C07-B4FD-CC48BA0E35A8}"/>
                </c:ext>
              </c:extLst>
            </c:dLbl>
            <c:dLbl>
              <c:idx val="14"/>
              <c:layout>
                <c:manualLayout>
                  <c:x val="-4.7181881630374095E-2"/>
                  <c:y val="-7.03469696969696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466-40AC-B364-BA3ABA144EFE}"/>
                </c:ext>
              </c:extLst>
            </c:dLbl>
            <c:dLbl>
              <c:idx val="18"/>
              <c:layout>
                <c:manualLayout>
                  <c:x val="-1.360427135678405E-2"/>
                  <c:y val="-7.35540404040404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EC7-4C07-B4FD-CC48BA0E35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>
                    <a:solidFill>
                      <a:srgbClr val="9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'0-10J. Gesamtstadt_2035'!$E$7:$W$7</c:f>
              <c:strCache>
                <c:ptCount val="19"/>
                <c:pt idx="0">
                  <c:v>Ist* 2017</c:v>
                </c:pt>
                <c:pt idx="1">
                  <c:v>Ist* 2018</c:v>
                </c:pt>
                <c:pt idx="2">
                  <c:v>Ist* 2019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  <c:pt idx="17">
                  <c:v>2033/34</c:v>
                </c:pt>
                <c:pt idx="18">
                  <c:v>2034/35</c:v>
                </c:pt>
              </c:strCache>
            </c:strRef>
          </c:cat>
          <c:val>
            <c:numRef>
              <c:f>'0-10J. Gesamtstadt_2035'!$E$60:$W$60</c:f>
              <c:numCache>
                <c:formatCode>#,##0</c:formatCode>
                <c:ptCount val="19"/>
                <c:pt idx="0">
                  <c:v>41261</c:v>
                </c:pt>
                <c:pt idx="1">
                  <c:v>41653</c:v>
                </c:pt>
                <c:pt idx="2">
                  <c:v>41439</c:v>
                </c:pt>
                <c:pt idx="3">
                  <c:v>41482.319740687046</c:v>
                </c:pt>
                <c:pt idx="4">
                  <c:v>41418.349126642548</c:v>
                </c:pt>
                <c:pt idx="5">
                  <c:v>41040.653802846471</c:v>
                </c:pt>
                <c:pt idx="6">
                  <c:v>40463.266421671477</c:v>
                </c:pt>
                <c:pt idx="7">
                  <c:v>39938.520745710819</c:v>
                </c:pt>
                <c:pt idx="8">
                  <c:v>39447.197419858741</c:v>
                </c:pt>
                <c:pt idx="9">
                  <c:v>39239.383855080741</c:v>
                </c:pt>
                <c:pt idx="10">
                  <c:v>38963.822417219315</c:v>
                </c:pt>
                <c:pt idx="11">
                  <c:v>38789.906023030911</c:v>
                </c:pt>
                <c:pt idx="12">
                  <c:v>38727.290010073128</c:v>
                </c:pt>
                <c:pt idx="13">
                  <c:v>38747.476713471304</c:v>
                </c:pt>
                <c:pt idx="14">
                  <c:v>38831.054758138402</c:v>
                </c:pt>
                <c:pt idx="15">
                  <c:v>38973.696981276502</c:v>
                </c:pt>
                <c:pt idx="16">
                  <c:v>39147.477185737414</c:v>
                </c:pt>
                <c:pt idx="17">
                  <c:v>39353.184174188893</c:v>
                </c:pt>
                <c:pt idx="18">
                  <c:v>39571.769448074156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DEC7-4C07-B4FD-CC48BA0E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126400"/>
        <c:axId val="49156864"/>
      </c:lineChart>
      <c:lineChart>
        <c:grouping val="standard"/>
        <c:varyColors val="0"/>
        <c:ser>
          <c:idx val="2"/>
          <c:order val="2"/>
          <c:tx>
            <c:strRef>
              <c:f>'0-10J. Gesamtstadt_2035'!$A$32</c:f>
              <c:strCache>
                <c:ptCount val="1"/>
                <c:pt idx="0">
                  <c:v>Saldo Prognosen 2020 zu 2019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cat>
            <c:strRef>
              <c:f>'0-10J. Gesamtstadt_2035'!$E$7:$W$7</c:f>
              <c:strCache>
                <c:ptCount val="19"/>
                <c:pt idx="0">
                  <c:v>Ist* 2017</c:v>
                </c:pt>
                <c:pt idx="1">
                  <c:v>Ist* 2018</c:v>
                </c:pt>
                <c:pt idx="2">
                  <c:v>Ist* 2019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  <c:pt idx="17">
                  <c:v>2033/34</c:v>
                </c:pt>
                <c:pt idx="18">
                  <c:v>2034/35</c:v>
                </c:pt>
              </c:strCache>
            </c:strRef>
          </c:cat>
          <c:val>
            <c:numRef>
              <c:f>'0-10J. Gesamtstadt_2035'!$E$35:$W$35</c:f>
              <c:numCache>
                <c:formatCode>#,##0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-829.31974068704949</c:v>
                </c:pt>
                <c:pt idx="4">
                  <c:v>-1166.5115715529282</c:v>
                </c:pt>
                <c:pt idx="5">
                  <c:v>-1332.0990644471276</c:v>
                </c:pt>
                <c:pt idx="6">
                  <c:v>-1537.172003224714</c:v>
                </c:pt>
                <c:pt idx="7">
                  <c:v>-1783.2296432599833</c:v>
                </c:pt>
                <c:pt idx="8">
                  <c:v>-2051.6051905328641</c:v>
                </c:pt>
                <c:pt idx="9">
                  <c:v>-2384.3220073129069</c:v>
                </c:pt>
                <c:pt idx="10">
                  <c:v>-2436.9312105140889</c:v>
                </c:pt>
                <c:pt idx="11">
                  <c:v>-2655.8777352234174</c:v>
                </c:pt>
                <c:pt idx="12">
                  <c:v>-2866.927565545051</c:v>
                </c:pt>
                <c:pt idx="13">
                  <c:v>-3041.8514675449569</c:v>
                </c:pt>
                <c:pt idx="14">
                  <c:v>-3174.2787415016337</c:v>
                </c:pt>
                <c:pt idx="15">
                  <c:v>-3267.8136217322935</c:v>
                </c:pt>
                <c:pt idx="16">
                  <c:v>-3302.1013205100426</c:v>
                </c:pt>
                <c:pt idx="17">
                  <c:v>-3291.2888679233401</c:v>
                </c:pt>
                <c:pt idx="18">
                  <c:v>-3234.3736074226454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DEC7-4C07-B4FD-CC48BA0E35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5695248"/>
        <c:axId val="615694592"/>
      </c:lineChart>
      <c:catAx>
        <c:axId val="4912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3600000"/>
          <a:lstStyle/>
          <a:p>
            <a:pPr>
              <a:defRPr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49156864"/>
        <c:crosses val="autoZero"/>
        <c:auto val="1"/>
        <c:lblAlgn val="ctr"/>
        <c:lblOffset val="100"/>
        <c:noMultiLvlLbl val="0"/>
      </c:catAx>
      <c:valAx>
        <c:axId val="49156864"/>
        <c:scaling>
          <c:orientation val="minMax"/>
          <c:min val="34000"/>
        </c:scaling>
        <c:delete val="0"/>
        <c:axPos val="l"/>
        <c:majorGridlines>
          <c:spPr>
            <a:ln w="6350"/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49126400"/>
        <c:crosses val="autoZero"/>
        <c:crossBetween val="between"/>
        <c:majorUnit val="1000"/>
      </c:valAx>
      <c:valAx>
        <c:axId val="615694592"/>
        <c:scaling>
          <c:orientation val="minMax"/>
        </c:scaling>
        <c:delete val="1"/>
        <c:axPos val="r"/>
        <c:numFmt formatCode="#,##0" sourceLinked="1"/>
        <c:majorTickMark val="out"/>
        <c:minorTickMark val="none"/>
        <c:tickLblPos val="nextTo"/>
        <c:crossAx val="615695248"/>
        <c:crosses val="max"/>
        <c:crossBetween val="between"/>
      </c:valAx>
      <c:catAx>
        <c:axId val="615695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15694592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3.8082077051926296E-3"/>
          <c:y val="0.94129747474747472"/>
          <c:w val="0.99471845337800113"/>
          <c:h val="5.8702525252525263E-2"/>
        </c:manualLayout>
      </c:layout>
      <c:overlay val="0"/>
      <c:txPr>
        <a:bodyPr/>
        <a:lstStyle/>
        <a:p>
          <a:pPr>
            <a:defRPr sz="1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de-DE" sz="1400" b="0" i="0" u="none" strike="noStrike" baseline="0" dirty="0">
                <a:solidFill>
                  <a:sysClr val="windowText" lastClr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Bevölkerungsprognosen 2019 und 2020 der Kommunalen Statistikstelle für die Alterskohorte der Kinder von 6 bis unter 10 Jahren im Vergleich</a:t>
            </a:r>
            <a:endParaRPr lang="de-DE" sz="140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5681874999999998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8016145833333337E-2"/>
          <c:y val="0.14828026442856787"/>
          <c:w val="0.88773038194444442"/>
          <c:h val="0.61045806844113348"/>
        </c:manualLayout>
      </c:layout>
      <c:lineChart>
        <c:grouping val="standard"/>
        <c:varyColors val="0"/>
        <c:ser>
          <c:idx val="4"/>
          <c:order val="0"/>
          <c:tx>
            <c:strRef>
              <c:f>'0-10J. Gesamtstadt_2035'!$A$58</c:f>
              <c:strCache>
                <c:ptCount val="1"/>
                <c:pt idx="0">
                  <c:v>6 bis 10 Jahre - Aktualisierung der Prognose 2018; Stand 10/2019</c:v>
                </c:pt>
              </c:strCache>
            </c:strRef>
          </c:tx>
          <c:spPr>
            <a:ln w="22225">
              <a:solidFill>
                <a:srgbClr val="960000"/>
              </a:solidFill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8-4C0B-A3E6-4586EA9DA4A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8-4C0B-A3E6-4586EA9DA4A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8-4C0B-A3E6-4586EA9DA4A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8-4C0B-A3E6-4586EA9DA4A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8-4C0B-A3E6-4586EA9DA4AC}"/>
                </c:ext>
              </c:extLst>
            </c:dLbl>
            <c:dLbl>
              <c:idx val="5"/>
              <c:layout>
                <c:manualLayout>
                  <c:x val="-4.9471527777777781E-2"/>
                  <c:y val="-8.05295923343948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7B8-4C0B-A3E6-4586EA9DA4A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B8-4C0B-A3E6-4586EA9DA4AC}"/>
                </c:ext>
              </c:extLst>
            </c:dLbl>
            <c:dLbl>
              <c:idx val="7"/>
              <c:layout>
                <c:manualLayout>
                  <c:x val="-5.1271400226757372E-2"/>
                  <c:y val="-6.0850757575757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7B8-4C0B-A3E6-4586EA9DA4A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7B8-4C0B-A3E6-4586EA9DA4A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7B8-4C0B-A3E6-4586EA9DA4A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7B8-4C0B-A3E6-4586EA9DA4A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7B8-4C0B-A3E6-4586EA9DA4A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7B8-4C0B-A3E6-4586EA9DA4A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7B8-4C0B-A3E6-4586EA9DA4A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7B8-4C0B-A3E6-4586EA9DA4A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7B8-4C0B-A3E6-4586EA9DA4A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7B8-4C0B-A3E6-4586EA9DA4A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7B8-4C0B-A3E6-4586EA9DA4AC}"/>
                </c:ext>
              </c:extLst>
            </c:dLbl>
            <c:dLbl>
              <c:idx val="18"/>
              <c:layout>
                <c:manualLayout>
                  <c:x val="-6.6702097505668932E-3"/>
                  <c:y val="-7.5292929292929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D7B8-4C0B-A3E6-4586EA9DA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00" b="0">
                    <a:solidFill>
                      <a:srgbClr val="96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'0-10J. Gesamtstadt_2035'!$E$7:$W$7</c:f>
              <c:strCache>
                <c:ptCount val="19"/>
                <c:pt idx="0">
                  <c:v>Ist* 2017</c:v>
                </c:pt>
                <c:pt idx="1">
                  <c:v>Ist* 2018</c:v>
                </c:pt>
                <c:pt idx="2">
                  <c:v>Ist* 2019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  <c:pt idx="17">
                  <c:v>2033/34</c:v>
                </c:pt>
                <c:pt idx="18">
                  <c:v>2034/35</c:v>
                </c:pt>
              </c:strCache>
            </c:strRef>
          </c:cat>
          <c:val>
            <c:numRef>
              <c:f>'0-10J. Gesamtstadt_2035'!$E$58:$W$58</c:f>
              <c:numCache>
                <c:formatCode>#,##0</c:formatCode>
                <c:ptCount val="19"/>
                <c:pt idx="0">
                  <c:v>21099</c:v>
                </c:pt>
                <c:pt idx="1">
                  <c:v>21585</c:v>
                </c:pt>
                <c:pt idx="2">
                  <c:v>21969</c:v>
                </c:pt>
                <c:pt idx="3">
                  <c:v>22234.471901588906</c:v>
                </c:pt>
                <c:pt idx="4">
                  <c:v>22522.478149601477</c:v>
                </c:pt>
                <c:pt idx="5">
                  <c:v>22780.856346154011</c:v>
                </c:pt>
                <c:pt idx="6">
                  <c:v>22853.512763431696</c:v>
                </c:pt>
                <c:pt idx="7">
                  <c:v>22895.784539425884</c:v>
                </c:pt>
                <c:pt idx="8">
                  <c:v>22627.109125192659</c:v>
                </c:pt>
                <c:pt idx="9">
                  <c:v>22345.151184522834</c:v>
                </c:pt>
                <c:pt idx="10">
                  <c:v>22058.002095106833</c:v>
                </c:pt>
                <c:pt idx="11">
                  <c:v>21728.455271236802</c:v>
                </c:pt>
                <c:pt idx="12">
                  <c:v>21619.147648429662</c:v>
                </c:pt>
                <c:pt idx="13">
                  <c:v>21399.105094000821</c:v>
                </c:pt>
                <c:pt idx="14">
                  <c:v>21237.861265928419</c:v>
                </c:pt>
                <c:pt idx="15">
                  <c:v>21155.518035125097</c:v>
                </c:pt>
                <c:pt idx="16">
                  <c:v>21115.691088862066</c:v>
                </c:pt>
                <c:pt idx="17">
                  <c:v>21118.495175435783</c:v>
                </c:pt>
                <c:pt idx="18">
                  <c:v>21156.161479125156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D7B8-4C0B-A3E6-4586EA9DA4AC}"/>
            </c:ext>
          </c:extLst>
        </c:ser>
        <c:ser>
          <c:idx val="0"/>
          <c:order val="1"/>
          <c:tx>
            <c:strRef>
              <c:f>'0-10J. Gesamtstadt_2035'!$A$24</c:f>
              <c:strCache>
                <c:ptCount val="1"/>
                <c:pt idx="0">
                  <c:v>6 bis 10 Jahre -Prognose 2020</c:v>
                </c:pt>
              </c:strCache>
            </c:strRef>
          </c:tx>
          <c:spPr>
            <a:ln w="34925">
              <a:solidFill>
                <a:srgbClr val="008000"/>
              </a:solidFill>
            </a:ln>
          </c:spPr>
          <c:marker>
            <c:symbol val="none"/>
          </c:marker>
          <c:dLbls>
            <c:dLbl>
              <c:idx val="5"/>
              <c:layout>
                <c:manualLayout>
                  <c:x val="-4.8506944444444484E-2"/>
                  <c:y val="7.28691511030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D7B8-4C0B-A3E6-4586EA9DA4AC}"/>
                </c:ext>
              </c:extLst>
            </c:dLbl>
            <c:dLbl>
              <c:idx val="7"/>
              <c:layout>
                <c:manualLayout>
                  <c:x val="-4.6302083333333334E-2"/>
                  <c:y val="6.9225693547924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D7B8-4C0B-A3E6-4586EA9DA4AC}"/>
                </c:ext>
              </c:extLst>
            </c:dLbl>
            <c:dLbl>
              <c:idx val="18"/>
              <c:layout>
                <c:manualLayout>
                  <c:x val="-6.6146541950114698E-3"/>
                  <c:y val="6.0802777777777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D7B8-4C0B-A3E6-4586EA9DA4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008000"/>
                    </a:solidFill>
                    <a:latin typeface="Calibri" panose="020F0502020204030204" pitchFamily="34" charset="0"/>
                    <a:cs typeface="Calibri" panose="020F0502020204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'0-10J. Gesamtstadt_2035'!$E$7:$W$7</c:f>
              <c:strCache>
                <c:ptCount val="19"/>
                <c:pt idx="0">
                  <c:v>Ist* 2017</c:v>
                </c:pt>
                <c:pt idx="1">
                  <c:v>Ist* 2018</c:v>
                </c:pt>
                <c:pt idx="2">
                  <c:v>Ist* 2019</c:v>
                </c:pt>
                <c:pt idx="3">
                  <c:v>2019/20</c:v>
                </c:pt>
                <c:pt idx="4">
                  <c:v>2020/21</c:v>
                </c:pt>
                <c:pt idx="5">
                  <c:v>2021/22</c:v>
                </c:pt>
                <c:pt idx="6">
                  <c:v>2022/23</c:v>
                </c:pt>
                <c:pt idx="7">
                  <c:v>2023/24</c:v>
                </c:pt>
                <c:pt idx="8">
                  <c:v>2024/25</c:v>
                </c:pt>
                <c:pt idx="9">
                  <c:v>2025/26</c:v>
                </c:pt>
                <c:pt idx="10">
                  <c:v>2026/27</c:v>
                </c:pt>
                <c:pt idx="11">
                  <c:v>2027/28</c:v>
                </c:pt>
                <c:pt idx="12">
                  <c:v>2028/29</c:v>
                </c:pt>
                <c:pt idx="13">
                  <c:v>2029/30</c:v>
                </c:pt>
                <c:pt idx="14">
                  <c:v>2030/31</c:v>
                </c:pt>
                <c:pt idx="15">
                  <c:v>2031/32</c:v>
                </c:pt>
                <c:pt idx="16">
                  <c:v>2032/33</c:v>
                </c:pt>
                <c:pt idx="17">
                  <c:v>2033/34</c:v>
                </c:pt>
                <c:pt idx="18">
                  <c:v>2034/35</c:v>
                </c:pt>
              </c:strCache>
            </c:strRef>
          </c:cat>
          <c:val>
            <c:numRef>
              <c:f>'0-10J. Gesamtstadt_2035'!$E$24:$W$24</c:f>
              <c:numCache>
                <c:formatCode>#,##0</c:formatCode>
                <c:ptCount val="19"/>
                <c:pt idx="0">
                  <c:v>21099</c:v>
                </c:pt>
                <c:pt idx="1">
                  <c:v>21585</c:v>
                </c:pt>
                <c:pt idx="2">
                  <c:v>21969</c:v>
                </c:pt>
                <c:pt idx="3">
                  <c:v>22098</c:v>
                </c:pt>
                <c:pt idx="4">
                  <c:v>22338.739454213865</c:v>
                </c:pt>
                <c:pt idx="5">
                  <c:v>22642.569182729028</c:v>
                </c:pt>
                <c:pt idx="6">
                  <c:v>22786.298359327531</c:v>
                </c:pt>
                <c:pt idx="7">
                  <c:v>22878.444493582956</c:v>
                </c:pt>
                <c:pt idx="8">
                  <c:v>22631.396715481325</c:v>
                </c:pt>
                <c:pt idx="9">
                  <c:v>22046.871060755675</c:v>
                </c:pt>
                <c:pt idx="10">
                  <c:v>21616.340936240351</c:v>
                </c:pt>
                <c:pt idx="11">
                  <c:v>21148.563787338982</c:v>
                </c:pt>
                <c:pt idx="12">
                  <c:v>20834.172020277205</c:v>
                </c:pt>
                <c:pt idx="13">
                  <c:v>20660.408668136246</c:v>
                </c:pt>
                <c:pt idx="14">
                  <c:v>20381.050992050052</c:v>
                </c:pt>
                <c:pt idx="15">
                  <c:v>20165.991337039828</c:v>
                </c:pt>
                <c:pt idx="16">
                  <c:v>20015.741613905389</c:v>
                </c:pt>
                <c:pt idx="17">
                  <c:v>19926.137300962815</c:v>
                </c:pt>
                <c:pt idx="18">
                  <c:v>19896.717290826251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7B8-4C0B-A3E6-4586EA9DA4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9126400"/>
        <c:axId val="49156864"/>
      </c:lineChart>
      <c:catAx>
        <c:axId val="49126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tx1">
                <a:lumMod val="65000"/>
                <a:lumOff val="35000"/>
              </a:schemeClr>
            </a:solidFill>
          </a:ln>
        </c:spPr>
        <c:txPr>
          <a:bodyPr rot="-3600000"/>
          <a:lstStyle/>
          <a:p>
            <a:pPr>
              <a:defRPr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49156864"/>
        <c:crosses val="autoZero"/>
        <c:auto val="1"/>
        <c:lblAlgn val="ctr"/>
        <c:lblOffset val="100"/>
        <c:noMultiLvlLbl val="0"/>
      </c:catAx>
      <c:valAx>
        <c:axId val="49156864"/>
        <c:scaling>
          <c:orientation val="minMax"/>
          <c:max val="23500"/>
          <c:min val="19000"/>
        </c:scaling>
        <c:delete val="0"/>
        <c:axPos val="l"/>
        <c:majorGridlines>
          <c:spPr>
            <a:ln w="6350"/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de-DE"/>
          </a:p>
        </c:txPr>
        <c:crossAx val="49126400"/>
        <c:crosses val="autoZero"/>
        <c:crossBetween val="between"/>
        <c:majorUnit val="500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3.8082338552353811E-3"/>
          <c:y val="0.93954217171717169"/>
          <c:w val="0.99532440476190476"/>
          <c:h val="6.045782828282828E-2"/>
        </c:manualLayout>
      </c:layout>
      <c:overlay val="0"/>
      <c:txPr>
        <a:bodyPr/>
        <a:lstStyle/>
        <a:p>
          <a:pPr>
            <a:defRPr sz="100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v>Anmeldung Kindertageseinrichtungen</c:v>
          </c:tx>
          <c:spPr>
            <a:solidFill>
              <a:srgbClr val="FFEA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KTP!$A$7:$A$11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bis 31.07.2021</c:v>
                </c:pt>
              </c:strCache>
            </c:strRef>
          </c:cat>
          <c:val>
            <c:numRef>
              <c:f>KTP!$H$7:$H$11</c:f>
              <c:numCache>
                <c:formatCode>0.00%</c:formatCode>
                <c:ptCount val="5"/>
                <c:pt idx="0">
                  <c:v>0.90218867924528301</c:v>
                </c:pt>
                <c:pt idx="1">
                  <c:v>0.89400859752821071</c:v>
                </c:pt>
                <c:pt idx="2">
                  <c:v>0.89790972432596183</c:v>
                </c:pt>
                <c:pt idx="3">
                  <c:v>0.89608681354817499</c:v>
                </c:pt>
                <c:pt idx="4">
                  <c:v>0.88611111111111107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4B-493E-94B3-7300CC6AD8FD}"/>
            </c:ext>
          </c:extLst>
        </c:ser>
        <c:ser>
          <c:idx val="1"/>
          <c:order val="3"/>
          <c:tx>
            <c:strRef>
              <c:f>KTP!$D$2</c:f>
              <c:strCache>
                <c:ptCount val="1"/>
                <c:pt idx="0">
                  <c:v>Anmeldungen Kindertagespflege</c:v>
                </c:pt>
              </c:strCache>
            </c:strRef>
          </c:tx>
          <c:spPr>
            <a:solidFill>
              <a:srgbClr val="BBA3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5.1089086423078443E-17"/>
                  <c:y val="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34B-493E-94B3-7300CC6AD8FD}"/>
                </c:ext>
              </c:extLst>
            </c:dLbl>
            <c:dLbl>
              <c:idx val="2"/>
              <c:layout>
                <c:manualLayout>
                  <c:x val="0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34B-493E-94B3-7300CC6AD8FD}"/>
                </c:ext>
              </c:extLst>
            </c:dLbl>
            <c:dLbl>
              <c:idx val="3"/>
              <c:layout>
                <c:manualLayout>
                  <c:x val="-1.0217817284615693E-16"/>
                  <c:y val="9.25925925925928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34B-493E-94B3-7300CC6AD8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KTP!$A$7:$A$11</c:f>
              <c:strCache>
                <c:ptCount val="5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bis 31.07.2021</c:v>
                </c:pt>
              </c:strCache>
            </c:strRef>
          </c:cat>
          <c:val>
            <c:numRef>
              <c:f>KTP!$D$7:$D$11</c:f>
              <c:numCache>
                <c:formatCode>0.00%</c:formatCode>
                <c:ptCount val="5"/>
                <c:pt idx="0">
                  <c:v>9.7811320754716977E-2</c:v>
                </c:pt>
                <c:pt idx="1">
                  <c:v>0.10599140247178936</c:v>
                </c:pt>
                <c:pt idx="2">
                  <c:v>0.10209027567403817</c:v>
                </c:pt>
                <c:pt idx="3">
                  <c:v>0.10391318645182505</c:v>
                </c:pt>
                <c:pt idx="4">
                  <c:v>0.11388888888888889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4B-493E-94B3-7300CC6AD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589568"/>
        <c:axId val="100591104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KTP!$G$2</c15:sqref>
                        </c15:formulaRef>
                      </c:ext>
                    </c:extLst>
                    <c:strCache>
                      <c:ptCount val="1"/>
                      <c:pt idx="0">
                        <c:v>Anmeldungen Kindertagesstätten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dLblPos val="in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KTP!$A$7:$A$11</c15:sqref>
                        </c15:formulaRef>
                      </c:ext>
                    </c:extLst>
                    <c:strCach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bis 31.07.2021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KTP!$G$5:$G$10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0.83351418384746556</c:v>
                      </c:pt>
                      <c:pt idx="1">
                        <c:v>0.82850779510022277</c:v>
                      </c:pt>
                      <c:pt idx="2">
                        <c:v>0.84528301886792456</c:v>
                      </c:pt>
                      <c:pt idx="3">
                        <c:v>0.83463191832348205</c:v>
                      </c:pt>
                      <c:pt idx="4">
                        <c:v>0.83323235383217209</c:v>
                      </c:pt>
                      <c:pt idx="5">
                        <c:v>0.83656691877671818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734B-493E-94B3-7300CC6AD8F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KTP!$F$2</c15:sqref>
                        </c15:formulaRef>
                      </c:ext>
                    </c:extLst>
                    <c:strCache>
                      <c:ptCount val="1"/>
                      <c:pt idx="0">
                        <c:v>Anmeldung Krippe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de-DE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KTP!$A$7:$A$11</c15:sqref>
                        </c15:formulaRef>
                      </c:ext>
                    </c:extLst>
                    <c:strCache>
                      <c:ptCount val="5"/>
                      <c:pt idx="0">
                        <c:v>2017</c:v>
                      </c:pt>
                      <c:pt idx="1">
                        <c:v>2018</c:v>
                      </c:pt>
                      <c:pt idx="2">
                        <c:v>2019</c:v>
                      </c:pt>
                      <c:pt idx="3">
                        <c:v>2020</c:v>
                      </c:pt>
                      <c:pt idx="4">
                        <c:v>bis 31.07.2021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KTP!$F$5:$F$10</c15:sqref>
                        </c15:formulaRef>
                      </c:ext>
                    </c:extLst>
                    <c:numCache>
                      <c:formatCode>0.00%</c:formatCode>
                      <c:ptCount val="6"/>
                      <c:pt idx="0">
                        <c:v>5.4410168966051775E-2</c:v>
                      </c:pt>
                      <c:pt idx="1">
                        <c:v>5.997454661151766E-2</c:v>
                      </c:pt>
                      <c:pt idx="2">
                        <c:v>5.6905660377358488E-2</c:v>
                      </c:pt>
                      <c:pt idx="3">
                        <c:v>5.9376679204728638E-2</c:v>
                      </c:pt>
                      <c:pt idx="4">
                        <c:v>6.4677370493789757E-2</c:v>
                      </c:pt>
                      <c:pt idx="5">
                        <c:v>5.9519894771456756E-2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734B-493E-94B3-7300CC6AD8FD}"/>
                  </c:ext>
                </c:extLst>
              </c15:ser>
            </c15:filteredBarSeries>
          </c:ext>
        </c:extLst>
      </c:barChart>
      <c:catAx>
        <c:axId val="100589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591104"/>
        <c:crosses val="autoZero"/>
        <c:auto val="1"/>
        <c:lblAlgn val="ctr"/>
        <c:lblOffset val="100"/>
        <c:noMultiLvlLbl val="0"/>
      </c:catAx>
      <c:valAx>
        <c:axId val="100591104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5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908784692982833E-2"/>
          <c:y val="4.5662100456621002E-2"/>
          <c:w val="0.86509736172724827"/>
          <c:h val="0.64713103312253561"/>
        </c:manualLayout>
      </c:layout>
      <c:lineChart>
        <c:grouping val="standard"/>
        <c:varyColors val="0"/>
        <c:ser>
          <c:idx val="0"/>
          <c:order val="0"/>
          <c:tx>
            <c:strRef>
              <c:f>'Entw. FG'!$I$4</c:f>
              <c:strCache>
                <c:ptCount val="1"/>
                <c:pt idx="0">
                  <c:v>Fremdgemeindekinder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'Entw. FG'!$A$6:$A$15</c:f>
              <c:strCache>
                <c:ptCount val="10"/>
                <c:pt idx="0">
                  <c:v>zum
30.06.2012</c:v>
                </c:pt>
                <c:pt idx="1">
                  <c:v>zum
30.06.2013</c:v>
                </c:pt>
                <c:pt idx="2">
                  <c:v>zum
30.06.2014</c:v>
                </c:pt>
                <c:pt idx="3">
                  <c:v>zum
30.06.2015</c:v>
                </c:pt>
                <c:pt idx="4">
                  <c:v>zum
30.06.2016</c:v>
                </c:pt>
                <c:pt idx="5">
                  <c:v>zum
30.06.2017</c:v>
                </c:pt>
                <c:pt idx="6">
                  <c:v>zum 30.06.2018</c:v>
                </c:pt>
                <c:pt idx="7">
                  <c:v>zum 30.06.2019</c:v>
                </c:pt>
                <c:pt idx="8">
                  <c:v>zum 30.06.2020</c:v>
                </c:pt>
                <c:pt idx="9">
                  <c:v>zum 30.06.2021</c:v>
                </c:pt>
              </c:strCache>
            </c:strRef>
          </c:cat>
          <c:val>
            <c:numRef>
              <c:f>'Entw. FG'!$I$6:$I$15</c:f>
              <c:numCache>
                <c:formatCode>0</c:formatCode>
                <c:ptCount val="10"/>
                <c:pt idx="0">
                  <c:v>325</c:v>
                </c:pt>
                <c:pt idx="1">
                  <c:v>321</c:v>
                </c:pt>
                <c:pt idx="2">
                  <c:v>410</c:v>
                </c:pt>
                <c:pt idx="3">
                  <c:v>460</c:v>
                </c:pt>
                <c:pt idx="4">
                  <c:v>471</c:v>
                </c:pt>
                <c:pt idx="5">
                  <c:v>520</c:v>
                </c:pt>
                <c:pt idx="6">
                  <c:v>527</c:v>
                </c:pt>
                <c:pt idx="7">
                  <c:v>501</c:v>
                </c:pt>
                <c:pt idx="8">
                  <c:v>495</c:v>
                </c:pt>
                <c:pt idx="9">
                  <c:v>295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1D9-4D6A-881F-DA9899429019}"/>
            </c:ext>
          </c:extLst>
        </c:ser>
        <c:ser>
          <c:idx val="1"/>
          <c:order val="1"/>
          <c:tx>
            <c:strRef>
              <c:f>'Entw. FG'!$M$4</c:f>
              <c:strCache>
                <c:ptCount val="1"/>
                <c:pt idx="0">
                  <c:v>Dresdner Kinder in Fremdgemeinden</c:v>
                </c:pt>
              </c:strCache>
            </c:strRef>
          </c:tx>
          <c:spPr>
            <a:ln w="28575" cap="rnd">
              <a:solidFill>
                <a:srgbClr val="BBA300"/>
              </a:solidFill>
              <a:round/>
            </a:ln>
            <a:effectLst/>
          </c:spPr>
          <c:marker>
            <c:symbol val="x"/>
            <c:size val="7"/>
            <c:spPr>
              <a:noFill/>
              <a:ln w="9525">
                <a:solidFill>
                  <a:srgbClr val="BBA30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7370184254606366E-2"/>
                  <c:y val="-2.4035015013705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1D9-4D6A-881F-DA9899429019}"/>
                </c:ext>
              </c:extLst>
            </c:dLbl>
            <c:dLbl>
              <c:idx val="1"/>
              <c:layout>
                <c:manualLayout>
                  <c:x val="-2.5695142378559466E-2"/>
                  <c:y val="-2.4035015013705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1D9-4D6A-881F-DA9899429019}"/>
                </c:ext>
              </c:extLst>
            </c:dLbl>
            <c:dLbl>
              <c:idx val="3"/>
              <c:layout>
                <c:manualLayout>
                  <c:x val="-2.5695142378559525E-2"/>
                  <c:y val="-2.4035015013705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1D9-4D6A-881F-DA98994290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'Entw. FG'!$A$6:$A$15</c:f>
              <c:strCache>
                <c:ptCount val="10"/>
                <c:pt idx="0">
                  <c:v>zum
30.06.2012</c:v>
                </c:pt>
                <c:pt idx="1">
                  <c:v>zum
30.06.2013</c:v>
                </c:pt>
                <c:pt idx="2">
                  <c:v>zum
30.06.2014</c:v>
                </c:pt>
                <c:pt idx="3">
                  <c:v>zum
30.06.2015</c:v>
                </c:pt>
                <c:pt idx="4">
                  <c:v>zum
30.06.2016</c:v>
                </c:pt>
                <c:pt idx="5">
                  <c:v>zum
30.06.2017</c:v>
                </c:pt>
                <c:pt idx="6">
                  <c:v>zum 30.06.2018</c:v>
                </c:pt>
                <c:pt idx="7">
                  <c:v>zum 30.06.2019</c:v>
                </c:pt>
                <c:pt idx="8">
                  <c:v>zum 30.06.2020</c:v>
                </c:pt>
                <c:pt idx="9">
                  <c:v>zum 30.06.2021</c:v>
                </c:pt>
              </c:strCache>
            </c:strRef>
          </c:cat>
          <c:val>
            <c:numRef>
              <c:f>'Entw. FG'!$M$6:$M$15</c:f>
              <c:numCache>
                <c:formatCode>0</c:formatCode>
                <c:ptCount val="10"/>
                <c:pt idx="0">
                  <c:v>216</c:v>
                </c:pt>
                <c:pt idx="1">
                  <c:v>168</c:v>
                </c:pt>
                <c:pt idx="2">
                  <c:v>258</c:v>
                </c:pt>
                <c:pt idx="3">
                  <c:v>188</c:v>
                </c:pt>
                <c:pt idx="4">
                  <c:v>162</c:v>
                </c:pt>
                <c:pt idx="5">
                  <c:v>140</c:v>
                </c:pt>
                <c:pt idx="6">
                  <c:v>142</c:v>
                </c:pt>
                <c:pt idx="7">
                  <c:v>98</c:v>
                </c:pt>
                <c:pt idx="8">
                  <c:v>134</c:v>
                </c:pt>
                <c:pt idx="9">
                  <c:v>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1D9-4D6A-881F-DA9899429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086192"/>
        <c:axId val="328089472"/>
      </c:lineChart>
      <c:lineChart>
        <c:grouping val="standard"/>
        <c:varyColors val="0"/>
        <c:ser>
          <c:idx val="2"/>
          <c:order val="2"/>
          <c:tx>
            <c:strRef>
              <c:f>'Entw. FG'!$O$4</c:f>
              <c:strCache>
                <c:ptCount val="1"/>
                <c:pt idx="0">
                  <c:v>Anteil der Mehrbelegung an der Dresdner Betreuungskapazität</c:v>
                </c:pt>
              </c:strCache>
            </c:strRef>
          </c:tx>
          <c:spPr>
            <a:ln w="28575" cap="rnd">
              <a:solidFill>
                <a:schemeClr val="bg1">
                  <a:alpha val="0"/>
                </a:schemeClr>
              </a:solidFill>
              <a:round/>
            </a:ln>
            <a:effectLst/>
          </c:spPr>
          <c:marker>
            <c:symbol val="triangle"/>
            <c:size val="7"/>
            <c:spPr>
              <a:solidFill>
                <a:schemeClr val="bg1">
                  <a:lumMod val="75000"/>
                </a:schemeClr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2.8134028130373426E-2"/>
                  <c:y val="-4.1313935481056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1D9-4D6A-881F-DA9899429019}"/>
                </c:ext>
              </c:extLst>
            </c:dLbl>
            <c:spPr>
              <a:solidFill>
                <a:sysClr val="window" lastClr="FFFFFF"/>
              </a:solidFill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de-D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layout/>
                <c15:showLeaderLines val="0"/>
              </c:ext>
            </c:extLst>
          </c:dLbls>
          <c:cat>
            <c:strRef>
              <c:f>'Entw. FG'!$A$6:$A$15</c:f>
              <c:strCache>
                <c:ptCount val="10"/>
                <c:pt idx="0">
                  <c:v>zum
30.06.2012</c:v>
                </c:pt>
                <c:pt idx="1">
                  <c:v>zum
30.06.2013</c:v>
                </c:pt>
                <c:pt idx="2">
                  <c:v>zum
30.06.2014</c:v>
                </c:pt>
                <c:pt idx="3">
                  <c:v>zum
30.06.2015</c:v>
                </c:pt>
                <c:pt idx="4">
                  <c:v>zum
30.06.2016</c:v>
                </c:pt>
                <c:pt idx="5">
                  <c:v>zum
30.06.2017</c:v>
                </c:pt>
                <c:pt idx="6">
                  <c:v>zum 30.06.2018</c:v>
                </c:pt>
                <c:pt idx="7">
                  <c:v>zum 30.06.2019</c:v>
                </c:pt>
                <c:pt idx="8">
                  <c:v>zum 30.06.2020</c:v>
                </c:pt>
                <c:pt idx="9">
                  <c:v>zum 30.06.2021</c:v>
                </c:pt>
              </c:strCache>
            </c:strRef>
          </c:cat>
          <c:val>
            <c:numRef>
              <c:f>'Entw. FG'!$O$6:$O$15</c:f>
              <c:numCache>
                <c:formatCode>0.00%</c:formatCode>
                <c:ptCount val="10"/>
                <c:pt idx="0">
                  <c:v>3.9807172595135495E-3</c:v>
                </c:pt>
                <c:pt idx="1">
                  <c:v>5.3625880621078828E-3</c:v>
                </c:pt>
                <c:pt idx="2">
                  <c:v>4.9684568365312327E-3</c:v>
                </c:pt>
                <c:pt idx="3">
                  <c:v>8.4832985060661822E-3</c:v>
                </c:pt>
                <c:pt idx="4">
                  <c:v>9.5441067457375829E-3</c:v>
                </c:pt>
                <c:pt idx="5">
                  <c:v>1.1613691931540342E-2</c:v>
                </c:pt>
                <c:pt idx="6">
                  <c:v>1.1700705081449063E-2</c:v>
                </c:pt>
                <c:pt idx="7">
                  <c:v>1.2197336561743341E-2</c:v>
                </c:pt>
                <c:pt idx="8">
                  <c:v>1.094801965184691E-2</c:v>
                </c:pt>
                <c:pt idx="9">
                  <c:v>5.8216135061433345E-3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1D9-4D6A-881F-DA98994290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52397472"/>
        <c:axId val="552397144"/>
      </c:lineChart>
      <c:catAx>
        <c:axId val="32808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/>
          <a:lstStyle/>
          <a:p>
            <a:pPr>
              <a:defRPr/>
            </a:pPr>
            <a:endParaRPr lang="de-DE"/>
          </a:p>
        </c:txPr>
        <c:crossAx val="328089472"/>
        <c:crosses val="autoZero"/>
        <c:auto val="1"/>
        <c:lblAlgn val="ctr"/>
        <c:lblOffset val="100"/>
        <c:noMultiLvlLbl val="0"/>
      </c:catAx>
      <c:valAx>
        <c:axId val="328089472"/>
        <c:scaling>
          <c:orientation val="minMax"/>
          <c:max val="55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328086192"/>
        <c:crosses val="autoZero"/>
        <c:crossBetween val="between"/>
      </c:valAx>
      <c:valAx>
        <c:axId val="552397144"/>
        <c:scaling>
          <c:orientation val="minMax"/>
          <c:max val="1.4000000000000002E-2"/>
          <c:min val="0"/>
        </c:scaling>
        <c:delete val="0"/>
        <c:axPos val="r"/>
        <c:numFmt formatCode="0.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552397472"/>
        <c:crosses val="max"/>
        <c:crossBetween val="between"/>
      </c:valAx>
      <c:catAx>
        <c:axId val="5523974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52397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293232794683792E-3"/>
          <c:y val="0.84215262320105377"/>
          <c:w val="0.99570670810580875"/>
          <c:h val="0.1356867128844262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/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v>Juli 2020</c:v>
          </c:tx>
          <c:spPr>
            <a:solidFill>
              <a:srgbClr val="BBA3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'Auslastung-freie Plätze'!$A$41:$A$50</c:f>
              <c:strCache>
                <c:ptCount val="10"/>
                <c:pt idx="0">
                  <c:v>Altstadt</c:v>
                </c:pt>
                <c:pt idx="1">
                  <c:v>Neustadt</c:v>
                </c:pt>
                <c:pt idx="2">
                  <c:v>Pieschen</c:v>
                </c:pt>
                <c:pt idx="3">
                  <c:v>Klotzsche</c:v>
                </c:pt>
                <c:pt idx="4">
                  <c:v>Loschwitz</c:v>
                </c:pt>
                <c:pt idx="5">
                  <c:v>Blasewitz</c:v>
                </c:pt>
                <c:pt idx="6">
                  <c:v>Leuben</c:v>
                </c:pt>
                <c:pt idx="7">
                  <c:v>Prohlis</c:v>
                </c:pt>
                <c:pt idx="8">
                  <c:v>Plauen</c:v>
                </c:pt>
                <c:pt idx="9">
                  <c:v>Cotta</c:v>
                </c:pt>
              </c:strCache>
            </c:strRef>
          </c:cat>
          <c:val>
            <c:numRef>
              <c:f>'Auslastung-freie Plätze'!$D$70:$D$79</c:f>
              <c:numCache>
                <c:formatCode>0.0%</c:formatCode>
                <c:ptCount val="10"/>
                <c:pt idx="0">
                  <c:v>0.94907872696817419</c:v>
                </c:pt>
                <c:pt idx="1">
                  <c:v>0.99112607099143202</c:v>
                </c:pt>
                <c:pt idx="2">
                  <c:v>0.97019657577679141</c:v>
                </c:pt>
                <c:pt idx="3">
                  <c:v>0.96758767268862911</c:v>
                </c:pt>
                <c:pt idx="4">
                  <c:v>0.94528875379939215</c:v>
                </c:pt>
                <c:pt idx="5">
                  <c:v>0.96214626975376705</c:v>
                </c:pt>
                <c:pt idx="6">
                  <c:v>0.95802337938363447</c:v>
                </c:pt>
                <c:pt idx="7">
                  <c:v>0.94996476391825224</c:v>
                </c:pt>
                <c:pt idx="8">
                  <c:v>0.96726190476190477</c:v>
                </c:pt>
                <c:pt idx="9">
                  <c:v>0.95026073004412359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A7-4EC2-9A7C-8BB6DE072121}"/>
            </c:ext>
          </c:extLst>
        </c:ser>
        <c:ser>
          <c:idx val="0"/>
          <c:order val="1"/>
          <c:tx>
            <c:v>Juli 2021</c:v>
          </c:tx>
          <c:spPr>
            <a:solidFill>
              <a:srgbClr val="FFEA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elete val="1"/>
          </c:dLbls>
          <c:cat>
            <c:strRef>
              <c:f>'Auslastung-freie Plätze'!$A$41:$A$50</c:f>
              <c:strCache>
                <c:ptCount val="10"/>
                <c:pt idx="0">
                  <c:v>Altstadt</c:v>
                </c:pt>
                <c:pt idx="1">
                  <c:v>Neustadt</c:v>
                </c:pt>
                <c:pt idx="2">
                  <c:v>Pieschen</c:v>
                </c:pt>
                <c:pt idx="3">
                  <c:v>Klotzsche</c:v>
                </c:pt>
                <c:pt idx="4">
                  <c:v>Loschwitz</c:v>
                </c:pt>
                <c:pt idx="5">
                  <c:v>Blasewitz</c:v>
                </c:pt>
                <c:pt idx="6">
                  <c:v>Leuben</c:v>
                </c:pt>
                <c:pt idx="7">
                  <c:v>Prohlis</c:v>
                </c:pt>
                <c:pt idx="8">
                  <c:v>Plauen</c:v>
                </c:pt>
                <c:pt idx="9">
                  <c:v>Cotta</c:v>
                </c:pt>
              </c:strCache>
            </c:strRef>
          </c:cat>
          <c:val>
            <c:numRef>
              <c:f>'Auslastung-freie Plätze'!$D$41:$D$50</c:f>
              <c:numCache>
                <c:formatCode>0.0%</c:formatCode>
                <c:ptCount val="10"/>
                <c:pt idx="0">
                  <c:v>0.95258064516129037</c:v>
                </c:pt>
                <c:pt idx="1">
                  <c:v>0.94385257702274694</c:v>
                </c:pt>
                <c:pt idx="2">
                  <c:v>0.96551724137931039</c:v>
                </c:pt>
                <c:pt idx="3">
                  <c:v>0.94321766561514198</c:v>
                </c:pt>
                <c:pt idx="4">
                  <c:v>0.94021739130434778</c:v>
                </c:pt>
                <c:pt idx="5">
                  <c:v>0.9617516629711752</c:v>
                </c:pt>
                <c:pt idx="6">
                  <c:v>0.95318253550762755</c:v>
                </c:pt>
                <c:pt idx="7">
                  <c:v>0.92612419700214133</c:v>
                </c:pt>
                <c:pt idx="8">
                  <c:v>0.95739014647137155</c:v>
                </c:pt>
                <c:pt idx="9">
                  <c:v>0.93905372894947869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A7-4EC2-9A7C-8BB6DE0721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0627584"/>
        <c:axId val="100629120"/>
      </c:barChart>
      <c:catAx>
        <c:axId val="10062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629120"/>
        <c:crosses val="autoZero"/>
        <c:auto val="1"/>
        <c:lblAlgn val="ctr"/>
        <c:lblOffset val="100"/>
        <c:noMultiLvlLbl val="0"/>
      </c:catAx>
      <c:valAx>
        <c:axId val="100629120"/>
        <c:scaling>
          <c:orientation val="minMax"/>
          <c:max val="1"/>
          <c:min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0627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Integrationseinr.!$A$74</c:f>
              <c:strCache>
                <c:ptCount val="1"/>
                <c:pt idx="0">
                  <c:v>Betreuungsquote von Kindern im Alter von 1 bis unter 3 Jahren mit Anspruch auf Eingliederungsleistungen</c:v>
                </c:pt>
              </c:strCache>
            </c:strRef>
          </c:tx>
          <c:spPr>
            <a:solidFill>
              <a:srgbClr val="FFEA00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(Integrationseinr.!$D$62,Integrationseinr.!$F$62,Integrationseinr.!$H$62,Integrationseinr.!$J$62,Integrationseinr.!$L$62,Integrationseinr.!$N$62)</c:f>
              <c:strCache>
                <c:ptCount val="5"/>
                <c:pt idx="0">
                  <c:v>Stand 09/2017</c:v>
                </c:pt>
                <c:pt idx="1">
                  <c:v>Stand 09/2018</c:v>
                </c:pt>
                <c:pt idx="2">
                  <c:v>Stand 09/2019</c:v>
                </c:pt>
                <c:pt idx="3">
                  <c:v>Stand 09/2020</c:v>
                </c:pt>
                <c:pt idx="4">
                  <c:v>Stand 09/2021</c:v>
                </c:pt>
              </c:strCache>
            </c:strRef>
          </c:cat>
          <c:val>
            <c:numRef>
              <c:f>(Integrationseinr.!$D$74,Integrationseinr.!$F$74,Integrationseinr.!$H$74,Integrationseinr.!$J$74,Integrationseinr.!$L$74,Integrationseinr.!$N$74)</c:f>
              <c:numCache>
                <c:formatCode>0.00%</c:formatCode>
                <c:ptCount val="5"/>
                <c:pt idx="0">
                  <c:v>1.3848159009449332E-3</c:v>
                </c:pt>
                <c:pt idx="1">
                  <c:v>1.859788145872079E-3</c:v>
                </c:pt>
                <c:pt idx="2">
                  <c:v>2.122795558458524E-3</c:v>
                </c:pt>
                <c:pt idx="3">
                  <c:v>2.9769499021859319E-3</c:v>
                </c:pt>
                <c:pt idx="4">
                  <c:v>4.0308447248510338E-3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42-4BED-8B2A-74609494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17792"/>
        <c:axId val="419221072"/>
      </c:barChart>
      <c:lineChart>
        <c:grouping val="standard"/>
        <c:varyColors val="0"/>
        <c:ser>
          <c:idx val="1"/>
          <c:order val="1"/>
          <c:tx>
            <c:strRef>
              <c:f>Integrationseinr.!$A$72</c:f>
              <c:strCache>
                <c:ptCount val="1"/>
                <c:pt idx="0">
                  <c:v>Einwohnerzahlen 1 bis U3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30664916885387E-2"/>
                  <c:y val="-7.635425780110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C42-4BED-8B2A-74609494F786}"/>
                </c:ext>
              </c:extLst>
            </c:dLbl>
            <c:dLbl>
              <c:idx val="1"/>
              <c:layout>
                <c:manualLayout>
                  <c:x val="-5.8430664916885443E-2"/>
                  <c:y val="-6.70949985418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C42-4BED-8B2A-74609494F786}"/>
                </c:ext>
              </c:extLst>
            </c:dLbl>
            <c:dLbl>
              <c:idx val="2"/>
              <c:layout>
                <c:manualLayout>
                  <c:x val="-5.5652887139107612E-2"/>
                  <c:y val="-9.024314668999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C42-4BED-8B2A-74609494F786}"/>
                </c:ext>
              </c:extLst>
            </c:dLbl>
            <c:dLbl>
              <c:idx val="3"/>
              <c:layout>
                <c:manualLayout>
                  <c:x val="-5.843066491688529E-2"/>
                  <c:y val="-0.108761665208515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C42-4BED-8B2A-74609494F786}"/>
                </c:ext>
              </c:extLst>
            </c:dLbl>
            <c:dLbl>
              <c:idx val="4"/>
              <c:layout>
                <c:manualLayout>
                  <c:x val="-5.853670187334109E-2"/>
                  <c:y val="-9.02431466899971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C42-4BED-8B2A-74609494F7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(Integrationseinr.!$D$62,Integrationseinr.!$F$62,Integrationseinr.!$H$62,Integrationseinr.!$J$62,Integrationseinr.!$L$62)</c:f>
              <c:strCache>
                <c:ptCount val="4"/>
                <c:pt idx="0">
                  <c:v>Stand 09/2017</c:v>
                </c:pt>
                <c:pt idx="1">
                  <c:v>Stand 09/2018</c:v>
                </c:pt>
                <c:pt idx="2">
                  <c:v>Stand 09/2019</c:v>
                </c:pt>
                <c:pt idx="3">
                  <c:v>Stand 09/2020</c:v>
                </c:pt>
              </c:strCache>
            </c:strRef>
          </c:cat>
          <c:val>
            <c:numRef>
              <c:f>(Integrationseinr.!$D$72,Integrationseinr.!$F$72,Integrationseinr.!$H$72,Integrationseinr.!$J$72,Integrationseinr.!$L$72,Integrationseinr.!$N$72)</c:f>
              <c:numCache>
                <c:formatCode>#,##0</c:formatCode>
                <c:ptCount val="5"/>
                <c:pt idx="0">
                  <c:v>12276</c:v>
                </c:pt>
                <c:pt idx="1">
                  <c:v>12367</c:v>
                </c:pt>
                <c:pt idx="2">
                  <c:v>12248</c:v>
                </c:pt>
                <c:pt idx="3">
                  <c:v>11757</c:v>
                </c:pt>
                <c:pt idx="4">
                  <c:v>11412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42-4BED-8B2A-74609494F7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227960"/>
        <c:axId val="419226976"/>
      </c:lineChart>
      <c:catAx>
        <c:axId val="4192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21072"/>
        <c:crosses val="autoZero"/>
        <c:auto val="1"/>
        <c:lblAlgn val="ctr"/>
        <c:lblOffset val="100"/>
        <c:noMultiLvlLbl val="0"/>
      </c:catAx>
      <c:valAx>
        <c:axId val="41922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Betreuungsquote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17792"/>
        <c:crosses val="autoZero"/>
        <c:crossBetween val="between"/>
      </c:valAx>
      <c:valAx>
        <c:axId val="419226976"/>
        <c:scaling>
          <c:orientation val="minMax"/>
          <c:min val="11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sz="900"/>
                  <a:t>Anzahl der Kinder 1 bis U3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27960"/>
        <c:crosses val="max"/>
        <c:crossBetween val="between"/>
        <c:majorUnit val="500"/>
      </c:valAx>
      <c:catAx>
        <c:axId val="419227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922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Integrationseinr.!$A$78</c:f>
              <c:strCache>
                <c:ptCount val="1"/>
                <c:pt idx="0">
                  <c:v>Betreuungsquote von Kindern im Alter von 3 bis unter 7 Jahren mit Anspruch auf Eingliederungsleistungen</c:v>
                </c:pt>
              </c:strCache>
            </c:strRef>
          </c:tx>
          <c:spPr>
            <a:solidFill>
              <a:srgbClr val="FFEA00"/>
            </a:solidFill>
            <a:ln>
              <a:solidFill>
                <a:sysClr val="windowText" lastClr="000000">
                  <a:lumMod val="50000"/>
                  <a:lumOff val="50000"/>
                </a:sys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(Integrationseinr.!$D$61,Integrationseinr.!$F$61,Integrationseinr.!$H$61,Integrationseinr.!$J$61,Integrationseinr.!$L$61,Integrationseinr.!$N$61)</c:f>
              <c:strCache>
                <c:ptCount val="5"/>
                <c:pt idx="0">
                  <c:v>Sept. 2017</c:v>
                </c:pt>
                <c:pt idx="1">
                  <c:v>Sept. 2018</c:v>
                </c:pt>
                <c:pt idx="2">
                  <c:v>Sept. 2019</c:v>
                </c:pt>
                <c:pt idx="3">
                  <c:v>Sept. 2020</c:v>
                </c:pt>
                <c:pt idx="4">
                  <c:v>Sept. 2021</c:v>
                </c:pt>
              </c:strCache>
            </c:strRef>
          </c:cat>
          <c:val>
            <c:numRef>
              <c:f>(Integrationseinr.!$D$78,Integrationseinr.!$F$78,Integrationseinr.!$H$78,Integrationseinr.!$J$78,Integrationseinr.!$L$78,Integrationseinr.!$N$78)</c:f>
              <c:numCache>
                <c:formatCode>0.00%</c:formatCode>
                <c:ptCount val="5"/>
                <c:pt idx="0">
                  <c:v>2.5846506098366431E-2</c:v>
                </c:pt>
                <c:pt idx="1">
                  <c:v>2.8480875265922807E-2</c:v>
                </c:pt>
                <c:pt idx="2">
                  <c:v>3.0239341168396671E-2</c:v>
                </c:pt>
                <c:pt idx="3">
                  <c:v>3.1868414289385763E-2</c:v>
                </c:pt>
                <c:pt idx="4">
                  <c:v>3.5558624260993398E-2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79-4F58-A983-3CF7531C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217792"/>
        <c:axId val="419221072"/>
      </c:barChart>
      <c:lineChart>
        <c:grouping val="standard"/>
        <c:varyColors val="0"/>
        <c:ser>
          <c:idx val="1"/>
          <c:order val="1"/>
          <c:tx>
            <c:strRef>
              <c:f>Integrationseinr.!$A$76</c:f>
              <c:strCache>
                <c:ptCount val="1"/>
                <c:pt idx="0">
                  <c:v>Einwohnerzahlen 3 bis U7</c:v>
                </c:pt>
              </c:strCache>
            </c:strRef>
          </c:tx>
          <c:spPr>
            <a:ln w="28575" cap="rnd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8430664916885387E-2"/>
                  <c:y val="-7.635425780110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F79-4F58-A983-3CF7531CECC5}"/>
                </c:ext>
              </c:extLst>
            </c:dLbl>
            <c:dLbl>
              <c:idx val="1"/>
              <c:layout>
                <c:manualLayout>
                  <c:x val="-5.8430664916885443E-2"/>
                  <c:y val="-6.70949985418489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F79-4F58-A983-3CF7531CECC5}"/>
                </c:ext>
              </c:extLst>
            </c:dLbl>
            <c:dLbl>
              <c:idx val="2"/>
              <c:layout>
                <c:manualLayout>
                  <c:x val="-5.5652887139107612E-2"/>
                  <c:y val="-9.024314668999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F79-4F58-A983-3CF7531CECC5}"/>
                </c:ext>
              </c:extLst>
            </c:dLbl>
            <c:dLbl>
              <c:idx val="3"/>
              <c:layout>
                <c:manualLayout>
                  <c:x val="-5.843066491688529E-2"/>
                  <c:y val="-0.1087616652085156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F79-4F58-A983-3CF7531CECC5}"/>
                </c:ext>
              </c:extLst>
            </c:dLbl>
            <c:dLbl>
              <c:idx val="4"/>
              <c:layout>
                <c:manualLayout>
                  <c:x val="-5.8473036126134269E-2"/>
                  <c:y val="-9.02431466899970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F79-4F58-A983-3CF7531CE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(Integrationseinr.!$D$62,Integrationseinr.!$F$62,Integrationseinr.!$H$62,Integrationseinr.!$J$62,Integrationseinr.!$L$62)</c:f>
              <c:strCache>
                <c:ptCount val="4"/>
                <c:pt idx="0">
                  <c:v>Stand 09/2017</c:v>
                </c:pt>
                <c:pt idx="1">
                  <c:v>Stand 09/2018</c:v>
                </c:pt>
                <c:pt idx="2">
                  <c:v>Stand 09/2019</c:v>
                </c:pt>
                <c:pt idx="3">
                  <c:v>Stand 09/2020</c:v>
                </c:pt>
              </c:strCache>
            </c:strRef>
          </c:cat>
          <c:val>
            <c:numRef>
              <c:f>(Integrationseinr.!$D$76,Integrationseinr.!$F$76,Integrationseinr.!$H$76,Integrationseinr.!$J$76,Integrationseinr.!$L$76,Integrationseinr.!$N$76)</c:f>
              <c:numCache>
                <c:formatCode>#,##0</c:formatCode>
                <c:ptCount val="5"/>
                <c:pt idx="0">
                  <c:v>22711</c:v>
                </c:pt>
                <c:pt idx="1">
                  <c:v>23033</c:v>
                </c:pt>
                <c:pt idx="2">
                  <c:v>23314</c:v>
                </c:pt>
                <c:pt idx="3">
                  <c:v>23346</c:v>
                </c:pt>
                <c:pt idx="4">
                  <c:v>23173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79-4F58-A983-3CF7531CE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227960"/>
        <c:axId val="419226976"/>
      </c:lineChart>
      <c:catAx>
        <c:axId val="4192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21072"/>
        <c:crosses val="autoZero"/>
        <c:auto val="1"/>
        <c:lblAlgn val="ctr"/>
        <c:lblOffset val="100"/>
        <c:noMultiLvlLbl val="0"/>
      </c:catAx>
      <c:valAx>
        <c:axId val="419221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de-DE">
                    <a:latin typeface="Calibri" panose="020F0502020204030204" pitchFamily="34" charset="0"/>
                    <a:cs typeface="Calibri" panose="020F0502020204030204" pitchFamily="34" charset="0"/>
                  </a:rPr>
                  <a:t>Betreuungsquote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de-DE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17792"/>
        <c:crosses val="autoZero"/>
        <c:crossBetween val="between"/>
      </c:valAx>
      <c:valAx>
        <c:axId val="419226976"/>
        <c:scaling>
          <c:orientation val="minMax"/>
          <c:min val="215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Anzahl</a:t>
                </a:r>
                <a:r>
                  <a:rPr lang="de-DE" baseline="0"/>
                  <a:t> der Kinder</a:t>
                </a:r>
                <a:r>
                  <a:rPr lang="de-DE"/>
                  <a:t> 3 bis U7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9227960"/>
        <c:crosses val="max"/>
        <c:crossBetween val="between"/>
        <c:majorUnit val="500"/>
      </c:valAx>
      <c:catAx>
        <c:axId val="419227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1922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0.37916</cdr:x>
      <cdr:y>0.12113</cdr:y>
    </cdr:from>
    <cdr:to>
      <cdr:x>0.37916</cdr:x>
      <cdr:y>0.83475</cdr:y>
    </cdr:to>
    <cdr:sp macro="" textlink="">
      <cdr:nvSpPr>
        <cdr:cNvPr id="3" name="Gerade Verbindung 2"/>
        <cdr:cNvSpPr/>
      </cdr:nvSpPr>
      <cdr:spPr>
        <a:xfrm xmlns:a="http://schemas.openxmlformats.org/drawingml/2006/main" flipH="1" flipV="1">
          <a:off x="3002957" y="479693"/>
          <a:ext cx="0" cy="282593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0D9B-9CFC-4349-8BAA-D1842EB4F7AD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168FD-195B-4B56-96A6-360B282D38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639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F203C4-F03C-481E-B2B2-B66F06EF1C06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7D438-B362-4354-9B2F-277447F7950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51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44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0116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7329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3457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633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8286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830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60630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47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D7D438-B362-4354-9B2F-277447F79509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2425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781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86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4636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869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87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130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3318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5320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7D438-B362-4354-9B2F-277447F79509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79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  <a:p>
            <a:r>
              <a:rPr lang="de-DE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49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1256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83481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0842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074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5045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>
          <a:xfrm>
            <a:off x="0" y="4896000"/>
            <a:ext cx="9144000" cy="216000"/>
          </a:xfrm>
          <a:prstGeom prst="rect">
            <a:avLst/>
          </a:prstGeom>
        </p:spPr>
        <p:txBody>
          <a:bodyPr vert="horz" lIns="360000" tIns="0" rIns="360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I Landeshauptstadt Dresden I Amt für Kindertagesbetreuung I Folie </a:t>
            </a:r>
            <a:fld id="{6270DFBE-09FB-4605-8EC0-CA91665A2A71}" type="slidenum">
              <a:rPr lang="de-DE" sz="900" smtClean="0"/>
              <a:pPr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40767315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61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948038"/>
            <a:ext cx="9144000" cy="198000"/>
          </a:xfrm>
        </p:spPr>
        <p:txBody>
          <a:bodyPr lIns="576000" rIns="576000" bIns="216000" anchor="t"/>
          <a:lstStyle/>
          <a:p>
            <a:r>
              <a:rPr lang="de-DE" sz="900" dirty="0"/>
              <a:t>Fachplanung 2022/23  Landeshauptstadt Dresden I Amt für Kindertagesbetreuung I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0534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561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10212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  <a:p>
            <a:r>
              <a:rPr lang="de-DE"/>
              <a:t>Amt für Presse-, Öffentlichkeitsarbeit und Protokoll</a:t>
            </a:r>
          </a:p>
          <a:p>
            <a:endParaRPr lang="de-DE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8. April 2019</a:t>
            </a:r>
            <a:endParaRPr lang="de-D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18675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948038"/>
            <a:ext cx="9144000" cy="198000"/>
          </a:xfrm>
        </p:spPr>
        <p:txBody>
          <a:bodyPr lIns="576000" rIns="576000" bIns="216000" anchor="t"/>
          <a:lstStyle/>
          <a:p>
            <a:r>
              <a:rPr lang="de-DE" sz="900" dirty="0"/>
              <a:t>Fachplanung 2021/22 I Landeshauptstadt Dresden I Amt für Kindertagesbetreuung I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888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>
          <a:xfrm>
            <a:off x="7528" y="4731990"/>
            <a:ext cx="9167750" cy="424124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/>
              <a:t>Fachplanung 2021/22 I Landeshauptstadt Dresden I Amt für Kindertagesbetreuung I 20. November 2020 </a:t>
            </a:r>
            <a:r>
              <a:rPr lang="de-DE" sz="900">
                <a:latin typeface="+mj-lt"/>
              </a:rPr>
              <a:t>I Folie </a:t>
            </a:r>
            <a:fld id="{F49D3726-55E6-44C2-B598-B30BF1EC2316}" type="slidenum">
              <a:rPr lang="de-DE" sz="900" smtClean="0">
                <a:latin typeface="+mj-lt"/>
              </a:rPr>
              <a:pPr/>
              <a:t>‹Nr.›</a:t>
            </a:fld>
            <a:endParaRPr lang="de-DE" sz="900">
              <a:latin typeface="+mj-lt"/>
            </a:endParaRPr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21320281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7528" y="4731990"/>
            <a:ext cx="9167750" cy="424124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/>
              <a:t>Fachplanung 2021/22 I Landeshauptstadt Dresden I Amt für Kindertagesbetreuung I 20. November 2020 </a:t>
            </a:r>
            <a:r>
              <a:rPr lang="de-DE" sz="900">
                <a:latin typeface="+mj-lt"/>
              </a:rPr>
              <a:t>I Folie </a:t>
            </a:r>
            <a:fld id="{F49D3726-55E6-44C2-B598-B30BF1EC2316}" type="slidenum">
              <a:rPr lang="de-DE" sz="900" smtClean="0">
                <a:latin typeface="+mj-lt"/>
              </a:rPr>
              <a:pPr/>
              <a:t>‹Nr.›</a:t>
            </a:fld>
            <a:endParaRPr lang="de-DE" sz="900">
              <a:latin typeface="+mj-lt"/>
            </a:endParaRPr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422786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r>
              <a:rPr lang="de-DE" sz="900" dirty="0"/>
              <a:t>Fachplanung 2021/22 I Landeshauptstadt Dresden I Amt für Kindertagesbetreuung I 20. November 2020 </a:t>
            </a:r>
            <a:r>
              <a:rPr lang="de-DE" sz="900" dirty="0">
                <a:solidFill>
                  <a:schemeClr val="tx1"/>
                </a:solidFill>
                <a:latin typeface="+mj-lt"/>
              </a:rPr>
              <a:t>I Folie </a:t>
            </a:r>
            <a:fld id="{F49D3726-55E6-44C2-B598-B30BF1EC2316}" type="slidenum">
              <a:rPr lang="de-DE" sz="900" smtClean="0">
                <a:solidFill>
                  <a:schemeClr val="tx1"/>
                </a:solidFill>
                <a:latin typeface="+mj-lt"/>
              </a:rPr>
              <a:pPr/>
              <a:t>‹Nr.›</a:t>
            </a:fld>
            <a:endParaRPr lang="de-DE" sz="900" dirty="0">
              <a:solidFill>
                <a:schemeClr val="tx1"/>
              </a:solidFill>
              <a:latin typeface="+mj-lt"/>
            </a:endParaRPr>
          </a:p>
          <a:p>
            <a:pPr algn="l"/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307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Fußzeilenplatzhalter 3"/>
          <p:cNvSpPr txBox="1">
            <a:spLocks/>
          </p:cNvSpPr>
          <p:nvPr userDrawn="1"/>
        </p:nvSpPr>
        <p:spPr>
          <a:xfrm>
            <a:off x="7528" y="4948038"/>
            <a:ext cx="9108000" cy="198000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2021/22 I Landeshauptstadt Dresden I Amt für Kindertagesbetreuung I 20. November 2020 </a:t>
            </a:r>
            <a:r>
              <a:rPr lang="de-DE" sz="900" dirty="0">
                <a:latin typeface="+mj-lt"/>
              </a:rPr>
              <a:t>I Folie </a:t>
            </a:r>
            <a:fld id="{F49D3726-55E6-44C2-B598-B30BF1EC2316}" type="slidenum">
              <a:rPr lang="de-DE" sz="900" smtClean="0">
                <a:latin typeface="+mj-lt"/>
              </a:rPr>
              <a:pPr/>
              <a:t>‹Nr.›</a:t>
            </a:fld>
            <a:endParaRPr lang="de-DE" sz="900" dirty="0">
              <a:latin typeface="+mj-lt"/>
            </a:endParaRPr>
          </a:p>
          <a:p>
            <a:endParaRPr lang="de-DE" sz="900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50180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>
          <a:xfrm>
            <a:off x="7528" y="4860000"/>
            <a:ext cx="9144000" cy="216000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2021/22 I Landeshauptstadt Dresden I Amt für Kindertagesbetreuung </a:t>
            </a:r>
            <a:r>
              <a:rPr lang="de-DE" sz="900" dirty="0">
                <a:latin typeface="+mj-lt"/>
              </a:rPr>
              <a:t>I Folie </a:t>
            </a:r>
            <a:fld id="{F49D3726-55E6-44C2-B598-B30BF1EC2316}" type="slidenum">
              <a:rPr lang="de-DE" sz="900" smtClean="0">
                <a:latin typeface="+mj-lt"/>
              </a:rPr>
              <a:pPr/>
              <a:t>‹Nr.›</a:t>
            </a:fld>
            <a:endParaRPr lang="de-DE" sz="900" dirty="0">
              <a:latin typeface="+mj-lt"/>
            </a:endParaRPr>
          </a:p>
          <a:p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6516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92238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3803" y="1491630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Fußzeilenplatzhalter 3"/>
          <p:cNvSpPr txBox="1">
            <a:spLocks/>
          </p:cNvSpPr>
          <p:nvPr userDrawn="1"/>
        </p:nvSpPr>
        <p:spPr>
          <a:xfrm>
            <a:off x="7528" y="4731990"/>
            <a:ext cx="9167750" cy="424124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Landeshauptstadt Dresden I Amt für Kindertagesbetreuung I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6709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22503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21B57-9378-401F-B664-AF8201DDDD1A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052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30EB1-7D62-44C5-A9AE-ABE7777ADD7C}" type="datetime1">
              <a:rPr lang="de-DE" smtClean="0"/>
              <a:t>12.05.2022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8698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7759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796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1792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00580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93106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3980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Fußzeilenplatzhalter 3"/>
          <p:cNvSpPr txBox="1">
            <a:spLocks/>
          </p:cNvSpPr>
          <p:nvPr userDrawn="1"/>
        </p:nvSpPr>
        <p:spPr>
          <a:xfrm>
            <a:off x="7528" y="4731990"/>
            <a:ext cx="9167750" cy="424124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 Landeshauptstadt Dresden I Amt für Kindertagesbetreuung I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>
          <a:xfrm>
            <a:off x="0" y="4896000"/>
            <a:ext cx="9144000" cy="216000"/>
          </a:xfrm>
          <a:prstGeom prst="rect">
            <a:avLst/>
          </a:prstGeom>
        </p:spPr>
        <p:txBody>
          <a:bodyPr vert="horz" lIns="360000" tIns="0" rIns="360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I Landeshauptstadt Dresden I Amt für Kindertagesbetreuung I Folie </a:t>
            </a:r>
            <a:fld id="{6270DFBE-09FB-4605-8EC0-CA91665A2A71}" type="slidenum">
              <a:rPr lang="de-DE" sz="900" smtClean="0"/>
              <a:pPr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1506275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3053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7997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7957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781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4993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163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3482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4526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57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528" y="4731990"/>
            <a:ext cx="9167750" cy="424124"/>
          </a:xfrm>
        </p:spPr>
        <p:txBody>
          <a:bodyPr lIns="576000" rIns="576000" bIns="216000" anchor="t"/>
          <a:lstStyle/>
          <a:p>
            <a:r>
              <a:rPr lang="de-DE" sz="900" dirty="0"/>
              <a:t>Fachplanung 2022/23  Landeshauptstadt Dresden I Amt für Kindertagesbetreuung I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86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0783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567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1239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54538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439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5506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74288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0598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07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6" name="Fußzeilenplatzhalter 3"/>
          <p:cNvSpPr txBox="1">
            <a:spLocks/>
          </p:cNvSpPr>
          <p:nvPr userDrawn="1"/>
        </p:nvSpPr>
        <p:spPr>
          <a:xfrm>
            <a:off x="7528" y="4948038"/>
            <a:ext cx="9108000" cy="198000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Landeshauptstadt Dresden I Amt für Kindertagesbetreuung I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714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607805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>
          <a:xfrm>
            <a:off x="0" y="4896000"/>
            <a:ext cx="9144000" cy="216000"/>
          </a:xfrm>
          <a:prstGeom prst="rect">
            <a:avLst/>
          </a:prstGeom>
        </p:spPr>
        <p:txBody>
          <a:bodyPr vert="horz" lIns="360000" tIns="0" rIns="360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2021/22 I Landeshauptstadt Dresden I Amt für Kindertagesbetreuung I Folie </a:t>
            </a:r>
            <a:fld id="{6270DFBE-09FB-4605-8EC0-CA91665A2A71}" type="slidenum">
              <a:rPr lang="de-DE" sz="900" smtClean="0"/>
              <a:pPr/>
              <a:t>‹Nr.›</a:t>
            </a:fld>
            <a:endParaRPr lang="de-DE" sz="900" dirty="0"/>
          </a:p>
        </p:txBody>
      </p:sp>
    </p:spTree>
    <p:extLst>
      <p:ext uri="{BB962C8B-B14F-4D97-AF65-F5344CB8AC3E}">
        <p14:creationId xmlns:p14="http://schemas.microsoft.com/office/powerpoint/2010/main" val="31236421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81694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9646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9121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436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3"/>
          <p:cNvSpPr txBox="1">
            <a:spLocks/>
          </p:cNvSpPr>
          <p:nvPr userDrawn="1"/>
        </p:nvSpPr>
        <p:spPr>
          <a:xfrm>
            <a:off x="7528" y="4731990"/>
            <a:ext cx="9167750" cy="424124"/>
          </a:xfrm>
          <a:prstGeom prst="rect">
            <a:avLst/>
          </a:prstGeom>
        </p:spPr>
        <p:txBody>
          <a:bodyPr vert="horz" lIns="576000" tIns="0" rIns="576000" bIns="216000" rtlCol="0" anchor="t"/>
          <a:lstStyle>
            <a:defPPr>
              <a:defRPr lang="de-DE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Fachplanung 2022/23 I Landeshauptstadt Dresden I Amt für Kindertagesbetreuung </a:t>
            </a:r>
            <a:r>
              <a:rPr lang="de-DE" sz="900" dirty="0">
                <a:latin typeface="+mj-lt"/>
              </a:rPr>
              <a:t>I Folie </a:t>
            </a:r>
            <a:fld id="{F49D3726-55E6-44C2-B598-B30BF1EC2316}" type="slidenum">
              <a:rPr lang="de-DE" sz="900" smtClean="0">
                <a:latin typeface="+mj-lt"/>
              </a:rPr>
              <a:pPr/>
              <a:t>‹Nr.›</a:t>
            </a:fld>
            <a:endParaRPr lang="de-DE" sz="900" dirty="0">
              <a:latin typeface="+mj-lt"/>
            </a:endParaRPr>
          </a:p>
          <a:p>
            <a:endParaRPr lang="de-DE" sz="9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3BF0-15D7-47B6-91D3-4BBC13BD6268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72991-88BA-45C1-B42C-F2F83B1EDF64}" type="datetime1">
              <a:rPr lang="de-DE" smtClean="0"/>
              <a:t>12.05.2022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Landeshauptstadt Dresden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9C59-F73F-4555-A3FC-98B3973F6095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Landeshauptstadt Dresden</a:t>
            </a:r>
          </a:p>
          <a:p>
            <a:r>
              <a:rPr lang="de-DE"/>
              <a:t>Amt für Presse-, Öffentlichkeitsarbeit und Protokoll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12.05.2022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17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418145"/>
            <a:ext cx="7315200" cy="865573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83719"/>
            <a:ext cx="7315200" cy="237626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5696" y="4803998"/>
            <a:ext cx="792088" cy="223439"/>
          </a:xfrm>
          <a:prstGeom prst="rect">
            <a:avLst/>
          </a:prstGeom>
        </p:spPr>
        <p:txBody>
          <a:bodyPr vert="horz" lIns="0" tIns="0" rIns="91440" bIns="45720" rtlCol="0" anchor="t" anchorCtr="0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8. April 2019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9592" y="4803998"/>
            <a:ext cx="941203" cy="226314"/>
          </a:xfrm>
          <a:prstGeom prst="rect">
            <a:avLst/>
          </a:prstGeom>
        </p:spPr>
        <p:txBody>
          <a:bodyPr vert="horz" lIns="0" tIns="0" rIns="0" bIns="45720" rtlCol="0" anchor="t"/>
          <a:lstStyle>
            <a:lvl1pPr algn="l">
              <a:defRPr lang="de-DE" sz="10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Folie </a:t>
            </a:r>
            <a:fld id="{01810A45-1857-4C7D-B2E6-5371A332287C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9592" y="267494"/>
            <a:ext cx="3168352" cy="360040"/>
          </a:xfrm>
          <a:prstGeom prst="rect">
            <a:avLst/>
          </a:prstGeom>
        </p:spPr>
        <p:txBody>
          <a:bodyPr vert="horz" lIns="0" tIns="0" rIns="91440" bIns="45720" rtlCol="0" anchor="t"/>
          <a:lstStyle>
            <a:lvl1pPr algn="l">
              <a:defRPr sz="1000">
                <a:solidFill>
                  <a:schemeClr val="tx1"/>
                </a:solidFill>
                <a:effectLst/>
              </a:defRPr>
            </a:lvl1pPr>
          </a:lstStyle>
          <a:p>
            <a:r>
              <a:rPr lang="de-DE"/>
              <a:t>Landeshauptstadt Dresden</a:t>
            </a:r>
          </a:p>
          <a:p>
            <a:r>
              <a:rPr lang="de-DE"/>
              <a:t>Amt für Presse-, Öffentlichkeitsarbeit und Protokoll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388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12.05.2022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441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12.05.2022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636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A73C3-B53C-450E-9A9D-CD21846576BC}" type="datetimeFigureOut">
              <a:rPr lang="de-DE" smtClean="0"/>
              <a:t>12.05.2022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0DFBE-09FB-4605-8EC0-CA91665A2A7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7271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79"/>
          <a:stretch/>
        </p:blipFill>
        <p:spPr>
          <a:xfrm>
            <a:off x="0" y="0"/>
            <a:ext cx="9144000" cy="3600543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7528" y="3638369"/>
            <a:ext cx="8092864" cy="805589"/>
          </a:xfrm>
          <a:prstGeom prst="rect">
            <a:avLst/>
          </a:prstGeom>
        </p:spPr>
        <p:txBody>
          <a:bodyPr vert="horz" lIns="180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Fachplanfortschreibung 2022/23</a:t>
            </a:r>
          </a:p>
          <a:p>
            <a:pPr algn="l"/>
            <a:r>
              <a:rPr lang="de-DE" sz="3600" dirty="0"/>
              <a:t>Ortschaft Weixdorf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7528" y="3369711"/>
            <a:ext cx="302433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FFFF"/>
                </a:solidFill>
              </a:rPr>
              <a:t>©https://pixabay.com/de/</a:t>
            </a:r>
            <a:r>
              <a:rPr lang="de-DE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kid-1241817_Daniela </a:t>
            </a:r>
            <a:r>
              <a:rPr lang="de-DE" sz="90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Dimitrova</a:t>
            </a:r>
            <a:endParaRPr lang="de-DE" sz="9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565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56F08FDA-FCF5-466A-B9DC-D1A4ED6552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1117054"/>
              </p:ext>
            </p:extLst>
          </p:nvPr>
        </p:nvGraphicFramePr>
        <p:xfrm>
          <a:off x="241822" y="1478262"/>
          <a:ext cx="738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ACB61BA-2BB2-48D2-8472-FDEE8EC75A3C}"/>
              </a:ext>
            </a:extLst>
          </p:cNvPr>
          <p:cNvSpPr txBox="1"/>
          <p:nvPr/>
        </p:nvSpPr>
        <p:spPr>
          <a:xfrm>
            <a:off x="241822" y="-33690"/>
            <a:ext cx="885698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dirty="0">
                <a:latin typeface="+mj-lt"/>
                <a:ea typeface="+mj-ea"/>
                <a:cs typeface="+mj-cs"/>
              </a:rPr>
              <a:t>Betreuungsquote von Kindern im Alter von 1 bis unter 3 Jahren mit Anspruch auf Eingliederungs-leistungen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D5D9F1F2-B05B-4AD7-B434-1D424C76CFB4}"/>
              </a:ext>
            </a:extLst>
          </p:cNvPr>
          <p:cNvSpPr txBox="1"/>
          <p:nvPr/>
        </p:nvSpPr>
        <p:spPr>
          <a:xfrm>
            <a:off x="2360922" y="4516554"/>
            <a:ext cx="525969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 </a:t>
            </a:r>
          </a:p>
        </p:txBody>
      </p:sp>
    </p:spTree>
    <p:extLst>
      <p:ext uri="{BB962C8B-B14F-4D97-AF65-F5344CB8AC3E}">
        <p14:creationId xmlns:p14="http://schemas.microsoft.com/office/powerpoint/2010/main" val="4042529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3ACB61BA-2BB2-48D2-8472-FDEE8EC75A3C}"/>
              </a:ext>
            </a:extLst>
          </p:cNvPr>
          <p:cNvSpPr txBox="1"/>
          <p:nvPr/>
        </p:nvSpPr>
        <p:spPr>
          <a:xfrm>
            <a:off x="289749" y="0"/>
            <a:ext cx="88204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200" b="1" dirty="0"/>
              <a:t>Betreuungsquote von Kindern im Alter von </a:t>
            </a:r>
          </a:p>
          <a:p>
            <a:r>
              <a:rPr lang="de-DE" sz="3200" b="1" dirty="0"/>
              <a:t>3 bis unter 7 Jahren mit Anspruch auf Eingliederungs-leistungen</a:t>
            </a:r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8100AB1B-FEAE-4E14-A687-C7F58A17A1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291651"/>
              </p:ext>
            </p:extLst>
          </p:nvPr>
        </p:nvGraphicFramePr>
        <p:xfrm>
          <a:off x="301250" y="1548805"/>
          <a:ext cx="7380000" cy="295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4E8E8D39-9F5A-41BD-BCF8-449876802A6C}"/>
              </a:ext>
            </a:extLst>
          </p:cNvPr>
          <p:cNvSpPr txBox="1"/>
          <p:nvPr/>
        </p:nvSpPr>
        <p:spPr>
          <a:xfrm>
            <a:off x="2195736" y="4487366"/>
            <a:ext cx="56220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 </a:t>
            </a:r>
          </a:p>
        </p:txBody>
      </p:sp>
    </p:spTree>
    <p:extLst>
      <p:ext uri="{BB962C8B-B14F-4D97-AF65-F5344CB8AC3E}">
        <p14:creationId xmlns:p14="http://schemas.microsoft.com/office/powerpoint/2010/main" val="1494786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272174" y="29694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Bedarfsquoten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53748" y="627534"/>
            <a:ext cx="8236072" cy="89255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Das Wahlverhalten der Eltern wurde stadträumlich analysiert, indem das ermittelte Anmeldeverhalten der Eltern ins Verhältnis zu den im jeweiligen Stadtbezirk lebenden Kindern und den stadtweiten Bedarfsquoten gesetzt wurde. </a:t>
            </a:r>
          </a:p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Die gesamtstädtische Bedarfsquote bildet sich in den einzelnen Stadträumen unterschiedlich ab. </a:t>
            </a:r>
          </a:p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In allen Ortschaften liegt der Bedarf unterhalb der Bedarfsquote des jeweiligen Stadtbezirkes.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1256495"/>
              </p:ext>
            </p:extLst>
          </p:nvPr>
        </p:nvGraphicFramePr>
        <p:xfrm>
          <a:off x="353748" y="1923678"/>
          <a:ext cx="8064901" cy="2303985"/>
        </p:xfrm>
        <a:graphic>
          <a:graphicData uri="http://schemas.openxmlformats.org/drawingml/2006/table">
            <a:tbl>
              <a:tblPr/>
              <a:tblGrid>
                <a:gridCol w="815508">
                  <a:extLst>
                    <a:ext uri="{9D8B030D-6E8A-4147-A177-3AD203B41FA5}">
                      <a16:colId xmlns:a16="http://schemas.microsoft.com/office/drawing/2014/main" val="2615704321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814690869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2774382567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28191494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3145428741"/>
                    </a:ext>
                  </a:extLst>
                </a:gridCol>
                <a:gridCol w="388151">
                  <a:extLst>
                    <a:ext uri="{9D8B030D-6E8A-4147-A177-3AD203B41FA5}">
                      <a16:colId xmlns:a16="http://schemas.microsoft.com/office/drawing/2014/main" val="1072058828"/>
                    </a:ext>
                  </a:extLst>
                </a:gridCol>
                <a:gridCol w="388151">
                  <a:extLst>
                    <a:ext uri="{9D8B030D-6E8A-4147-A177-3AD203B41FA5}">
                      <a16:colId xmlns:a16="http://schemas.microsoft.com/office/drawing/2014/main" val="3785972757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160873349"/>
                    </a:ext>
                  </a:extLst>
                </a:gridCol>
                <a:gridCol w="388151">
                  <a:extLst>
                    <a:ext uri="{9D8B030D-6E8A-4147-A177-3AD203B41FA5}">
                      <a16:colId xmlns:a16="http://schemas.microsoft.com/office/drawing/2014/main" val="2533800938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2756519909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1966595983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3412274436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2939972308"/>
                    </a:ext>
                  </a:extLst>
                </a:gridCol>
                <a:gridCol w="482247">
                  <a:extLst>
                    <a:ext uri="{9D8B030D-6E8A-4147-A177-3AD203B41FA5}">
                      <a16:colId xmlns:a16="http://schemas.microsoft.com/office/drawing/2014/main" val="3841918663"/>
                    </a:ext>
                  </a:extLst>
                </a:gridCol>
                <a:gridCol w="388151">
                  <a:extLst>
                    <a:ext uri="{9D8B030D-6E8A-4147-A177-3AD203B41FA5}">
                      <a16:colId xmlns:a16="http://schemas.microsoft.com/office/drawing/2014/main" val="832535737"/>
                    </a:ext>
                  </a:extLst>
                </a:gridCol>
                <a:gridCol w="388151">
                  <a:extLst>
                    <a:ext uri="{9D8B030D-6E8A-4147-A177-3AD203B41FA5}">
                      <a16:colId xmlns:a16="http://schemas.microsoft.com/office/drawing/2014/main" val="1792039629"/>
                    </a:ext>
                  </a:extLst>
                </a:gridCol>
                <a:gridCol w="486168">
                  <a:extLst>
                    <a:ext uri="{9D8B030D-6E8A-4147-A177-3AD203B41FA5}">
                      <a16:colId xmlns:a16="http://schemas.microsoft.com/office/drawing/2014/main" val="3976584961"/>
                    </a:ext>
                  </a:extLst>
                </a:gridCol>
              </a:tblGrid>
              <a:tr h="275911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8" marR="4948" marT="49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15"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Stadtbezirke/Ortschaften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DD-gesamt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663352"/>
                  </a:ext>
                </a:extLst>
              </a:tr>
              <a:tr h="924348">
                <a:tc>
                  <a:txBody>
                    <a:bodyPr/>
                    <a:lstStyle/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48" marR="4948" marT="494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Altstadt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Neustadt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Pieschen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Klotzsche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Weixdorf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Langebrück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Loschwitz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Schönfeld/Weißig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Blasewitz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Leuben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Prohlis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Plauen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Cotta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Cossebaude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Gompitz/ Altfranken</a:t>
                      </a:r>
                    </a:p>
                  </a:txBody>
                  <a:tcPr marL="4948" marR="4948" marT="494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57556"/>
                  </a:ext>
                </a:extLst>
              </a:tr>
              <a:tr h="551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0-3 Jahre</a:t>
                      </a:r>
                    </a:p>
                  </a:txBody>
                  <a:tcPr marL="36000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596544"/>
                  </a:ext>
                </a:extLst>
              </a:tr>
              <a:tr h="551863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3-U7 Jahre</a:t>
                      </a:r>
                    </a:p>
                  </a:txBody>
                  <a:tcPr marL="36000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4948" marR="4948" marT="49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327944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DECE01C0-D9BB-40E4-9AED-67249024CCEA}"/>
              </a:ext>
            </a:extLst>
          </p:cNvPr>
          <p:cNvSpPr txBox="1"/>
          <p:nvPr/>
        </p:nvSpPr>
        <p:spPr>
          <a:xfrm>
            <a:off x="286285" y="4400550"/>
            <a:ext cx="46878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 </a:t>
            </a:r>
          </a:p>
        </p:txBody>
      </p:sp>
    </p:spTree>
    <p:extLst>
      <p:ext uri="{BB962C8B-B14F-4D97-AF65-F5344CB8AC3E}">
        <p14:creationId xmlns:p14="http://schemas.microsoft.com/office/powerpoint/2010/main" val="279774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Angebotsplanung für Kindertageseinrichtungen und Kindertagespflege in der Landeshauptstadt Dresden </a:t>
            </a:r>
          </a:p>
        </p:txBody>
      </p:sp>
    </p:spTree>
    <p:extLst>
      <p:ext uri="{BB962C8B-B14F-4D97-AF65-F5344CB8AC3E}">
        <p14:creationId xmlns:p14="http://schemas.microsoft.com/office/powerpoint/2010/main" val="3503335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395536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Angebotsplanung</a:t>
            </a: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77128"/>
              </p:ext>
            </p:extLst>
          </p:nvPr>
        </p:nvGraphicFramePr>
        <p:xfrm>
          <a:off x="395536" y="915566"/>
          <a:ext cx="8280921" cy="3935512"/>
        </p:xfrm>
        <a:graphic>
          <a:graphicData uri="http://schemas.openxmlformats.org/drawingml/2006/table">
            <a:tbl>
              <a:tblPr/>
              <a:tblGrid>
                <a:gridCol w="752811">
                  <a:extLst>
                    <a:ext uri="{9D8B030D-6E8A-4147-A177-3AD203B41FA5}">
                      <a16:colId xmlns:a16="http://schemas.microsoft.com/office/drawing/2014/main" val="2312231674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3051504929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87991967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1983075352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3727611290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1586417075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1461995409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1657085999"/>
                    </a:ext>
                  </a:extLst>
                </a:gridCol>
                <a:gridCol w="314216">
                  <a:extLst>
                    <a:ext uri="{9D8B030D-6E8A-4147-A177-3AD203B41FA5}">
                      <a16:colId xmlns:a16="http://schemas.microsoft.com/office/drawing/2014/main" val="2441596193"/>
                    </a:ext>
                  </a:extLst>
                </a:gridCol>
                <a:gridCol w="438595">
                  <a:extLst>
                    <a:ext uri="{9D8B030D-6E8A-4147-A177-3AD203B41FA5}">
                      <a16:colId xmlns:a16="http://schemas.microsoft.com/office/drawing/2014/main" val="3361600977"/>
                    </a:ext>
                  </a:extLst>
                </a:gridCol>
                <a:gridCol w="425501">
                  <a:extLst>
                    <a:ext uri="{9D8B030D-6E8A-4147-A177-3AD203B41FA5}">
                      <a16:colId xmlns:a16="http://schemas.microsoft.com/office/drawing/2014/main" val="4026161184"/>
                    </a:ext>
                  </a:extLst>
                </a:gridCol>
                <a:gridCol w="327310">
                  <a:extLst>
                    <a:ext uri="{9D8B030D-6E8A-4147-A177-3AD203B41FA5}">
                      <a16:colId xmlns:a16="http://schemas.microsoft.com/office/drawing/2014/main" val="190385300"/>
                    </a:ext>
                  </a:extLst>
                </a:gridCol>
                <a:gridCol w="752811">
                  <a:extLst>
                    <a:ext uri="{9D8B030D-6E8A-4147-A177-3AD203B41FA5}">
                      <a16:colId xmlns:a16="http://schemas.microsoft.com/office/drawing/2014/main" val="2699787393"/>
                    </a:ext>
                  </a:extLst>
                </a:gridCol>
              </a:tblGrid>
              <a:tr h="360040">
                <a:tc gridSpan="2">
                  <a:txBody>
                    <a:bodyPr/>
                    <a:lstStyle/>
                    <a:p>
                      <a:pPr algn="l" rtl="0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 Dresden Gesamt</a:t>
                      </a:r>
                    </a:p>
                  </a:txBody>
                  <a:tcPr marL="7101" marR="7101" marT="710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0" fontAlgn="b"/>
                      <a:endParaRPr lang="de-DE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Arbeitsstand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03.02.2022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rtl="0" fontAlgn="b"/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b"/>
                      <a:endParaRPr lang="de-DE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endParaRPr lang="de-DE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595913"/>
                  </a:ext>
                </a:extLst>
              </a:tr>
              <a:tr h="167863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Schuljahre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 gesamt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 gesamt</a:t>
                      </a:r>
                      <a:r>
                        <a:rPr lang="de-DE" sz="8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gridSpan="6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Plätze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650612"/>
                  </a:ext>
                </a:extLst>
              </a:tr>
              <a:tr h="1678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unter 7 Jahre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6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687632"/>
                  </a:ext>
                </a:extLst>
              </a:tr>
              <a:tr h="2685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8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 lt.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Einwohner²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 lt.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Schuleintritt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davon flexibel</a:t>
                      </a:r>
                      <a:r>
                        <a:rPr lang="de-DE" sz="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 hMerge="1"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Schuleintritt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3353850"/>
                  </a:ext>
                </a:extLst>
              </a:tr>
              <a:tr h="26857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Bedarfsquote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Bedarfsquote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07240"/>
                  </a:ext>
                </a:extLst>
              </a:tr>
              <a:tr h="1678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(BQKK Ø)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(BQKG Ø)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75425"/>
                  </a:ext>
                </a:extLst>
              </a:tr>
              <a:tr h="1678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60,00%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98,00%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40109"/>
                  </a:ext>
                </a:extLst>
              </a:tr>
              <a:tr h="17625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9.879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23.173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22.758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1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1" u="none" strike="noStrike">
                          <a:solidFill>
                            <a:srgbClr val="A6A6A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191889"/>
                  </a:ext>
                </a:extLst>
              </a:tr>
              <a:tr h="176255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16.396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22.530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22.131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31.926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32.579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11.064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21.515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348186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9.616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22.060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21.672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206202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15.850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9.469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21.546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21.166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8610639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2025/26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15.657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9.394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21.198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20.774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95744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2026/27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15.525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21.001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20.581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8014223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2027/28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15.447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9.268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20.687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20.274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509214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2028/29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15.421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9.253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20.030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3963801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2029/30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15.444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9.266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20.262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19.856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205192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2030/31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15.506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20.151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19.748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215656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2031/32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15.599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9.359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20.107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19.705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357667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2032/33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15.721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9.432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20.125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19.722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5146260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2033/34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9.522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20.193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19.789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6755871"/>
                  </a:ext>
                </a:extLst>
              </a:tr>
              <a:tr h="167863">
                <a:tc>
                  <a:txBody>
                    <a:bodyPr/>
                    <a:lstStyle/>
                    <a:p>
                      <a:pPr algn="l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2034/35</a:t>
                      </a:r>
                    </a:p>
                  </a:txBody>
                  <a:tcPr marL="7101" marR="7101" marT="710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16.035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9.621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20.302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19.896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de-DE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101" marR="7101" marT="7101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893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0985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395536" y="0"/>
            <a:ext cx="8208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Angebotsplanung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384893"/>
              </p:ext>
            </p:extLst>
          </p:nvPr>
        </p:nvGraphicFramePr>
        <p:xfrm>
          <a:off x="457199" y="843557"/>
          <a:ext cx="8229602" cy="3370546"/>
        </p:xfrm>
        <a:graphic>
          <a:graphicData uri="http://schemas.openxmlformats.org/drawingml/2006/table">
            <a:tbl>
              <a:tblPr/>
              <a:tblGrid>
                <a:gridCol w="595581">
                  <a:extLst>
                    <a:ext uri="{9D8B030D-6E8A-4147-A177-3AD203B41FA5}">
                      <a16:colId xmlns:a16="http://schemas.microsoft.com/office/drawing/2014/main" val="4153157732"/>
                    </a:ext>
                  </a:extLst>
                </a:gridCol>
                <a:gridCol w="762343">
                  <a:extLst>
                    <a:ext uri="{9D8B030D-6E8A-4147-A177-3AD203B41FA5}">
                      <a16:colId xmlns:a16="http://schemas.microsoft.com/office/drawing/2014/main" val="3027928713"/>
                    </a:ext>
                  </a:extLst>
                </a:gridCol>
                <a:gridCol w="762343">
                  <a:extLst>
                    <a:ext uri="{9D8B030D-6E8A-4147-A177-3AD203B41FA5}">
                      <a16:colId xmlns:a16="http://schemas.microsoft.com/office/drawing/2014/main" val="3047930914"/>
                    </a:ext>
                  </a:extLst>
                </a:gridCol>
                <a:gridCol w="762343">
                  <a:extLst>
                    <a:ext uri="{9D8B030D-6E8A-4147-A177-3AD203B41FA5}">
                      <a16:colId xmlns:a16="http://schemas.microsoft.com/office/drawing/2014/main" val="1431747815"/>
                    </a:ext>
                  </a:extLst>
                </a:gridCol>
                <a:gridCol w="762343">
                  <a:extLst>
                    <a:ext uri="{9D8B030D-6E8A-4147-A177-3AD203B41FA5}">
                      <a16:colId xmlns:a16="http://schemas.microsoft.com/office/drawing/2014/main" val="3905741638"/>
                    </a:ext>
                  </a:extLst>
                </a:gridCol>
                <a:gridCol w="709403">
                  <a:extLst>
                    <a:ext uri="{9D8B030D-6E8A-4147-A177-3AD203B41FA5}">
                      <a16:colId xmlns:a16="http://schemas.microsoft.com/office/drawing/2014/main" val="3705468793"/>
                    </a:ext>
                  </a:extLst>
                </a:gridCol>
                <a:gridCol w="709403">
                  <a:extLst>
                    <a:ext uri="{9D8B030D-6E8A-4147-A177-3AD203B41FA5}">
                      <a16:colId xmlns:a16="http://schemas.microsoft.com/office/drawing/2014/main" val="1358709526"/>
                    </a:ext>
                  </a:extLst>
                </a:gridCol>
                <a:gridCol w="487053">
                  <a:extLst>
                    <a:ext uri="{9D8B030D-6E8A-4147-A177-3AD203B41FA5}">
                      <a16:colId xmlns:a16="http://schemas.microsoft.com/office/drawing/2014/main" val="2069535049"/>
                    </a:ext>
                  </a:extLst>
                </a:gridCol>
                <a:gridCol w="487053">
                  <a:extLst>
                    <a:ext uri="{9D8B030D-6E8A-4147-A177-3AD203B41FA5}">
                      <a16:colId xmlns:a16="http://schemas.microsoft.com/office/drawing/2014/main" val="546573140"/>
                    </a:ext>
                  </a:extLst>
                </a:gridCol>
                <a:gridCol w="243526">
                  <a:extLst>
                    <a:ext uri="{9D8B030D-6E8A-4147-A177-3AD203B41FA5}">
                      <a16:colId xmlns:a16="http://schemas.microsoft.com/office/drawing/2014/main" val="2689908773"/>
                    </a:ext>
                  </a:extLst>
                </a:gridCol>
                <a:gridCol w="487053">
                  <a:extLst>
                    <a:ext uri="{9D8B030D-6E8A-4147-A177-3AD203B41FA5}">
                      <a16:colId xmlns:a16="http://schemas.microsoft.com/office/drawing/2014/main" val="1038147167"/>
                    </a:ext>
                  </a:extLst>
                </a:gridCol>
                <a:gridCol w="487053">
                  <a:extLst>
                    <a:ext uri="{9D8B030D-6E8A-4147-A177-3AD203B41FA5}">
                      <a16:colId xmlns:a16="http://schemas.microsoft.com/office/drawing/2014/main" val="1425911421"/>
                    </a:ext>
                  </a:extLst>
                </a:gridCol>
                <a:gridCol w="243526">
                  <a:extLst>
                    <a:ext uri="{9D8B030D-6E8A-4147-A177-3AD203B41FA5}">
                      <a16:colId xmlns:a16="http://schemas.microsoft.com/office/drawing/2014/main" val="2338104099"/>
                    </a:ext>
                  </a:extLst>
                </a:gridCol>
                <a:gridCol w="243526">
                  <a:extLst>
                    <a:ext uri="{9D8B030D-6E8A-4147-A177-3AD203B41FA5}">
                      <a16:colId xmlns:a16="http://schemas.microsoft.com/office/drawing/2014/main" val="1931474539"/>
                    </a:ext>
                  </a:extLst>
                </a:gridCol>
                <a:gridCol w="487053">
                  <a:extLst>
                    <a:ext uri="{9D8B030D-6E8A-4147-A177-3AD203B41FA5}">
                      <a16:colId xmlns:a16="http://schemas.microsoft.com/office/drawing/2014/main" val="1602422792"/>
                    </a:ext>
                  </a:extLst>
                </a:gridCol>
              </a:tblGrid>
              <a:tr h="224937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Stadtbezirk: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Klotzsche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23495"/>
                  </a:ext>
                </a:extLst>
              </a:tr>
              <a:tr h="22493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Stadtteil: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35 - Ortschaft Weixdorf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85820"/>
                  </a:ext>
                </a:extLst>
              </a:tr>
              <a:tr h="188447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8874809"/>
                  </a:ext>
                </a:extLst>
              </a:tr>
              <a:tr h="37689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Schuljahr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unter 3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Zahl der Kinder </a:t>
                      </a:r>
                      <a:b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bis unter 7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effectLst/>
                          <a:latin typeface="Calibri" panose="020F0502020204030204" pitchFamily="34" charset="0"/>
                        </a:rPr>
                        <a:t>Angebot gesamt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Plätze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2851185"/>
                  </a:ext>
                </a:extLst>
              </a:tr>
              <a:tr h="52860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11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ermittelt aus Bedarfsquote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Einwohner</a:t>
                      </a:r>
                      <a:r>
                        <a:rPr lang="de-DE" sz="11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Bedarf</a:t>
                      </a:r>
                      <a:b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ermittelt aus Bedarfsquote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bis Schuleintritt </a:t>
                      </a:r>
                      <a:b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inkl. 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0 bis unter</a:t>
                      </a:r>
                      <a:b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3 Jahre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Integration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davon flexibel</a:t>
                      </a:r>
                      <a:r>
                        <a:rPr lang="de-DE" sz="1100" b="0" i="0" u="none" strike="noStrike" baseline="3000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de-DE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Jahre bis </a:t>
                      </a:r>
                      <a:b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Schuleintritt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Integration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1821423"/>
                  </a:ext>
                </a:extLst>
              </a:tr>
              <a:tr h="19119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1664152"/>
                  </a:ext>
                </a:extLst>
              </a:tr>
              <a:tr h="256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0172984"/>
                  </a:ext>
                </a:extLst>
              </a:tr>
              <a:tr h="256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2022/23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192904"/>
                  </a:ext>
                </a:extLst>
              </a:tr>
              <a:tr h="256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2023/24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1906480"/>
                  </a:ext>
                </a:extLst>
              </a:tr>
              <a:tr h="256427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2024/25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41985"/>
                  </a:ext>
                </a:extLst>
              </a:tr>
              <a:tr h="256427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7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</a:t>
                      </a:r>
                      <a:r>
                        <a:rPr lang="de-DE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Stichtag der Einwohnerdaten ist der 30.06. des jeweiligen Jahres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9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05769"/>
                  </a:ext>
                </a:extLst>
              </a:tr>
              <a:tr h="211441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de-DE" sz="700" b="0" i="1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de-DE" sz="7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flexible Plätze = Plätze nutzbar für Krippenkinder und Kindergartenkinder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7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e-DE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92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3357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400734" y="36287"/>
            <a:ext cx="8208000" cy="787034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 smtClean="0"/>
              <a:t>Aktuelle Belegungssituation</a:t>
            </a:r>
            <a:endParaRPr lang="de-DE" sz="3600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C812BE08-21EB-4786-9E89-747F51A5BC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639474"/>
              </p:ext>
            </p:extLst>
          </p:nvPr>
        </p:nvGraphicFramePr>
        <p:xfrm>
          <a:off x="107505" y="1059582"/>
          <a:ext cx="8579298" cy="3203596"/>
        </p:xfrm>
        <a:graphic>
          <a:graphicData uri="http://schemas.openxmlformats.org/drawingml/2006/table">
            <a:tbl>
              <a:tblPr/>
              <a:tblGrid>
                <a:gridCol w="792087">
                  <a:extLst>
                    <a:ext uri="{9D8B030D-6E8A-4147-A177-3AD203B41FA5}">
                      <a16:colId xmlns:a16="http://schemas.microsoft.com/office/drawing/2014/main" val="1022296507"/>
                    </a:ext>
                  </a:extLst>
                </a:gridCol>
                <a:gridCol w="433527">
                  <a:extLst>
                    <a:ext uri="{9D8B030D-6E8A-4147-A177-3AD203B41FA5}">
                      <a16:colId xmlns:a16="http://schemas.microsoft.com/office/drawing/2014/main" val="3973256603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2334174092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606944522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3098779170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547284468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3864199861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2727304629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1048941922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663033107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1878195564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3074625112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3443439364"/>
                    </a:ext>
                  </a:extLst>
                </a:gridCol>
                <a:gridCol w="612807">
                  <a:extLst>
                    <a:ext uri="{9D8B030D-6E8A-4147-A177-3AD203B41FA5}">
                      <a16:colId xmlns:a16="http://schemas.microsoft.com/office/drawing/2014/main" val="1614242669"/>
                    </a:ext>
                  </a:extLst>
                </a:gridCol>
              </a:tblGrid>
              <a:tr h="193977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 02/2022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5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Belegung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freie Plätze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47884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 gridSpan="5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2484057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Ʃ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Ʃ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KK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KG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348" marR="7348" marT="734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738317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Freie Träger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525154"/>
                  </a:ext>
                </a:extLst>
              </a:tr>
              <a:tr h="31036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Kommunaler Träger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457792"/>
                  </a:ext>
                </a:extLst>
              </a:tr>
              <a:tr h="31036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*Kindertages-pflege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6633171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159092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4462764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Angebot Hort inkl. Integration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Belegung Hort inkl. Integration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Saldo freie Plätze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774390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05518"/>
                  </a:ext>
                </a:extLst>
              </a:tr>
              <a:tr h="203676">
                <a:tc gridSpan="14">
                  <a:txBody>
                    <a:bodyPr/>
                    <a:lstStyle/>
                    <a:p>
                      <a:pPr algn="l" rtl="0" fontAlgn="b"/>
                      <a:r>
                        <a:rPr lang="de-DE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288926"/>
                  </a:ext>
                </a:extLst>
              </a:tr>
              <a:tr h="203676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Freie Träger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3809111"/>
                  </a:ext>
                </a:extLst>
              </a:tr>
              <a:tr h="310363">
                <a:tc>
                  <a:txBody>
                    <a:bodyPr/>
                    <a:lstStyle/>
                    <a:p>
                      <a:pPr algn="l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Kommunaler Träger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348" marR="7348" marT="73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82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66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51470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prstClr val="black"/>
                </a:solidFill>
              </a:rPr>
              <a:t>Unterstellungszenario im Fachplanentwurf 2022/23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0" y="1431307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>
                <a:solidFill>
                  <a:schemeClr val="tx1"/>
                </a:solidFill>
              </a:rPr>
              <a:t>Sukzessive Rückführung der „Sonderkapazitäten“ in Einrichtungen seit dem Schuljahr 2020/21 – wird als abgeschlossen unterstellt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>
                <a:solidFill>
                  <a:schemeClr val="tx1"/>
                </a:solidFill>
              </a:rPr>
              <a:t>Minderung von Kapazitäten zur Umsetzung der Dresdner Inklusions-strategie zur bedarfsgerechten Betreuung von Kindern mit Behinderungen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>
                <a:solidFill>
                  <a:schemeClr val="tx1"/>
                </a:solidFill>
              </a:rPr>
              <a:t>Bedarfsgerechte Ausgestaltung der Kapazitäten in Handlungsprogramm-einrichtungen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2000" dirty="0">
                <a:solidFill>
                  <a:schemeClr val="tx1"/>
                </a:solidFill>
              </a:rPr>
              <a:t>Sukzessive Angebotsrückführung in der Kindertagespflege auf das Niveau der Nachfrage</a:t>
            </a: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2000" dirty="0">
              <a:solidFill>
                <a:schemeClr val="tx1"/>
              </a:solidFill>
            </a:endParaRPr>
          </a:p>
          <a:p>
            <a:pPr algn="l"/>
            <a:endParaRPr lang="de-D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86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8573" y="3171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>
                <a:solidFill>
                  <a:prstClr val="black"/>
                </a:solidFill>
              </a:rPr>
              <a:t>Standortentwicklungskonzept</a:t>
            </a: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28573" y="817285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rPr>
              <a:t>geplant ist nach Vorliegen der Bevölkerungsprognose 2022 eine separate Vorlage „Standortentwicklungskonzept 2035“ zu erstellen und dem Stadtrat vorzulegen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/>
              </a:rPr>
              <a:t>folgende strukturelle Qualitätsentwicklungsmaßnahmen werden dabei unterstellt: </a:t>
            </a:r>
          </a:p>
          <a:p>
            <a:pPr marL="800100" lvl="1" indent="-342900" algn="l">
              <a:buClr>
                <a:srgbClr val="FFEA00"/>
              </a:buClr>
              <a:buFont typeface="Wingdings" panose="05000000000000000000" pitchFamily="2" charset="2"/>
              <a:buChar char="§"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Minderung von Kapazitäten aufgrund der Dresdner Inklusions-strategie zur bedarfsgerechten Betreuung von Kindern mit Behinderungen</a:t>
            </a:r>
          </a:p>
          <a:p>
            <a:pPr marL="800100" lvl="1" indent="-342900" algn="l">
              <a:buClr>
                <a:srgbClr val="FFEA00"/>
              </a:buClr>
              <a:buFont typeface="Wingdings" panose="05000000000000000000" pitchFamily="2" charset="2"/>
              <a:buChar char="§"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Calibri" panose="020F0502020204030204" pitchFamily="34" charset="0"/>
              </a:rPr>
              <a:t>Bedarfsgerechte Ausgestaltung der Kapazitäten in Handlungs-programmeinrichtungen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91872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 1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defRPr/>
            </a:pPr>
            <a:r>
              <a:rPr lang="de-DE" sz="3200" dirty="0">
                <a:solidFill>
                  <a:prstClr val="black"/>
                </a:solidFill>
              </a:rPr>
              <a:t>Maßnahmenplanung Ortschaft </a:t>
            </a:r>
            <a:r>
              <a:rPr lang="de-DE" sz="3200" dirty="0" err="1">
                <a:solidFill>
                  <a:prstClr val="black"/>
                </a:solidFill>
              </a:rPr>
              <a:t>Weixdorf</a:t>
            </a:r>
            <a:endParaRPr lang="de-DE" sz="3200" dirty="0">
              <a:solidFill>
                <a:prstClr val="black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46751"/>
              </p:ext>
            </p:extLst>
          </p:nvPr>
        </p:nvGraphicFramePr>
        <p:xfrm>
          <a:off x="180000" y="648000"/>
          <a:ext cx="8819999" cy="2154500"/>
        </p:xfrm>
        <a:graphic>
          <a:graphicData uri="http://schemas.openxmlformats.org/drawingml/2006/table">
            <a:tbl>
              <a:tblPr/>
              <a:tblGrid>
                <a:gridCol w="2162757">
                  <a:extLst>
                    <a:ext uri="{9D8B030D-6E8A-4147-A177-3AD203B41FA5}">
                      <a16:colId xmlns:a16="http://schemas.microsoft.com/office/drawing/2014/main" val="2770696146"/>
                    </a:ext>
                  </a:extLst>
                </a:gridCol>
                <a:gridCol w="2373259">
                  <a:extLst>
                    <a:ext uri="{9D8B030D-6E8A-4147-A177-3AD203B41FA5}">
                      <a16:colId xmlns:a16="http://schemas.microsoft.com/office/drawing/2014/main" val="3001483182"/>
                    </a:ext>
                  </a:extLst>
                </a:gridCol>
                <a:gridCol w="2898463">
                  <a:extLst>
                    <a:ext uri="{9D8B030D-6E8A-4147-A177-3AD203B41FA5}">
                      <a16:colId xmlns:a16="http://schemas.microsoft.com/office/drawing/2014/main" val="4176341786"/>
                    </a:ext>
                  </a:extLst>
                </a:gridCol>
                <a:gridCol w="1385520">
                  <a:extLst>
                    <a:ext uri="{9D8B030D-6E8A-4147-A177-3AD203B41FA5}">
                      <a16:colId xmlns:a16="http://schemas.microsoft.com/office/drawing/2014/main" val="3156424318"/>
                    </a:ext>
                  </a:extLst>
                </a:gridCol>
              </a:tblGrid>
              <a:tr h="987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Standorte</a:t>
                      </a: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de-D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Träger</a:t>
                      </a: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Maßnahmen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0" marR="18000" marT="18000" marB="18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B2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343865"/>
                  </a:ext>
                </a:extLst>
              </a:tr>
              <a:tr h="58342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Zum Bahnhof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Volkssolidarität Elbtalkreis-Meißen e. V.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Interimsbau (Container)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8937225"/>
                  </a:ext>
                </a:extLst>
              </a:tr>
              <a:tr h="583427"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Zum Bahnhof 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Volkssolidarität Elbtalkreis-Meißen e. V.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Ersatzneubau </a:t>
                      </a:r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Kita+Hort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2023-26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5823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26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Demografische Entwicklung</a:t>
            </a:r>
          </a:p>
        </p:txBody>
      </p:sp>
    </p:spTree>
    <p:extLst>
      <p:ext uri="{BB962C8B-B14F-4D97-AF65-F5344CB8AC3E}">
        <p14:creationId xmlns:p14="http://schemas.microsoft.com/office/powerpoint/2010/main" val="2852564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Aufgabenschwerpunkte für das Planungsintervall 2022/23</a:t>
            </a:r>
          </a:p>
        </p:txBody>
      </p:sp>
    </p:spTree>
    <p:extLst>
      <p:ext uri="{BB962C8B-B14F-4D97-AF65-F5344CB8AC3E}">
        <p14:creationId xmlns:p14="http://schemas.microsoft.com/office/powerpoint/2010/main" val="1133380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-10151" y="0"/>
            <a:ext cx="9164302" cy="792088"/>
          </a:xfrm>
          <a:prstGeom prst="rect">
            <a:avLst/>
          </a:prstGeom>
        </p:spPr>
        <p:txBody>
          <a:bodyPr vert="horz" lIns="576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de-DE" sz="3600" dirty="0">
                <a:solidFill>
                  <a:prstClr val="black"/>
                </a:solidFill>
              </a:rPr>
              <a:t>Schwerpunktsetzung im Rahmen der aktuellen Herausforderungen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Untertitel 2"/>
          <p:cNvSpPr txBox="1">
            <a:spLocks/>
          </p:cNvSpPr>
          <p:nvPr/>
        </p:nvSpPr>
        <p:spPr>
          <a:xfrm>
            <a:off x="-10151" y="1275606"/>
            <a:ext cx="9144000" cy="2998447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Weiterführung des Programms „Aufwachsen in sozialer Verantwortung“ auf der Grundlage des fortgeschriebenen Entwicklungskonzeptes 2021 und Umsetzung des Konzeptes für die summative und formative Evaluation 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Weiterentwicklung der Programmziele „Gemeinsam bildet - Grundschule und Hort im Dialog“ zur Entwicklung eines ganztägigen Bildungstages an Grund- und Förderschulen auf der Grundlage des verabschiedeten Qualitätsrahmens – Schwerpunkt 2022 und ff ist die strukturelle Einbindung und bedarfsgerechte Ausgestaltung von Ganztagsangeboten</a:t>
            </a:r>
          </a:p>
          <a:p>
            <a:pPr lvl="0" algn="l">
              <a:buClr>
                <a:srgbClr val="FFEA00"/>
              </a:buClr>
            </a:pPr>
            <a:endParaRPr lang="de-DE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91377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-10934" y="28885"/>
            <a:ext cx="9144379" cy="4392488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8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Ausgestaltung des Entwicklungsprozesses „Inklusive Kindertagesbetreuung in der Landeshauptstadt Dresden“ auf der Grundlage der strategischen Zielstellungen und der zu entwickelnden Maßnahmen der Projektphase 2022 und ff. 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Gestaltung eines förderlichen Übergangs von Mädchen und Jungen von der Kindertageseinrichtung zur Grundschule/Hort und Weiterentwicklung der Fachempfehlung „Kooperation ermöglichen – Kindertagesstätten, Grundschulen, Horte“ für einen exemplarischen Stadtraum 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Ausgestaltung des Projektauftrages an den derzeit 40 ESF geförderten Kita-Standorten sowie eine mögliche inhaltliche und strukturelle Zusammenführung mit dem Dresdner Handlungsprogramm im ESF Förderzeitraum 2022 – 2027 </a:t>
            </a:r>
          </a:p>
          <a:p>
            <a:pPr lvl="0" algn="l">
              <a:buClr>
                <a:srgbClr val="FFEA00"/>
              </a:buClr>
            </a:pP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Vorbereitung und Durchführung der </a:t>
            </a:r>
            <a:r>
              <a:rPr lang="de-DE" sz="1800" dirty="0" smtClean="0">
                <a:solidFill>
                  <a:prstClr val="black"/>
                </a:solidFill>
              </a:rPr>
              <a:t>7. </a:t>
            </a:r>
            <a:r>
              <a:rPr lang="de-DE" sz="1800" dirty="0">
                <a:solidFill>
                  <a:prstClr val="black"/>
                </a:solidFill>
              </a:rPr>
              <a:t>Dresdner Elternbefragung</a:t>
            </a:r>
          </a:p>
          <a:p>
            <a:pPr lvl="0" algn="l">
              <a:buClr>
                <a:srgbClr val="FFEA00"/>
              </a:buClr>
            </a:pPr>
            <a:endParaRPr lang="de-DE" sz="18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8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93422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Untertitel 2"/>
          <p:cNvSpPr txBox="1">
            <a:spLocks/>
          </p:cNvSpPr>
          <p:nvPr/>
        </p:nvSpPr>
        <p:spPr>
          <a:xfrm>
            <a:off x="0" y="0"/>
            <a:ext cx="9144000" cy="4392488"/>
          </a:xfrm>
          <a:prstGeom prst="rect">
            <a:avLst/>
          </a:prstGeom>
        </p:spPr>
        <p:txBody>
          <a:bodyPr vert="horz" lIns="612000" tIns="45720" rIns="61200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6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 smtClean="0">
                <a:solidFill>
                  <a:prstClr val="black"/>
                </a:solidFill>
              </a:rPr>
              <a:t>Mitwirkung </a:t>
            </a:r>
            <a:r>
              <a:rPr lang="de-DE" sz="1800" dirty="0">
                <a:solidFill>
                  <a:prstClr val="black"/>
                </a:solidFill>
              </a:rPr>
              <a:t>am Entwicklungsprozess „Bildung Nachhaltigkeit Kommune“ auf der Grundlage des Referenzrahmens für die frühkindliche Bildung - ein Arbeitspapier des Forums Frühkindliche Bildung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4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Fortführung der Qualifizierung von Kindertagespflegepersonen nach dem „Kompetenzorientierten Qualifizierungshandbuch Kindertagespflege“ des Deutschen Jugendinstituts München </a:t>
            </a:r>
            <a:endParaRPr lang="de-DE" sz="1800" dirty="0" smtClean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800" dirty="0">
              <a:solidFill>
                <a:prstClr val="black"/>
              </a:solidFill>
            </a:endParaRPr>
          </a:p>
          <a:p>
            <a:pPr marL="342900" indent="-342900" algn="l">
              <a:buClr>
                <a:srgbClr val="FFEA00"/>
              </a:buClr>
              <a:buFont typeface="Wingdings" pitchFamily="2" charset="2"/>
              <a:buChar char="n"/>
            </a:pPr>
            <a:r>
              <a:rPr lang="de-DE" sz="1800" dirty="0">
                <a:solidFill>
                  <a:prstClr val="black"/>
                </a:solidFill>
              </a:rPr>
              <a:t>Bestmögliche Vermittlungsstruktur gemeinsam mit allen Trägern der freien Jugendhilfe aufbauen sowie Weiterentwicklung der Aufnahme- und Willkommenskonzepte  für Kinder aus der Ukraine   </a:t>
            </a: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8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600" dirty="0">
              <a:solidFill>
                <a:prstClr val="black"/>
              </a:solidFill>
            </a:endParaRPr>
          </a:p>
          <a:p>
            <a:pPr lvl="0" algn="l">
              <a:buClr>
                <a:srgbClr val="FFEA00"/>
              </a:buClr>
            </a:pPr>
            <a:endParaRPr lang="de-DE" sz="16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600" dirty="0">
              <a:solidFill>
                <a:prstClr val="black"/>
              </a:solidFill>
            </a:endParaRPr>
          </a:p>
          <a:p>
            <a:pPr marL="342900" lvl="0" indent="-342900" algn="l">
              <a:buClr>
                <a:srgbClr val="FFEA00"/>
              </a:buClr>
              <a:buFont typeface="Wingdings" pitchFamily="2" charset="2"/>
              <a:buChar char="n"/>
            </a:pPr>
            <a:endParaRPr lang="de-DE" sz="16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80779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078920" y="4156506"/>
            <a:ext cx="727231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Vielen Dank für Ihre Aufmerksamkeit und Ihr Interesse.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9656"/>
            <a:ext cx="6840760" cy="355451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403648" y="3477293"/>
            <a:ext cx="88036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900" i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de-DE" sz="900" i="1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AdobeStock</a:t>
            </a:r>
            <a:r>
              <a:rPr lang="de-DE" sz="9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98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11912" y="14231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Demografische Entwicklung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62278" y="1089716"/>
            <a:ext cx="2180365" cy="36009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defTabSz="179388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Der 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abrupte Geburtenrückgang der letzten zwei Jahre hat den Einbruch der totalen Fertilitäts-rate (TFR) auf 1,44 Kinder pro Frau zu Folge. </a:t>
            </a:r>
          </a:p>
          <a:p>
            <a:pPr defTabSz="179388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Gegenwärtig ist keine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Trendab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-leitung möglich, so dass die TFR im 2-Jahres-Mittel bis 2030 auf 1,46 gesetzt wurde. Dies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-spricht ca. 600 Kinder jährlich weniger bis zum Jahr 2035 im Vergleich zur Prognose 2019. Der ‚Geburtenknick‘ der 1990er Jahre ist nunmehr bei den ‚potentiellen‘ Müttern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ange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-kommen. </a:t>
            </a:r>
          </a:p>
          <a:p>
            <a:pPr defTabSz="179388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Ein weiterer Einbruch oder Um-schwung durch Corona-Effekte wäre möglich.</a:t>
            </a:r>
          </a:p>
        </p:txBody>
      </p:sp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395086"/>
              </p:ext>
            </p:extLst>
          </p:nvPr>
        </p:nvGraphicFramePr>
        <p:xfrm>
          <a:off x="2340000" y="792000"/>
          <a:ext cx="6660000" cy="3651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21886A91-E3B4-49FC-BF4F-0C49C61C575D}"/>
              </a:ext>
            </a:extLst>
          </p:cNvPr>
          <p:cNvSpPr txBox="1"/>
          <p:nvPr/>
        </p:nvSpPr>
        <p:spPr>
          <a:xfrm>
            <a:off x="2340000" y="4515966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2020 der Kommunalen Statistikstelle Dresden vom 10.11.2020, Zusammenstellung Amt für Kindertagesbetreuung,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1998818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07504" y="25103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Demografische Entwicklung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80893" y="1202338"/>
            <a:ext cx="1782154" cy="34163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Der 2019 vorgezeichnete Entwicklungstrend für die Alterskohorten der 0 bis unter 7-jährigen Kinder wird für die kurz- und mittelfristige Entwicklung gesamtstädtisch bestätigt.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 Entwicklung wird bis voraussichtlich 2030/31 als rückläufig und danach wieder als ansteigend beschrieben. Jedoch werden diese Bewegungen auf einem quantitativ niedrigeren Niveau erwartet.</a:t>
            </a:r>
          </a:p>
        </p:txBody>
      </p:sp>
      <p:graphicFrame>
        <p:nvGraphicFramePr>
          <p:cNvPr id="6" name="Diagram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602877"/>
              </p:ext>
            </p:extLst>
          </p:nvPr>
        </p:nvGraphicFramePr>
        <p:xfrm>
          <a:off x="1926000" y="792088"/>
          <a:ext cx="7164000" cy="350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3923928" y="1893481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-1332</a:t>
            </a: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4392000" y="1923678"/>
            <a:ext cx="0" cy="288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948264" y="2771999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-3174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316416" y="2495000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-3235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8748000" y="2381331"/>
            <a:ext cx="0" cy="612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7416000" y="2622498"/>
            <a:ext cx="0" cy="576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3A9C2FA7-CBC0-4443-B5E2-02D5954AA44A}"/>
              </a:ext>
            </a:extLst>
          </p:cNvPr>
          <p:cNvSpPr txBox="1"/>
          <p:nvPr/>
        </p:nvSpPr>
        <p:spPr>
          <a:xfrm>
            <a:off x="2112264" y="4443958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2020 der Kommunalen Statistikstelle Dresden vom 10.11.2020, Zusammenstellung Amt für Kindertagesbetreuung,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219392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35101" y="-88"/>
            <a:ext cx="9008899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Demografische Entwicklung</a:t>
            </a: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259145214"/>
              </p:ext>
            </p:extLst>
          </p:nvPr>
        </p:nvGraphicFramePr>
        <p:xfrm>
          <a:off x="1980000" y="792000"/>
          <a:ext cx="7056000" cy="329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179300" y="1166585"/>
            <a:ext cx="1977163" cy="3231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Diese Reduzierung der Ein-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wohnerzahlen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setzt sich in der Alterskohorte der 6 bis unter 10-jährigen Kinder, planungsrelevant für den Hortbereich und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ent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-sprechend zeitverzögert, fort. 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Die Reduzierung wird vor-aussichtlich im Planungsjahr 2025/26 spürbar werden und bis zum Jahr 2035 auf eine um ca. 1200 Kinder niedrigere Kinderzahl im Vergleich zur Vorjahres-prognose absinken.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244408" y="2782412"/>
            <a:ext cx="5760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-1259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H="1">
            <a:off x="8676456" y="2668743"/>
            <a:ext cx="0" cy="612000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E0D49D6D-D6C3-4CA5-A14D-33F3CF13E533}"/>
              </a:ext>
            </a:extLst>
          </p:cNvPr>
          <p:cNvSpPr txBox="1"/>
          <p:nvPr/>
        </p:nvSpPr>
        <p:spPr>
          <a:xfrm>
            <a:off x="2112264" y="4227934"/>
            <a:ext cx="4687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Bevölkerungsprognose 2020 der Kommunalen Statistikstelle Dresden vom 10.11.2020, Zusammenstellung Amt für Kindertagesbetreuung, Jugendhilfeplanung</a:t>
            </a:r>
          </a:p>
        </p:txBody>
      </p:sp>
    </p:spTree>
    <p:extLst>
      <p:ext uri="{BB962C8B-B14F-4D97-AF65-F5344CB8AC3E}">
        <p14:creationId xmlns:p14="http://schemas.microsoft.com/office/powerpoint/2010/main" val="3509808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180000" y="180000"/>
            <a:ext cx="8280000" cy="2160000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dirty="0"/>
              <a:t>Bedarfsermittlung</a:t>
            </a:r>
          </a:p>
        </p:txBody>
      </p:sp>
    </p:spTree>
    <p:extLst>
      <p:ext uri="{BB962C8B-B14F-4D97-AF65-F5344CB8AC3E}">
        <p14:creationId xmlns:p14="http://schemas.microsoft.com/office/powerpoint/2010/main" val="734794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589623094"/>
              </p:ext>
            </p:extLst>
          </p:nvPr>
        </p:nvGraphicFramePr>
        <p:xfrm>
          <a:off x="323528" y="1419387"/>
          <a:ext cx="7380000" cy="311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el 1"/>
          <p:cNvSpPr txBox="1">
            <a:spLocks/>
          </p:cNvSpPr>
          <p:nvPr/>
        </p:nvSpPr>
        <p:spPr>
          <a:xfrm>
            <a:off x="244975" y="-8463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gewünschte Betreuungsform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273179" y="699542"/>
            <a:ext cx="8064897" cy="6924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Eltern können zwischen der Betreuung in einer Kindertagesstätte und einer Kindertagespflegestelle wählen. </a:t>
            </a:r>
          </a:p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In der Analyse über das stadtweite zentrale Anmeldeverfahren zeigt sich bei Neuanmeldungen aller nachfragenden Eltern folgende Wahl: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422585C-ED0D-42B8-8E2C-0DDD7834F1CE}"/>
              </a:ext>
            </a:extLst>
          </p:cNvPr>
          <p:cNvSpPr txBox="1"/>
          <p:nvPr/>
        </p:nvSpPr>
        <p:spPr>
          <a:xfrm>
            <a:off x="1619672" y="4420765"/>
            <a:ext cx="51845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Erhebung Kita-Portal alle Anmeldung 01.01.2015 bis 30.07.2020, Jugendhilfeplanung, Amt 58.1</a:t>
            </a:r>
          </a:p>
        </p:txBody>
      </p:sp>
    </p:spTree>
    <p:extLst>
      <p:ext uri="{BB962C8B-B14F-4D97-AF65-F5344CB8AC3E}">
        <p14:creationId xmlns:p14="http://schemas.microsoft.com/office/powerpoint/2010/main" val="28909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33920078"/>
              </p:ext>
            </p:extLst>
          </p:nvPr>
        </p:nvGraphicFramePr>
        <p:xfrm>
          <a:off x="342302" y="1469769"/>
          <a:ext cx="738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342303" y="726115"/>
            <a:ext cx="8820000" cy="4924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Der Anteil betreuter Kinder aus Fremdgemeinden ist im Vergleich zu letzten Jahr um 0,5 % zurückgegangen. </a:t>
            </a:r>
          </a:p>
          <a:p>
            <a:r>
              <a:rPr lang="de-DE" sz="1300" dirty="0">
                <a:latin typeface="Calibri" panose="020F0502020204030204" pitchFamily="34" charset="0"/>
                <a:cs typeface="Calibri" panose="020F0502020204030204" pitchFamily="34" charset="0"/>
              </a:rPr>
              <a:t>Der Anteil betreuter Kinder aus Dresden in Fremdgemeinden ist um 29 Kinder gesunken.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289506" y="74129"/>
            <a:ext cx="9144000" cy="792088"/>
          </a:xfrm>
          <a:prstGeom prst="rect">
            <a:avLst/>
          </a:prstGeom>
        </p:spPr>
        <p:txBody>
          <a:bodyPr vert="horz" lIns="108000" tIns="36000" rIns="57600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600" dirty="0"/>
              <a:t>Entwicklung der Fremdgemeindekinder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96FC0E-16F5-42FF-97AB-F3B04FE16CBA}"/>
              </a:ext>
            </a:extLst>
          </p:cNvPr>
          <p:cNvSpPr txBox="1"/>
          <p:nvPr/>
        </p:nvSpPr>
        <p:spPr>
          <a:xfrm>
            <a:off x="2026504" y="4353152"/>
            <a:ext cx="50657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 </a:t>
            </a:r>
          </a:p>
        </p:txBody>
      </p:sp>
    </p:spTree>
    <p:extLst>
      <p:ext uri="{BB962C8B-B14F-4D97-AF65-F5344CB8AC3E}">
        <p14:creationId xmlns:p14="http://schemas.microsoft.com/office/powerpoint/2010/main" val="183892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269FA2B2-65FF-4A5D-A123-70C91DF7E0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2363505"/>
              </p:ext>
            </p:extLst>
          </p:nvPr>
        </p:nvGraphicFramePr>
        <p:xfrm>
          <a:off x="467544" y="1466519"/>
          <a:ext cx="7380000" cy="3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A656CBAD-259A-4397-AE41-2C095854E7D9}"/>
              </a:ext>
            </a:extLst>
          </p:cNvPr>
          <p:cNvSpPr txBox="1"/>
          <p:nvPr/>
        </p:nvSpPr>
        <p:spPr>
          <a:xfrm>
            <a:off x="323528" y="5218"/>
            <a:ext cx="8712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dirty="0" err="1">
                <a:latin typeface="+mj-lt"/>
                <a:ea typeface="+mj-ea"/>
                <a:cs typeface="+mj-cs"/>
              </a:rPr>
              <a:t>Belegungsquote</a:t>
            </a:r>
            <a:r>
              <a:rPr lang="en-US" sz="3600" dirty="0">
                <a:latin typeface="+mj-lt"/>
                <a:ea typeface="+mj-ea"/>
                <a:cs typeface="+mj-cs"/>
              </a:rPr>
              <a:t> in den </a:t>
            </a:r>
            <a:r>
              <a:rPr lang="en-US" sz="3600" dirty="0" err="1">
                <a:latin typeface="+mj-lt"/>
                <a:ea typeface="+mj-ea"/>
                <a:cs typeface="+mj-cs"/>
              </a:rPr>
              <a:t>Kindertageseinrich-tungen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nach</a:t>
            </a:r>
            <a:r>
              <a:rPr lang="en-US" sz="3600" dirty="0">
                <a:latin typeface="+mj-lt"/>
                <a:ea typeface="+mj-ea"/>
                <a:cs typeface="+mj-cs"/>
              </a:rPr>
              <a:t> </a:t>
            </a:r>
            <a:r>
              <a:rPr lang="en-US" sz="3600" dirty="0" err="1">
                <a:latin typeface="+mj-lt"/>
                <a:ea typeface="+mj-ea"/>
                <a:cs typeface="+mj-cs"/>
              </a:rPr>
              <a:t>Stadtbezirken</a:t>
            </a:r>
            <a:r>
              <a:rPr lang="en-US" sz="3600" dirty="0">
                <a:latin typeface="+mj-lt"/>
                <a:ea typeface="+mj-ea"/>
                <a:cs typeface="+mj-cs"/>
              </a:rPr>
              <a:t> (</a:t>
            </a:r>
            <a:r>
              <a:rPr lang="en-US" sz="3600" dirty="0" err="1">
                <a:latin typeface="+mj-lt"/>
                <a:ea typeface="+mj-ea"/>
                <a:cs typeface="+mj-cs"/>
              </a:rPr>
              <a:t>ohne</a:t>
            </a:r>
            <a:r>
              <a:rPr lang="en-US" sz="3600" dirty="0">
                <a:latin typeface="+mj-lt"/>
                <a:ea typeface="+mj-ea"/>
                <a:cs typeface="+mj-cs"/>
              </a:rPr>
              <a:t> KTP)</a:t>
            </a:r>
            <a:endParaRPr lang="de-DE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8B0CC92-6DC5-4C2C-A455-C3595D2569B7}"/>
              </a:ext>
            </a:extLst>
          </p:cNvPr>
          <p:cNvSpPr txBox="1"/>
          <p:nvPr/>
        </p:nvSpPr>
        <p:spPr>
          <a:xfrm>
            <a:off x="2483768" y="4447103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1400"/>
              </a:spcAft>
            </a:pPr>
            <a:r>
              <a:rPr lang="de-DE" sz="9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Amt für Kindertagesbetreuung, Statistik Jugendhilfeplanung </a:t>
            </a:r>
          </a:p>
        </p:txBody>
      </p:sp>
    </p:spTree>
    <p:extLst>
      <p:ext uri="{BB962C8B-B14F-4D97-AF65-F5344CB8AC3E}">
        <p14:creationId xmlns:p14="http://schemas.microsoft.com/office/powerpoint/2010/main" val="263938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III_Standortplanung.potx" id="{C3B81C12-8B79-46D3-AF7F-10D81D74A6E7}" vid="{C9CBF229-ED1E-4FFB-9402-C4656056AB94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III_Standortplanung.potx" id="{C3B81C12-8B79-46D3-AF7F-10D81D74A6E7}" vid="{AE310540-A680-4A29-A3C7-01BF92BDA642}"/>
    </a:ext>
  </a:extLst>
</a:theme>
</file>

<file path=ppt/theme/theme3.xml><?xml version="1.0" encoding="utf-8"?>
<a:theme xmlns:a="http://schemas.openxmlformats.org/drawingml/2006/main" name="1_2019-04-08 Präsentation3">
  <a:themeElements>
    <a:clrScheme name="Farbwelt LHD 2019">
      <a:dk1>
        <a:sysClr val="windowText" lastClr="000000"/>
      </a:dk1>
      <a:lt1>
        <a:srgbClr val="FFEA00"/>
      </a:lt1>
      <a:dk2>
        <a:srgbClr val="283138"/>
      </a:dk2>
      <a:lt2>
        <a:srgbClr val="FFEA00"/>
      </a:lt2>
      <a:accent1>
        <a:srgbClr val="A69100"/>
      </a:accent1>
      <a:accent2>
        <a:srgbClr val="A5A5A5"/>
      </a:accent2>
      <a:accent3>
        <a:srgbClr val="F4D60D"/>
      </a:accent3>
      <a:accent4>
        <a:srgbClr val="A2C037"/>
      </a:accent4>
      <a:accent5>
        <a:srgbClr val="2296CF"/>
      </a:accent5>
      <a:accent6>
        <a:srgbClr val="85170F"/>
      </a:accent6>
      <a:hlink>
        <a:srgbClr val="83BEEB"/>
      </a:hlink>
      <a:folHlink>
        <a:srgbClr val="2296CF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III_Standortplanung.potx" id="{C3B81C12-8B79-46D3-AF7F-10D81D74A6E7}" vid="{C9CBF229-ED1E-4FFB-9402-C4656056AB94}"/>
    </a:ext>
  </a:extLst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III_Standortplanung.potx" id="{C3B81C12-8B79-46D3-AF7F-10D81D74A6E7}" vid="{AE310540-A680-4A29-A3C7-01BF92BDA642}"/>
    </a:ext>
  </a:extLst>
</a:theme>
</file>

<file path=ppt/theme/theme5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2020.pptx" id="{A142EFA4-BBEB-4B48-B2AE-8AC6CCF452C9}" vid="{57DA280A-81B4-4F45-8D52-78A4188E4684}"/>
    </a:ext>
  </a:extLst>
</a:theme>
</file>

<file path=ppt/theme/theme6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chriftarten LHD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III_Standortplanung.potx" id="{C3B81C12-8B79-46D3-AF7F-10D81D74A6E7}" vid="{AE310540-A680-4A29-A3C7-01BF92BDA642}"/>
    </a:ext>
  </a:extLst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rbwelt LHD 2019">
    <a:dk1>
      <a:sysClr val="windowText" lastClr="000000"/>
    </a:dk1>
    <a:lt1>
      <a:srgbClr val="FFEA00"/>
    </a:lt1>
    <a:dk2>
      <a:srgbClr val="283138"/>
    </a:dk2>
    <a:lt2>
      <a:srgbClr val="FFEA00"/>
    </a:lt2>
    <a:accent1>
      <a:srgbClr val="A69100"/>
    </a:accent1>
    <a:accent2>
      <a:srgbClr val="A5A5A5"/>
    </a:accent2>
    <a:accent3>
      <a:srgbClr val="F4D60D"/>
    </a:accent3>
    <a:accent4>
      <a:srgbClr val="A2C037"/>
    </a:accent4>
    <a:accent5>
      <a:srgbClr val="2296CF"/>
    </a:accent5>
    <a:accent6>
      <a:srgbClr val="85170F"/>
    </a:accent6>
    <a:hlink>
      <a:srgbClr val="83BEEB"/>
    </a:hlink>
    <a:folHlink>
      <a:srgbClr val="2296CF"/>
    </a:folHlink>
  </a:clrScheme>
  <a:fontScheme name="Schriftarten LHD">
    <a:majorFont>
      <a:latin typeface="Calibri"/>
      <a:ea typeface=""/>
      <a:cs typeface=""/>
    </a:majorFont>
    <a:minorFont>
      <a:latin typeface="Calibri Light"/>
      <a:ea typeface=""/>
      <a:cs typeface=""/>
    </a:minorFont>
  </a:fontScheme>
  <a:fmtScheme name="Perspektive">
    <a:fillStyleLst>
      <a:solidFill>
        <a:schemeClr val="phClr"/>
      </a:solidFill>
      <a:gradFill rotWithShape="1">
        <a:gsLst>
          <a:gs pos="0">
            <a:schemeClr val="phClr">
              <a:tint val="50000"/>
              <a:alpha val="100000"/>
              <a:satMod val="160000"/>
              <a:lumMod val="105000"/>
            </a:schemeClr>
          </a:gs>
          <a:gs pos="41000">
            <a:schemeClr val="phClr">
              <a:tint val="57000"/>
              <a:satMod val="180000"/>
              <a:lumMod val="99000"/>
            </a:schemeClr>
          </a:gs>
          <a:gs pos="100000">
            <a:schemeClr val="phClr">
              <a:tint val="80000"/>
              <a:satMod val="200000"/>
              <a:lumMod val="104000"/>
            </a:schemeClr>
          </a:gs>
        </a:gsLst>
        <a:lin ang="5400000" scaled="1"/>
      </a:gradFill>
      <a:gradFill rotWithShape="1">
        <a:gsLst>
          <a:gs pos="0">
            <a:schemeClr val="phClr">
              <a:tint val="96000"/>
              <a:satMod val="130000"/>
              <a:lumMod val="114000"/>
            </a:schemeClr>
          </a:gs>
          <a:gs pos="60000">
            <a:schemeClr val="phClr">
              <a:tint val="100000"/>
              <a:satMod val="106000"/>
              <a:lumMod val="110000"/>
            </a:schemeClr>
          </a:gs>
          <a:gs pos="100000">
            <a:schemeClr val="phClr"/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857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38100" dir="5400000" rotWithShape="0">
            <a:srgbClr val="000000">
              <a:alpha val="28000"/>
            </a:srgbClr>
          </a:outerShdw>
        </a:effectLst>
      </a:effectStyle>
      <a:effectStyle>
        <a:effectLst>
          <a:outerShdw blurRad="47625" dist="38100" dir="5400000" sy="98000" rotWithShape="0">
            <a:srgbClr val="000000">
              <a:alpha val="48000"/>
            </a:srgbClr>
          </a:outerShdw>
        </a:effectLst>
        <a:scene3d>
          <a:camera prst="orthographicFront">
            <a:rot lat="0" lon="0" rev="0"/>
          </a:camera>
          <a:lightRig rig="twoPt" dir="br">
            <a:rot lat="0" lon="0" rev="8700000"/>
          </a:lightRig>
        </a:scene3d>
        <a:sp3d prstMaterial="matte">
          <a:bevelT w="25400" h="53975"/>
        </a:sp3d>
      </a:effectStyle>
      <a:effectStyle>
        <a:effectLst>
          <a:reflection blurRad="12700" stA="24000" endPos="28000" dist="50800" dir="5400000" sy="-100000" rotWithShape="0"/>
        </a:effectLst>
        <a:scene3d>
          <a:camera prst="orthographicFront">
            <a:rot lat="0" lon="0" rev="0"/>
          </a:camera>
          <a:lightRig rig="threePt" dir="t">
            <a:rot lat="0" lon="0" rev="4800000"/>
          </a:lightRig>
        </a:scene3d>
        <a:sp3d>
          <a:bevelT w="69850" h="3175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100000"/>
              <a:shade val="80000"/>
              <a:satMod val="100000"/>
              <a:lumMod val="100000"/>
            </a:schemeClr>
          </a:gs>
          <a:gs pos="65000">
            <a:schemeClr val="phClr">
              <a:tint val="100000"/>
              <a:shade val="95000"/>
              <a:satMod val="100000"/>
              <a:lumMod val="100000"/>
            </a:schemeClr>
          </a:gs>
          <a:gs pos="100000">
            <a:schemeClr val="phClr">
              <a:tint val="88000"/>
              <a:shade val="100000"/>
              <a:satMod val="400000"/>
              <a:lumMod val="100000"/>
            </a:schemeClr>
          </a:gs>
        </a:gsLst>
        <a:lin ang="5400000" scaled="0"/>
      </a:gradFill>
      <a:blipFill rotWithShape="1">
        <a:blip xmlns:r="http://schemas.openxmlformats.org/officeDocument/2006/relationships" r:embed="rId1">
          <a:duotone>
            <a:schemeClr val="phClr">
              <a:tint val="95000"/>
              <a:satMod val="90000"/>
            </a:schemeClr>
            <a:schemeClr val="phClr">
              <a:shade val="92000"/>
            </a:schemeClr>
          </a:duotone>
        </a:blip>
        <a:tile tx="0" ty="0" sx="100000" sy="100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2020-III_Standortplanung</Template>
  <TotalTime>0</TotalTime>
  <Words>1607</Words>
  <Application>Microsoft Office PowerPoint</Application>
  <PresentationFormat>Bildschirmpräsentation (16:9)</PresentationFormat>
  <Paragraphs>605</Paragraphs>
  <Slides>24</Slides>
  <Notes>19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24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2019-04-08 Präsentation3</vt:lpstr>
      <vt:lpstr>Benutzerdefiniertes Design</vt:lpstr>
      <vt:lpstr>1_2019-04-08 Präsentation3</vt:lpstr>
      <vt:lpstr>1_Benutzerdefiniertes Design</vt:lpstr>
      <vt:lpstr>2_Benutzerdefiniertes Design</vt:lpstr>
      <vt:lpstr>3_Benutzerdefiniertes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Rohde, Mandy</dc:creator>
  <cp:lastModifiedBy>Großer, Sabine</cp:lastModifiedBy>
  <cp:revision>175</cp:revision>
  <cp:lastPrinted>2022-03-16T09:15:50Z</cp:lastPrinted>
  <dcterms:created xsi:type="dcterms:W3CDTF">2020-10-07T05:29:37Z</dcterms:created>
  <dcterms:modified xsi:type="dcterms:W3CDTF">2022-05-12T09:13:17Z</dcterms:modified>
</cp:coreProperties>
</file>