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9"/>
  </p:notesMasterIdLst>
  <p:sldIdLst>
    <p:sldId id="264" r:id="rId3"/>
    <p:sldId id="338" r:id="rId4"/>
    <p:sldId id="342" r:id="rId5"/>
    <p:sldId id="355" r:id="rId6"/>
    <p:sldId id="360" r:id="rId7"/>
    <p:sldId id="362" r:id="rId8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0"/>
    <a:srgbClr val="FFF000"/>
    <a:srgbClr val="FFFFFF"/>
    <a:srgbClr val="D2D2D2"/>
    <a:srgbClr val="232321"/>
    <a:srgbClr val="E1E1E1"/>
    <a:srgbClr val="A69100"/>
    <a:srgbClr val="FF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8193" autoAdjust="0"/>
  </p:normalViewPr>
  <p:slideViewPr>
    <p:cSldViewPr snapToObjects="1">
      <p:cViewPr varScale="1">
        <p:scale>
          <a:sx n="115" d="100"/>
          <a:sy n="115" d="100"/>
        </p:scale>
        <p:origin x="81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203C4-F03C-481E-B2B2-B66F06EF1C06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7D438-B362-4354-9B2F-277447F795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51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D438-B362-4354-9B2F-277447F7950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51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D438-B362-4354-9B2F-277447F7950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23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im</a:t>
            </a:r>
            <a:r>
              <a:rPr lang="de-DE" baseline="0" dirty="0" smtClean="0"/>
              <a:t> </a:t>
            </a:r>
            <a:r>
              <a:rPr lang="de-DE" dirty="0" smtClean="0"/>
              <a:t>Stadtraumsteckbrief werden</a:t>
            </a:r>
            <a:r>
              <a:rPr lang="de-DE" baseline="0" dirty="0" smtClean="0"/>
              <a:t> alle weiteren relevanten städtischen Planungen aufgegriffen und im jugendhilflichen Kontext einbezogen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D438-B362-4354-9B2F-277447F7950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047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D438-B362-4354-9B2F-277447F7950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615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D438-B362-4354-9B2F-277447F7950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983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große zeitliche Verzögerung zwischen PK und PB lag an Tätigkeiten/Prioritäten im Zuge der Pandemie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gut situierter Stadtraum mit wenig sozialen Belastungen (im städtischen Vergleich)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beispielhaftes Engagement des Netzwerkes Dresden Nord; u.a. viele Formate der Beteiligung </a:t>
            </a:r>
            <a:r>
              <a:rPr lang="de-DE" dirty="0" smtClean="0">
                <a:sym typeface="Wingdings" panose="05000000000000000000" pitchFamily="2" charset="2"/>
              </a:rPr>
              <a:t> Beachtung, dass Bearbeitung von Themen nicht parallel erfolgt (Stadtteilrunde, Netzwerk)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erfolgreich umgesetzte Maßnahme ist der neue Skateplatz (Unterstützung Stadtbezirksamtsförderung)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bedarfsgerechte Ausstattung der Jugendarbeit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flächendeckende Ausstattung </a:t>
            </a:r>
            <a:r>
              <a:rPr lang="de-DE" dirty="0" err="1" smtClean="0"/>
              <a:t>SchuSo</a:t>
            </a:r>
            <a:r>
              <a:rPr lang="de-DE" dirty="0" smtClean="0"/>
              <a:t> an OS</a:t>
            </a:r>
            <a:r>
              <a:rPr lang="de-DE" baseline="0" dirty="0" smtClean="0"/>
              <a:t> und Gymnasium </a:t>
            </a:r>
            <a:r>
              <a:rPr lang="de-DE" baseline="0" dirty="0" smtClean="0">
                <a:sym typeface="Wingdings" panose="05000000000000000000" pitchFamily="2" charset="2"/>
              </a:rPr>
              <a:t> wichtige Netzwerker*innen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7D438-B362-4354-9B2F-277447F7950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50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</a:p>
          <a:p>
            <a:r>
              <a:rPr lang="de-DE" smtClean="0"/>
              <a:t>Amt für Presse-, Öffentlichkeitsarbeit und Protokoll</a:t>
            </a:r>
          </a:p>
          <a:p>
            <a:endParaRPr lang="de-D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835696" y="4803998"/>
            <a:ext cx="792088" cy="223439"/>
          </a:xfrm>
          <a:prstGeom prst="rect">
            <a:avLst/>
          </a:prstGeom>
        </p:spPr>
        <p:txBody>
          <a:bodyPr vert="horz" lIns="0" tIns="0" rIns="91440" bIns="45720" rtlCol="0" anchor="t" anchorCtr="0"/>
          <a:lstStyle>
            <a:lvl1pPr algn="l">
              <a:defRPr lang="de-DE" sz="10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8. April 2019</a:t>
            </a:r>
            <a:endParaRPr lang="de-D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592" y="4803998"/>
            <a:ext cx="941203" cy="226314"/>
          </a:xfrm>
          <a:prstGeom prst="rect">
            <a:avLst/>
          </a:prstGeom>
        </p:spPr>
        <p:txBody>
          <a:bodyPr vert="horz" lIns="0" tIns="0" rIns="0" bIns="45720" rtlCol="0" anchor="t"/>
          <a:lstStyle>
            <a:lvl1pPr algn="l">
              <a:defRPr lang="de-DE" sz="10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Folie </a:t>
            </a:r>
            <a:fld id="{01810A45-1857-4C7D-B2E6-5371A332287C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1B57-9378-401F-B664-AF8201DDDD1A}" type="datetime1">
              <a:rPr lang="de-DE" smtClean="0"/>
              <a:t>18.08.2023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EB1-7D62-44C5-A9AE-ABE7777ADD7C}" type="datetime1">
              <a:rPr lang="de-DE" smtClean="0"/>
              <a:t>18.08.2023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4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25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348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84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074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455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731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6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024-266E-4EAD-96BD-9C3B5937C331}" type="datetime1">
              <a:rPr lang="de-DE" smtClean="0"/>
              <a:t>18.08.2023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534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611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02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F7AA-5782-44AD-B35D-C64A5CC0CABF}" type="datetime1">
              <a:rPr lang="de-DE" smtClean="0"/>
              <a:t>18.08.2023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6018-FCE3-4C23-ACF6-FD7236733B8D}" type="datetime1">
              <a:rPr lang="de-DE" smtClean="0"/>
              <a:t>18.08.2023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4C9-2A5C-449A-947B-D7FA21DBE2C1}" type="datetime1">
              <a:rPr lang="de-DE" smtClean="0"/>
              <a:t>18.08.2023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F9E2-0260-46E8-A87B-9B8E6B439169}" type="datetime1">
              <a:rPr lang="de-DE" smtClean="0"/>
              <a:t>18.08.2023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E43A-6EED-452E-ACA6-4D5FE8126853}" type="datetime1">
              <a:rPr lang="de-DE" smtClean="0"/>
              <a:t>18.08.2023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3BF0-15D7-47B6-91D3-4BBC13BD6268}" type="datetime1">
              <a:rPr lang="de-DE" smtClean="0"/>
              <a:t>18.08.2023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2991-88BA-45C1-B42C-F2F83B1EDF64}" type="datetime1">
              <a:rPr lang="de-DE" smtClean="0"/>
              <a:t>18.08.2023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Landeshauptstadt Dresden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9C59-F73F-4555-A3FC-98B3973F609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418145"/>
            <a:ext cx="7315200" cy="865573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83719"/>
            <a:ext cx="7315200" cy="23762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5696" y="4803998"/>
            <a:ext cx="792088" cy="223439"/>
          </a:xfrm>
          <a:prstGeom prst="rect">
            <a:avLst/>
          </a:prstGeom>
        </p:spPr>
        <p:txBody>
          <a:bodyPr vert="horz" lIns="0" tIns="0" rIns="91440" bIns="45720" rtlCol="0" anchor="t" anchorCtr="0"/>
          <a:lstStyle>
            <a:lvl1pPr algn="l">
              <a:defRPr lang="de-DE" sz="10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8. April 2019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592" y="4803998"/>
            <a:ext cx="941203" cy="226314"/>
          </a:xfrm>
          <a:prstGeom prst="rect">
            <a:avLst/>
          </a:prstGeom>
        </p:spPr>
        <p:txBody>
          <a:bodyPr vert="horz" lIns="0" tIns="0" rIns="0" bIns="45720" rtlCol="0" anchor="t"/>
          <a:lstStyle>
            <a:lvl1pPr algn="l">
              <a:defRPr lang="de-DE" sz="10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Folie </a:t>
            </a:r>
            <a:fld id="{01810A45-1857-4C7D-B2E6-5371A332287C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267494"/>
            <a:ext cx="3168352" cy="360040"/>
          </a:xfrm>
          <a:prstGeom prst="rect">
            <a:avLst/>
          </a:prstGeom>
        </p:spPr>
        <p:txBody>
          <a:bodyPr vert="horz" lIns="0" tIns="0" rIns="91440" bIns="45720" rtlCol="0" anchor="t"/>
          <a:lstStyle>
            <a:lvl1pPr algn="l">
              <a:defRPr sz="1000"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smtClean="0"/>
              <a:t>Landeshauptstadt Dresden</a:t>
            </a:r>
          </a:p>
          <a:p>
            <a:r>
              <a:rPr lang="de-DE" smtClean="0"/>
              <a:t>Amt für Presse-, Öffentlichkeitsarbeit und Protokoll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73C3-B53C-450E-9A9D-CD21846576BC}" type="datetimeFigureOut">
              <a:rPr lang="de-DE" smtClean="0"/>
              <a:t>18.08.2023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DFBE-09FB-4605-8EC0-CA91665A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17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jugendinfoservice.dresden.de/de/fachkraefteportal/jugendhilfeplanung/planungsrahmen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ugendinfoservice.dresden.de/de/fachkraefteportal/jugendhilfeplanung/planungskonferenzen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448" y="2726149"/>
            <a:ext cx="9164302" cy="929599"/>
          </a:xfrm>
          <a:prstGeom prst="rect">
            <a:avLst/>
          </a:prstGeom>
        </p:spPr>
        <p:txBody>
          <a:bodyPr vert="horz" lIns="576000" tIns="36000" rIns="57600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smtClean="0"/>
              <a:t>Planungsberichte </a:t>
            </a:r>
            <a:endParaRPr lang="de-DE" dirty="0"/>
          </a:p>
          <a:p>
            <a:pPr algn="l"/>
            <a:r>
              <a:rPr lang="de-DE" dirty="0" smtClean="0"/>
              <a:t>der Jugendhilfeplanung</a:t>
            </a:r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28" y="4431072"/>
            <a:ext cx="9167750" cy="725042"/>
          </a:xfrm>
        </p:spPr>
        <p:txBody>
          <a:bodyPr lIns="576000" rIns="576000" bIns="216000" anchor="b"/>
          <a:lstStyle/>
          <a:p>
            <a:pPr algn="l"/>
            <a:r>
              <a:rPr lang="de-DE" sz="1000" b="1" dirty="0" smtClean="0">
                <a:solidFill>
                  <a:schemeClr val="tx1"/>
                </a:solidFill>
                <a:latin typeface="+mj-lt"/>
              </a:rPr>
              <a:t>Landeshauptstadt Dresden</a:t>
            </a:r>
          </a:p>
          <a:p>
            <a:pPr algn="l"/>
            <a:r>
              <a:rPr lang="de-DE" sz="1000" dirty="0" smtClean="0">
                <a:solidFill>
                  <a:schemeClr val="tx1"/>
                </a:solidFill>
              </a:rPr>
              <a:t>Jugendamt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6507030" y="4587974"/>
            <a:ext cx="2651534" cy="555525"/>
          </a:xfrm>
          <a:prstGeom prst="rect">
            <a:avLst/>
          </a:prstGeom>
        </p:spPr>
        <p:txBody>
          <a:bodyPr lIns="0" tIns="0" rIns="576000" bIns="216000" anchor="b" anchorCtr="0"/>
          <a:lstStyle/>
          <a:p>
            <a:pPr algn="r"/>
            <a:r>
              <a:rPr lang="de-DE" sz="1000" dirty="0" smtClean="0">
                <a:solidFill>
                  <a:schemeClr val="tx1"/>
                </a:solidFill>
              </a:rPr>
              <a:t>2023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1510"/>
            <a:ext cx="2216064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448" y="339502"/>
            <a:ext cx="9164302" cy="792088"/>
          </a:xfrm>
          <a:prstGeom prst="rect">
            <a:avLst/>
          </a:prstGeom>
        </p:spPr>
        <p:txBody>
          <a:bodyPr vert="horz" lIns="576000" tIns="36000" rIns="57600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smtClean="0"/>
              <a:t>Planungsrahmen der Kinder- und Jugendhilfe in Dresden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28" y="4731990"/>
            <a:ext cx="9167750" cy="424124"/>
          </a:xfrm>
        </p:spPr>
        <p:txBody>
          <a:bodyPr lIns="576000" rIns="576000" bIns="216000" anchor="t"/>
          <a:lstStyle/>
          <a:p>
            <a:pPr algn="l"/>
            <a:r>
              <a:rPr lang="de-DE" sz="900" dirty="0" smtClean="0">
                <a:solidFill>
                  <a:schemeClr val="tx1"/>
                </a:solidFill>
                <a:latin typeface="+mj-lt"/>
              </a:rPr>
              <a:t>Planungsberichte der Jugendhilfeplanung I Landeshauptstadt Dresden I Jugendamt I Folie </a:t>
            </a:r>
            <a:fld id="{F49D3726-55E6-44C2-B598-B30BF1EC2316}" type="slidenum">
              <a:rPr lang="de-DE" sz="900" smtClean="0">
                <a:solidFill>
                  <a:schemeClr val="tx1"/>
                </a:solidFill>
                <a:latin typeface="+mj-lt"/>
              </a:rPr>
              <a:pPr algn="l"/>
              <a:t>2</a:t>
            </a:fld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0" y="1431307"/>
            <a:ext cx="9144000" cy="2998447"/>
          </a:xfrm>
          <a:prstGeom prst="rect">
            <a:avLst/>
          </a:prstGeom>
        </p:spPr>
        <p:txBody>
          <a:bodyPr vert="horz" lIns="612000" tIns="45720" rIns="61200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vier Teile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Allgemeiner Teil (langfristig ≈ 10 Jahre)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Übergreifende Themen (mittelfristig ≈ 5 Jahre)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Leistungsfelder und Leistungsarten</a:t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>
                <a:solidFill>
                  <a:schemeClr val="tx1"/>
                </a:solidFill>
              </a:rPr>
              <a:t>(mittelfristig </a:t>
            </a:r>
            <a:r>
              <a:rPr lang="de-DE" sz="2000" dirty="0" smtClean="0">
                <a:solidFill>
                  <a:schemeClr val="tx1"/>
                </a:solidFill>
              </a:rPr>
              <a:t>≈ 5 Jahre)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Spezifischer Teil (kurzfristig ≈ 3 Jahre)</a:t>
            </a:r>
          </a:p>
          <a:p>
            <a:pPr algn="l">
              <a:buClr>
                <a:srgbClr val="FFEA00"/>
              </a:buClr>
            </a:pPr>
            <a:endParaRPr lang="de-DE" sz="11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20059"/>
            <a:ext cx="2520280" cy="367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>
            <a:hlinkClick r:id="rId4"/>
          </p:cNvPr>
          <p:cNvSpPr/>
          <p:nvPr/>
        </p:nvSpPr>
        <p:spPr>
          <a:xfrm>
            <a:off x="539552" y="339502"/>
            <a:ext cx="388843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7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010" y="1131590"/>
            <a:ext cx="3309388" cy="278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3448" y="339502"/>
            <a:ext cx="9164302" cy="792088"/>
          </a:xfrm>
          <a:prstGeom prst="rect">
            <a:avLst/>
          </a:prstGeom>
        </p:spPr>
        <p:txBody>
          <a:bodyPr vert="horz" lIns="576000" tIns="36000" rIns="57600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smtClean="0"/>
              <a:t>IV. Spezifischer Teil-Grundlage</a:t>
            </a:r>
            <a:endParaRPr lang="de-DE" dirty="0"/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0" y="1074785"/>
            <a:ext cx="9144000" cy="3506069"/>
          </a:xfrm>
          <a:prstGeom prst="rect">
            <a:avLst/>
          </a:prstGeom>
        </p:spPr>
        <p:txBody>
          <a:bodyPr vert="horz" lIns="612000" tIns="45720" rIns="61200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</a:rPr>
              <a:t>Stadtraumsteckbrief 17 Stadträume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Bestand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Demografie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soziale Daten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Lebenslagen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Fallzahlen/Nutzungsverhalten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Entwicklungen 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Bewertung der Daten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jährliche Aktualisierung und Veröffentlichung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3163"/>
            <a:ext cx="862044" cy="125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28" y="4731990"/>
            <a:ext cx="9167750" cy="424124"/>
          </a:xfrm>
        </p:spPr>
        <p:txBody>
          <a:bodyPr lIns="576000" rIns="576000" bIns="216000" anchor="t"/>
          <a:lstStyle/>
          <a:p>
            <a:pPr algn="l"/>
            <a:r>
              <a:rPr lang="de-DE" sz="900" dirty="0" smtClean="0">
                <a:solidFill>
                  <a:schemeClr val="tx1"/>
                </a:solidFill>
                <a:latin typeface="+mj-lt"/>
              </a:rPr>
              <a:t>Planungsberichte der Jugendhilfeplanung I Landeshauptstadt Dresden I Jugendamt I Folie </a:t>
            </a:r>
            <a:fld id="{F49D3726-55E6-44C2-B598-B30BF1EC2316}" type="slidenum">
              <a:rPr lang="de-DE" sz="900" smtClean="0">
                <a:solidFill>
                  <a:schemeClr val="tx1"/>
                </a:solidFill>
                <a:latin typeface="+mj-lt"/>
              </a:rPr>
              <a:pPr algn="l"/>
              <a:t>3</a:t>
            </a:fld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de-DE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9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448" y="339502"/>
            <a:ext cx="9164302" cy="792088"/>
          </a:xfrm>
          <a:prstGeom prst="rect">
            <a:avLst/>
          </a:prstGeom>
        </p:spPr>
        <p:txBody>
          <a:bodyPr vert="horz" lIns="576000" tIns="36000" rIns="57600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smtClean="0"/>
              <a:t>IV. Spezifischer Teil-Methode</a:t>
            </a:r>
            <a:endParaRPr lang="de-DE" dirty="0"/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0" y="1431307"/>
            <a:ext cx="9252520" cy="2998447"/>
          </a:xfrm>
          <a:prstGeom prst="rect">
            <a:avLst/>
          </a:prstGeom>
        </p:spPr>
        <p:txBody>
          <a:bodyPr vert="horz" lIns="612000" tIns="45720" rIns="61200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 startAt="2"/>
            </a:pPr>
            <a:r>
              <a:rPr lang="de-DE" sz="2400" dirty="0" smtClean="0">
                <a:solidFill>
                  <a:schemeClr val="tx1"/>
                </a:solidFill>
              </a:rPr>
              <a:t>Stadträumliche </a:t>
            </a:r>
            <a:r>
              <a:rPr lang="de-DE" sz="2400" dirty="0" smtClean="0">
                <a:solidFill>
                  <a:schemeClr val="tx1"/>
                </a:solidFill>
                <a:hlinkClick r:id="rId3"/>
              </a:rPr>
              <a:t>Planungskonferenzen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Turnus: etwa drei - vier Jahre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Einbeziehung aller Leistungsfelder und übergreifender Themen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Einbeziehung der Ergebnisse der direkten Beteiligung der Adressatinnen und Adressaten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fachliche Absprachen, </a:t>
            </a:r>
            <a:r>
              <a:rPr lang="de-DE" sz="2400" dirty="0" err="1" smtClean="0">
                <a:solidFill>
                  <a:schemeClr val="tx1"/>
                </a:solidFill>
              </a:rPr>
              <a:t>Maßnahmeplanung</a:t>
            </a: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endParaRPr lang="de-DE" sz="2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3163"/>
            <a:ext cx="862044" cy="125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feil nach rechts 11"/>
          <p:cNvSpPr/>
          <p:nvPr/>
        </p:nvSpPr>
        <p:spPr>
          <a:xfrm>
            <a:off x="3203848" y="4155926"/>
            <a:ext cx="1872208" cy="504056"/>
          </a:xfrm>
          <a:prstGeom prst="rightArrow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5078423" y="4024104"/>
            <a:ext cx="3742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standardisierte</a:t>
            </a:r>
            <a:r>
              <a:rPr lang="de-DE" dirty="0" smtClean="0"/>
              <a:t> </a:t>
            </a:r>
            <a:r>
              <a:rPr lang="de-DE" sz="2000" dirty="0" smtClean="0"/>
              <a:t>Dokumentation/Planungsberichte</a:t>
            </a:r>
            <a:endParaRPr lang="de-DE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28" y="4731990"/>
            <a:ext cx="9167750" cy="424124"/>
          </a:xfrm>
        </p:spPr>
        <p:txBody>
          <a:bodyPr lIns="576000" rIns="576000" bIns="216000" anchor="t"/>
          <a:lstStyle/>
          <a:p>
            <a:pPr algn="l"/>
            <a:r>
              <a:rPr lang="de-DE" sz="900" dirty="0" smtClean="0">
                <a:solidFill>
                  <a:schemeClr val="tx1"/>
                </a:solidFill>
                <a:latin typeface="+mj-lt"/>
              </a:rPr>
              <a:t>Planungsberichte der Jugendhilfeplanung I Landeshauptstadt Dresden I Jugendamt I Folie </a:t>
            </a:r>
            <a:fld id="{F49D3726-55E6-44C2-B598-B30BF1EC2316}" type="slidenum">
              <a:rPr lang="de-DE" sz="900" smtClean="0">
                <a:solidFill>
                  <a:schemeClr val="tx1"/>
                </a:solidFill>
                <a:latin typeface="+mj-lt"/>
              </a:rPr>
              <a:pPr algn="l"/>
              <a:t>4</a:t>
            </a:fld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de-DE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2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448" y="339502"/>
            <a:ext cx="9164302" cy="792088"/>
          </a:xfrm>
          <a:prstGeom prst="rect">
            <a:avLst/>
          </a:prstGeom>
        </p:spPr>
        <p:txBody>
          <a:bodyPr vert="horz" lIns="576000" tIns="36000" rIns="57600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smtClean="0"/>
              <a:t>Aufbau Planungsbericht</a:t>
            </a:r>
            <a:endParaRPr lang="de-DE" dirty="0"/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0" y="1431307"/>
            <a:ext cx="9144000" cy="2998447"/>
          </a:xfrm>
          <a:prstGeom prst="rect">
            <a:avLst/>
          </a:prstGeom>
        </p:spPr>
        <p:txBody>
          <a:bodyPr vert="horz" lIns="612000" tIns="45720" rIns="61200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>
                <a:solidFill>
                  <a:schemeClr val="tx1"/>
                </a:solidFill>
              </a:rPr>
              <a:t>Bilanzierung letzter Planungsbericht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fachliche und planerische Ableitungen aus der Sozialraumanalyse (= Stadtraumsteckbriefe)</a:t>
            </a:r>
          </a:p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Bedarfsaussagen mit Maßnahmeplanung</a:t>
            </a:r>
            <a:br>
              <a:rPr lang="de-DE" sz="2400" dirty="0" smtClean="0">
                <a:solidFill>
                  <a:schemeClr val="tx1"/>
                </a:solidFill>
              </a:rPr>
            </a:br>
            <a:endParaRPr lang="de-DE" sz="2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3163"/>
            <a:ext cx="862044" cy="125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28" y="4731990"/>
            <a:ext cx="9167750" cy="424124"/>
          </a:xfrm>
        </p:spPr>
        <p:txBody>
          <a:bodyPr lIns="576000" rIns="576000" bIns="216000" anchor="t"/>
          <a:lstStyle/>
          <a:p>
            <a:pPr algn="l"/>
            <a:r>
              <a:rPr lang="de-DE" sz="900" dirty="0" smtClean="0">
                <a:solidFill>
                  <a:schemeClr val="tx1"/>
                </a:solidFill>
                <a:latin typeface="+mj-lt"/>
              </a:rPr>
              <a:t>Planungsberichte der Jugendhilfeplanung I Landeshauptstadt Dresden I Jugendamt I Folie </a:t>
            </a:r>
            <a:fld id="{F49D3726-55E6-44C2-B598-B30BF1EC2316}" type="slidenum">
              <a:rPr lang="de-DE" sz="900" smtClean="0">
                <a:solidFill>
                  <a:schemeClr val="tx1"/>
                </a:solidFill>
                <a:latin typeface="+mj-lt"/>
              </a:rPr>
              <a:pPr algn="l"/>
              <a:t>5</a:t>
            </a:fld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de-DE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997223"/>
          </a:xfrm>
        </p:spPr>
        <p:txBody>
          <a:bodyPr>
            <a:noAutofit/>
          </a:bodyPr>
          <a:lstStyle/>
          <a:p>
            <a:pPr algn="l"/>
            <a:r>
              <a:rPr lang="de-DE" sz="3600" dirty="0" smtClean="0"/>
              <a:t>Stadtraum 6 (Stadtbezirksamt Klotzsche und nördliche Ortschaften)</a:t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-41649" y="1234158"/>
            <a:ext cx="9175278" cy="3744416"/>
          </a:xfrm>
          <a:prstGeom prst="rect">
            <a:avLst/>
          </a:prstGeom>
        </p:spPr>
        <p:txBody>
          <a:bodyPr vert="horz" lIns="612000" tIns="45720" rIns="61200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400" dirty="0" smtClean="0">
                <a:solidFill>
                  <a:schemeClr val="tx1"/>
                </a:solidFill>
              </a:rPr>
              <a:t>Planungskonferenz am 10. November 2021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sozialraumorientiertes Arbeit im Sinne der Vernetzung im Gemeinwesen; leistungsfeldübergreifende Angebotsgestaltung (Ressourcennutzung, Vernetzungsformate, Kooperationen)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Bildungsinstitutionen mit Öffnung ins Gemeinwesen (Schulsozialarbeit, Schulhof-/Außenflächennutzung außerhalb von Öffnungszeiten)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r>
              <a:rPr lang="de-DE" sz="2000" dirty="0" smtClean="0">
                <a:solidFill>
                  <a:schemeClr val="tx1"/>
                </a:solidFill>
              </a:rPr>
              <a:t>suburban geprägte Räume (Ortschaften): Einbeziehung der Inhalte des Ortsentwicklungskonzeptes </a:t>
            </a:r>
            <a:r>
              <a:rPr lang="de-DE" sz="2000" dirty="0" err="1" smtClean="0">
                <a:solidFill>
                  <a:schemeClr val="tx1"/>
                </a:solidFill>
              </a:rPr>
              <a:t>Weixdorf</a:t>
            </a:r>
            <a:r>
              <a:rPr lang="de-DE" sz="2000" dirty="0" smtClean="0">
                <a:solidFill>
                  <a:schemeClr val="tx1"/>
                </a:solidFill>
              </a:rPr>
              <a:t>; Nutzung von Freiflächen; Kooperation Jugendhilfe mit Vereinen</a:t>
            </a:r>
          </a:p>
          <a:p>
            <a:pPr marL="800100" lvl="1" indent="-342900" algn="l">
              <a:buClr>
                <a:srgbClr val="FFEA00"/>
              </a:buClr>
              <a:buFont typeface="Wingdings" pitchFamily="2" charset="2"/>
              <a:buChar char="n"/>
            </a:pPr>
            <a:endParaRPr lang="de-DE" sz="2000" dirty="0" smtClean="0">
              <a:solidFill>
                <a:schemeClr val="tx1"/>
              </a:solidFill>
            </a:endParaRPr>
          </a:p>
          <a:p>
            <a:pPr algn="l">
              <a:buClr>
                <a:srgbClr val="FFEA00"/>
              </a:buClr>
            </a:pP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400" dirty="0">
              <a:solidFill>
                <a:schemeClr val="tx1"/>
              </a:solidFill>
            </a:endParaRPr>
          </a:p>
          <a:p>
            <a:pPr algn="l">
              <a:buClr>
                <a:srgbClr val="9E9A00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algn="l"/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28" y="4731990"/>
            <a:ext cx="9167750" cy="424124"/>
          </a:xfrm>
        </p:spPr>
        <p:txBody>
          <a:bodyPr lIns="576000" rIns="576000" bIns="216000" anchor="t"/>
          <a:lstStyle/>
          <a:p>
            <a:pPr algn="l"/>
            <a:r>
              <a:rPr lang="de-DE" sz="900" dirty="0" smtClean="0">
                <a:solidFill>
                  <a:schemeClr val="tx1"/>
                </a:solidFill>
                <a:latin typeface="+mj-lt"/>
              </a:rPr>
              <a:t>Planungsberichte der Jugendhilfeplanung I Landeshauptstadt Dresden I Jugendamt I Folie </a:t>
            </a:r>
            <a:fld id="{F49D3726-55E6-44C2-B598-B30BF1EC2316}" type="slidenum">
              <a:rPr lang="de-DE" sz="900" smtClean="0">
                <a:solidFill>
                  <a:schemeClr val="tx1"/>
                </a:solidFill>
                <a:latin typeface="+mj-lt"/>
              </a:rPr>
              <a:pPr algn="l"/>
              <a:t>6</a:t>
            </a:fld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de-DE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7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9-04-08 Präsentation3">
  <a:themeElements>
    <a:clrScheme name="Farbwelt LHD 2019">
      <a:dk1>
        <a:sysClr val="windowText" lastClr="000000"/>
      </a:dk1>
      <a:lt1>
        <a:srgbClr val="FFEA00"/>
      </a:lt1>
      <a:dk2>
        <a:srgbClr val="283138"/>
      </a:dk2>
      <a:lt2>
        <a:srgbClr val="FFEA00"/>
      </a:lt2>
      <a:accent1>
        <a:srgbClr val="A69100"/>
      </a:accent1>
      <a:accent2>
        <a:srgbClr val="A5A5A5"/>
      </a:accent2>
      <a:accent3>
        <a:srgbClr val="F4D60D"/>
      </a:accent3>
      <a:accent4>
        <a:srgbClr val="A2C037"/>
      </a:accent4>
      <a:accent5>
        <a:srgbClr val="2296CF"/>
      </a:accent5>
      <a:accent6>
        <a:srgbClr val="85170F"/>
      </a:accent6>
      <a:hlink>
        <a:srgbClr val="83BEEB"/>
      </a:hlink>
      <a:folHlink>
        <a:srgbClr val="2296CF"/>
      </a:folHlink>
    </a:clrScheme>
    <a:fontScheme name="Schriftarten LHD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_2020.pptx" id="{A142EFA4-BBEB-4B48-B2AE-8AC6CCF452C9}" vid="{26D5317B-5C2B-4A9D-A662-6FBB7CFF4F37}"/>
    </a:ext>
  </a:extLst>
</a:theme>
</file>

<file path=ppt/theme/theme2.xml><?xml version="1.0" encoding="utf-8"?>
<a:theme xmlns:a="http://schemas.openxmlformats.org/drawingml/2006/main" name="Benutzerdefiniertes Design">
  <a:themeElements>
    <a:clrScheme name="Benutzerdefiniert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Schriftarten LHD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_2020.pptx" id="{A142EFA4-BBEB-4B48-B2AE-8AC6CCF452C9}" vid="{57DA280A-81B4-4F45-8D52-78A4188E4684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PowerPoint_Praesentation_LHD_2020</Template>
  <TotalTime>0</TotalTime>
  <Words>351</Words>
  <Application>Microsoft Office PowerPoint</Application>
  <PresentationFormat>Bildschirmpräsentation (16:9)</PresentationFormat>
  <Paragraphs>58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2019-04-08 Präsentation3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Stadtraum 6 (Stadtbezirksamt Klotzsche und nördliche Ortschaften) </vt:lpstr>
    </vt:vector>
  </TitlesOfParts>
  <Company>LHD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Dreißig, Mareike</dc:creator>
  <cp:lastModifiedBy>Großer, Sabine</cp:lastModifiedBy>
  <cp:revision>83</cp:revision>
  <cp:lastPrinted>2023-08-16T11:06:37Z</cp:lastPrinted>
  <dcterms:created xsi:type="dcterms:W3CDTF">2020-01-08T14:20:18Z</dcterms:created>
  <dcterms:modified xsi:type="dcterms:W3CDTF">2023-08-18T07:00:51Z</dcterms:modified>
</cp:coreProperties>
</file>