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87" r:id="rId1"/>
    <p:sldMasterId id="2147483701" r:id="rId2"/>
  </p:sldMasterIdLst>
  <p:notesMasterIdLst>
    <p:notesMasterId r:id="rId29"/>
  </p:notesMasterIdLst>
  <p:handoutMasterIdLst>
    <p:handoutMasterId r:id="rId30"/>
  </p:handoutMasterIdLst>
  <p:sldIdLst>
    <p:sldId id="256" r:id="rId3"/>
    <p:sldId id="307" r:id="rId4"/>
    <p:sldId id="315" r:id="rId5"/>
    <p:sldId id="314" r:id="rId6"/>
    <p:sldId id="320" r:id="rId7"/>
    <p:sldId id="326" r:id="rId8"/>
    <p:sldId id="325" r:id="rId9"/>
    <p:sldId id="327" r:id="rId10"/>
    <p:sldId id="322" r:id="rId11"/>
    <p:sldId id="323" r:id="rId12"/>
    <p:sldId id="324" r:id="rId13"/>
    <p:sldId id="330" r:id="rId14"/>
    <p:sldId id="308" r:id="rId15"/>
    <p:sldId id="309" r:id="rId16"/>
    <p:sldId id="331" r:id="rId17"/>
    <p:sldId id="332" r:id="rId18"/>
    <p:sldId id="333" r:id="rId19"/>
    <p:sldId id="336" r:id="rId20"/>
    <p:sldId id="310" r:id="rId21"/>
    <p:sldId id="311" r:id="rId22"/>
    <p:sldId id="952" r:id="rId23"/>
    <p:sldId id="953" r:id="rId24"/>
    <p:sldId id="955" r:id="rId25"/>
    <p:sldId id="954" r:id="rId26"/>
    <p:sldId id="950" r:id="rId27"/>
    <p:sldId id="949" r:id="rId28"/>
  </p:sldIdLst>
  <p:sldSz cx="10799763" cy="7199313"/>
  <p:notesSz cx="9926638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1pPr>
    <a:lvl2pPr marL="225336" algn="l" rtl="0" fontAlgn="base">
      <a:spcBef>
        <a:spcPct val="0"/>
      </a:spcBef>
      <a:spcAft>
        <a:spcPct val="0"/>
      </a:spcAft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2pPr>
    <a:lvl3pPr marL="450673" algn="l" rtl="0" fontAlgn="base">
      <a:spcBef>
        <a:spcPct val="0"/>
      </a:spcBef>
      <a:spcAft>
        <a:spcPct val="0"/>
      </a:spcAft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3pPr>
    <a:lvl4pPr marL="676010" algn="l" rtl="0" fontAlgn="base">
      <a:spcBef>
        <a:spcPct val="0"/>
      </a:spcBef>
      <a:spcAft>
        <a:spcPct val="0"/>
      </a:spcAft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4pPr>
    <a:lvl5pPr marL="901347" algn="l" rtl="0" fontAlgn="base">
      <a:spcBef>
        <a:spcPct val="0"/>
      </a:spcBef>
      <a:spcAft>
        <a:spcPct val="0"/>
      </a:spcAft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5pPr>
    <a:lvl6pPr marL="1126683" algn="l" defTabSz="450673" rtl="0" eaLnBrk="1" latinLnBrk="0" hangingPunct="1"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6pPr>
    <a:lvl7pPr marL="1352019" algn="l" defTabSz="450673" rtl="0" eaLnBrk="1" latinLnBrk="0" hangingPunct="1"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7pPr>
    <a:lvl8pPr marL="1577357" algn="l" defTabSz="450673" rtl="0" eaLnBrk="1" latinLnBrk="0" hangingPunct="1"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8pPr>
    <a:lvl9pPr marL="1802693" algn="l" defTabSz="450673" rtl="0" eaLnBrk="1" latinLnBrk="0" hangingPunct="1">
      <a:defRPr sz="1183" kern="1200">
        <a:solidFill>
          <a:srgbClr val="8B711C"/>
        </a:solidFill>
        <a:latin typeface="Arial Narrow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 userDrawn="1">
          <p15:clr>
            <a:srgbClr val="A4A3A4"/>
          </p15:clr>
        </p15:guide>
        <p15:guide id="2" pos="793" userDrawn="1">
          <p15:clr>
            <a:srgbClr val="A4A3A4"/>
          </p15:clr>
        </p15:guide>
        <p15:guide id="3" orient="horz" pos="1020" userDrawn="1">
          <p15:clr>
            <a:srgbClr val="A4A3A4"/>
          </p15:clr>
        </p15:guide>
        <p15:guide id="4" pos="680" userDrawn="1">
          <p15:clr>
            <a:srgbClr val="A4A3A4"/>
          </p15:clr>
        </p15:guide>
        <p15:guide id="5" orient="horz" pos="3764" userDrawn="1">
          <p15:clr>
            <a:srgbClr val="A4A3A4"/>
          </p15:clr>
        </p15:guide>
        <p15:guide id="6" pos="6146" userDrawn="1">
          <p15:clr>
            <a:srgbClr val="A4A3A4"/>
          </p15:clr>
        </p15:guide>
        <p15:guide id="7" orient="horz" pos="3560" userDrawn="1">
          <p15:clr>
            <a:srgbClr val="A4A3A4"/>
          </p15:clr>
        </p15:guide>
        <p15:guide id="8" pos="3243" userDrawn="1">
          <p15:clr>
            <a:srgbClr val="A4A3A4"/>
          </p15:clr>
        </p15:guide>
        <p15:guide id="9" orient="horz" pos="2993" userDrawn="1">
          <p15:clr>
            <a:srgbClr val="A4A3A4"/>
          </p15:clr>
        </p15:guide>
        <p15:guide id="10" orient="horz" pos="1859" userDrawn="1">
          <p15:clr>
            <a:srgbClr val="A4A3A4"/>
          </p15:clr>
        </p15:guide>
        <p15:guide id="11" pos="14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8270"/>
    <a:srgbClr val="97AFA1"/>
    <a:srgbClr val="82B090"/>
    <a:srgbClr val="339966"/>
    <a:srgbClr val="8BBA52"/>
    <a:srgbClr val="7EAD45"/>
    <a:srgbClr val="DEBC2E"/>
    <a:srgbClr val="D53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6400" autoAdjust="0"/>
  </p:normalViewPr>
  <p:slideViewPr>
    <p:cSldViewPr snapToGrid="0">
      <p:cViewPr varScale="1">
        <p:scale>
          <a:sx n="71" d="100"/>
          <a:sy n="71" d="100"/>
        </p:scale>
        <p:origin x="600" y="18"/>
      </p:cViewPr>
      <p:guideLst>
        <p:guide orient="horz" pos="2449"/>
        <p:guide pos="793"/>
        <p:guide orient="horz" pos="1020"/>
        <p:guide pos="680"/>
        <p:guide orient="horz" pos="3764"/>
        <p:guide pos="6146"/>
        <p:guide orient="horz" pos="3560"/>
        <p:guide pos="3243"/>
        <p:guide orient="horz" pos="2993"/>
        <p:guide orient="horz" pos="1859"/>
        <p:guide pos="1428"/>
      </p:guideLst>
    </p:cSldViewPr>
  </p:slideViewPr>
  <p:outlineViewPr>
    <p:cViewPr>
      <p:scale>
        <a:sx n="33" d="100"/>
        <a:sy n="33" d="100"/>
      </p:scale>
      <p:origin x="0" y="-255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B3DB0F1-4FDC-4376-918E-98A952106B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S01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422BF0-E673-49D0-BCB7-D9230D23DD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3B7C9-BE2B-4BD2-9E59-885A899839EA}" type="datetimeFigureOut">
              <a:rPr lang="de-DE" smtClean="0"/>
              <a:t>14.12.2023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A38B4D-D61A-47A7-8D59-D54A983E4C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Bewegungsraumkonzept Dresden 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423AE9-F4E9-4323-BF67-72105BC74C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0E362-B6B2-44D4-BD11-7D29038947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340321"/>
      </p:ext>
    </p:extLst>
  </p:cSld>
  <p:clrMap bg1="lt1" tx1="dk1" bg2="lt2" tx2="dk2" accent1="accent1" accent2="accent2" accent3="accent3" accent4="accent4" accent5="accent5" accent6="accent6" hlink="hlink" folHlink="folHlink"/>
  <p:hf dt="0"/>
  <p:extLst>
    <p:ext uri="{56416CCD-93CA-4268-BC5B-53C4BB910035}">
      <p15:sldGuideLst xmlns:p15="http://schemas.microsoft.com/office/powerpoint/2012/main">
        <p15:guide id="1" orient="horz" pos="2141" userDrawn="1">
          <p15:clr>
            <a:srgbClr val="F26B43"/>
          </p15:clr>
        </p15:guide>
        <p15:guide id="2" pos="312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S01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64EC8-290D-424E-93EB-7931111B5AA0}" type="datetimeFigureOut">
              <a:rPr lang="de-DE" smtClean="0"/>
              <a:t>14.12.2023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43263" y="850900"/>
            <a:ext cx="3440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Bewegungsraumkonzept Dresden 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BE1B1-0088-4066-BBCE-43639EA77C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75143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1pPr>
    <a:lvl2pPr marL="356022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2pPr>
    <a:lvl3pPr marL="712043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3pPr>
    <a:lvl4pPr marL="1068065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4pPr>
    <a:lvl5pPr marL="1424087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5pPr>
    <a:lvl6pPr marL="1780108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6pPr>
    <a:lvl7pPr marL="2136130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7pPr>
    <a:lvl8pPr marL="2492151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8pPr>
    <a:lvl9pPr marL="2848173" algn="l" defTabSz="712043" rtl="0" eaLnBrk="1" latinLnBrk="0" hangingPunct="1">
      <a:defRPr sz="9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S01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Bewegungsraumkonzept Dresden 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BE1B1-0088-4066-BBCE-43639EA77C5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05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65C308-0EC9-C565-4B69-993F15FCFB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4169" y="0"/>
            <a:ext cx="10823932" cy="7199313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69531" tIns="34764" rIns="69531" bIns="34764" anchor="ctr"/>
          <a:lstStyle/>
          <a:p>
            <a:pPr defTabSz="695758"/>
            <a:endParaRPr lang="de-DE" sz="909">
              <a:solidFill>
                <a:srgbClr val="003FA3"/>
              </a:solidFill>
              <a:latin typeface="Arial MT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" y="2"/>
            <a:ext cx="10793350" cy="7199313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85036" tIns="42516" rIns="85036" bIns="42516" anchor="ctr"/>
          <a:lstStyle/>
          <a:p>
            <a:pPr defTabSz="850913"/>
            <a:endParaRPr lang="de-DE" sz="1111">
              <a:solidFill>
                <a:srgbClr val="003FA3"/>
              </a:solidFill>
              <a:latin typeface="Arial MT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63580" y="2890009"/>
            <a:ext cx="8290614" cy="31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850913"/>
            <a:endParaRPr lang="de-DE" sz="2052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88637" y="1611392"/>
            <a:ext cx="9109895" cy="1372449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2736" baseline="0">
                <a:solidFill>
                  <a:schemeClr val="tx1"/>
                </a:solidFill>
                <a:latin typeface="Calibri Light"/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8640" y="788658"/>
            <a:ext cx="9084243" cy="9991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103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7361" y="6419781"/>
            <a:ext cx="8575406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850913"/>
            <a:endParaRPr lang="de-DE" sz="1367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850913"/>
            <a:r>
              <a:rPr lang="de-DE" sz="1197" baseline="0" dirty="0">
                <a:solidFill>
                  <a:schemeClr val="tx1"/>
                </a:solidFill>
                <a:latin typeface="Calibri Light" pitchFamily="34" charset="0"/>
              </a:rPr>
              <a:t>34. Ausschuss für Sport I Landeshauptstadt Dresden I Eigenbetrieb Sportstätten I 05. Mai 2022 </a:t>
            </a:r>
            <a:r>
              <a:rPr lang="de-DE" sz="119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197">
                <a:solidFill>
                  <a:schemeClr val="tx1"/>
                </a:solidFill>
                <a:latin typeface="Calibri Light" pitchFamily="34" charset="0"/>
              </a:rPr>
              <a:pPr defTabSz="850913"/>
              <a:t>‹Nr.›</a:t>
            </a:fld>
            <a:endParaRPr lang="de-DE" sz="119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8" name="Bild 8" descr="Dresden-Logo-2014-Gelb-Qu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769" y="6437087"/>
            <a:ext cx="1381759" cy="65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2F7A7D-0904-9587-3CC3-D3A59E3E91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728214" y="757033"/>
            <a:ext cx="1486655" cy="9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40697"/>
      </p:ext>
    </p:extLst>
  </p:cSld>
  <p:clrMapOvr>
    <a:masterClrMapping/>
  </p:clrMapOvr>
  <p:transition spd="slow">
    <p:fade/>
  </p:transition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6430" y="21078"/>
            <a:ext cx="8436011" cy="595535"/>
          </a:xfrm>
          <a:prstGeom prst="rect">
            <a:avLst/>
          </a:prstGeom>
        </p:spPr>
        <p:txBody>
          <a:bodyPr anchor="b"/>
          <a:lstStyle>
            <a:lvl1pPr algn="l">
              <a:defRPr sz="2052" b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36432" y="788660"/>
            <a:ext cx="6908802" cy="4603785"/>
          </a:xfrm>
        </p:spPr>
        <p:txBody>
          <a:bodyPr/>
          <a:lstStyle>
            <a:lvl1pPr marL="0" indent="0">
              <a:buNone/>
              <a:defRPr sz="2736"/>
            </a:lvl1pPr>
            <a:lvl2pPr marL="390850" indent="0">
              <a:buNone/>
              <a:defRPr sz="2394"/>
            </a:lvl2pPr>
            <a:lvl3pPr marL="781700" indent="0">
              <a:buNone/>
              <a:defRPr sz="2052"/>
            </a:lvl3pPr>
            <a:lvl4pPr marL="1172548" indent="0">
              <a:buNone/>
              <a:defRPr sz="1709"/>
            </a:lvl4pPr>
            <a:lvl5pPr marL="1563398" indent="0">
              <a:buNone/>
              <a:defRPr sz="1709"/>
            </a:lvl5pPr>
            <a:lvl6pPr marL="1954249" indent="0">
              <a:buNone/>
              <a:defRPr sz="1709"/>
            </a:lvl6pPr>
            <a:lvl7pPr marL="2345098" indent="0">
              <a:buNone/>
              <a:defRPr sz="1709"/>
            </a:lvl7pPr>
            <a:lvl8pPr marL="2735947" indent="0">
              <a:buNone/>
              <a:defRPr sz="1709"/>
            </a:lvl8pPr>
            <a:lvl9pPr marL="3126798" indent="0">
              <a:buNone/>
              <a:defRPr sz="1709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36432" y="5519371"/>
            <a:ext cx="6480499" cy="548489"/>
          </a:xfrm>
        </p:spPr>
        <p:txBody>
          <a:bodyPr/>
          <a:lstStyle>
            <a:lvl1pPr marL="0" indent="0">
              <a:buNone/>
              <a:defRPr sz="1197"/>
            </a:lvl1pPr>
            <a:lvl2pPr marL="390850" indent="0">
              <a:buNone/>
              <a:defRPr sz="1027"/>
            </a:lvl2pPr>
            <a:lvl3pPr marL="781700" indent="0">
              <a:buNone/>
              <a:defRPr sz="855"/>
            </a:lvl3pPr>
            <a:lvl4pPr marL="1172548" indent="0">
              <a:buNone/>
              <a:defRPr sz="769"/>
            </a:lvl4pPr>
            <a:lvl5pPr marL="1563398" indent="0">
              <a:buNone/>
              <a:defRPr sz="769"/>
            </a:lvl5pPr>
            <a:lvl6pPr marL="1954249" indent="0">
              <a:buNone/>
              <a:defRPr sz="769"/>
            </a:lvl6pPr>
            <a:lvl7pPr marL="2345098" indent="0">
              <a:buNone/>
              <a:defRPr sz="769"/>
            </a:lvl7pPr>
            <a:lvl8pPr marL="2735947" indent="0">
              <a:buNone/>
              <a:defRPr sz="769"/>
            </a:lvl8pPr>
            <a:lvl9pPr marL="3126798" indent="0">
              <a:buNone/>
              <a:defRPr sz="76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738007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790" y="651463"/>
            <a:ext cx="9159595" cy="61712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b="0" i="0">
                <a:latin typeface="Calibri Light"/>
                <a:cs typeface="Calibri Light"/>
              </a:defRPr>
            </a:lvl2pPr>
            <a:lvl3pPr>
              <a:defRPr b="0" i="0">
                <a:latin typeface="Calibri Light"/>
                <a:cs typeface="Calibri Light"/>
              </a:defRPr>
            </a:lvl3pPr>
            <a:lvl4pPr>
              <a:defRPr b="0" i="0">
                <a:latin typeface="Calibri Light"/>
                <a:cs typeface="Calibri Light"/>
              </a:defRPr>
            </a:lvl4pPr>
            <a:lvl5pPr>
              <a:defRPr b="0" i="0">
                <a:latin typeface="Calibri Light"/>
                <a:cs typeface="Calibri Ligh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16781125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04225" y="891792"/>
            <a:ext cx="2271863" cy="475369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88636" y="891792"/>
            <a:ext cx="6661671" cy="4753694"/>
          </a:xfrm>
        </p:spPr>
        <p:txBody>
          <a:bodyPr vert="eaVert"/>
          <a:lstStyle>
            <a:lvl1pPr>
              <a:defRPr b="0" i="0">
                <a:latin typeface="Calibri Light"/>
                <a:cs typeface="Calibri Light"/>
              </a:defRPr>
            </a:lvl1pPr>
            <a:lvl2pPr>
              <a:defRPr b="0" i="0">
                <a:latin typeface="Calibri Light"/>
                <a:cs typeface="Calibri Light"/>
              </a:defRPr>
            </a:lvl2pPr>
            <a:lvl3pPr>
              <a:defRPr b="0" i="0">
                <a:latin typeface="Calibri Light"/>
                <a:cs typeface="Calibri Light"/>
              </a:defRPr>
            </a:lvl3pPr>
            <a:lvl4pPr>
              <a:defRPr b="0" i="0">
                <a:latin typeface="Calibri Light"/>
                <a:cs typeface="Calibri Light"/>
              </a:defRPr>
            </a:lvl4pPr>
            <a:lvl5pPr>
              <a:defRPr b="0" i="0" baseline="0">
                <a:latin typeface="Calibri Light"/>
                <a:cs typeface="Calibri Ligh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54848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A603055-D571-468D-96EC-FBF4CCC4A5C7}"/>
              </a:ext>
            </a:extLst>
          </p:cNvPr>
          <p:cNvCxnSpPr/>
          <p:nvPr userDrawn="1"/>
        </p:nvCxnSpPr>
        <p:spPr>
          <a:xfrm>
            <a:off x="0" y="6816146"/>
            <a:ext cx="107997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6BD4763-660A-2A52-2ACC-8E5D87A30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712" y="336892"/>
            <a:ext cx="9212854" cy="64551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576C6CBB-E0CD-B112-A3C8-A944B00AC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711" y="468874"/>
            <a:ext cx="7461543" cy="292469"/>
          </a:xfrm>
        </p:spPr>
        <p:txBody>
          <a:bodyPr/>
          <a:lstStyle>
            <a:lvl1pPr marL="0" indent="0">
              <a:buNone/>
              <a:defRPr sz="3359" b="0" u="none">
                <a:latin typeface="+mj-lt"/>
              </a:defRPr>
            </a:lvl1pPr>
            <a:lvl2pPr marL="0" indent="0">
              <a:buNone/>
              <a:defRPr baseline="54000"/>
            </a:lvl2pPr>
          </a:lstStyle>
          <a:p>
            <a:pPr lvl="0"/>
            <a:r>
              <a:rPr lang="de-DE" dirty="0"/>
              <a:t>KARTENTITEL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4D2B633-E49E-A1D0-D446-60151B7C2046}"/>
              </a:ext>
            </a:extLst>
          </p:cNvPr>
          <p:cNvCxnSpPr/>
          <p:nvPr userDrawn="1"/>
        </p:nvCxnSpPr>
        <p:spPr>
          <a:xfrm>
            <a:off x="0" y="6816146"/>
            <a:ext cx="107997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ußzeilenplatzhalter 7">
            <a:extLst>
              <a:ext uri="{FF2B5EF4-FFF2-40B4-BE49-F238E27FC236}">
                <a16:creationId xmlns:a16="http://schemas.microsoft.com/office/drawing/2014/main" id="{665735B5-B408-A77C-2117-D4F11ED496A0}"/>
              </a:ext>
            </a:extLst>
          </p:cNvPr>
          <p:cNvSpPr txBox="1">
            <a:spLocks/>
          </p:cNvSpPr>
          <p:nvPr userDrawn="1"/>
        </p:nvSpPr>
        <p:spPr>
          <a:xfrm>
            <a:off x="6422552" y="6856153"/>
            <a:ext cx="3657228" cy="383297"/>
          </a:xfrm>
          <a:prstGeom prst="rect">
            <a:avLst/>
          </a:prstGeom>
        </p:spPr>
        <p:txBody>
          <a:bodyPr vert="horz" lIns="127988" tIns="63994" rIns="127988" bIns="63994" rtlCol="0" anchor="t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60" dirty="0"/>
              <a:t>Bewegungsraumkonzept Dresden 2022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9AEEC893-0641-53B7-925D-F45E53599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" y="6850722"/>
            <a:ext cx="2208136" cy="2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1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  <p15:guide id="2" orient="horz" pos="4278" userDrawn="1">
          <p15:clr>
            <a:srgbClr val="FBAE40"/>
          </p15:clr>
        </p15:guide>
        <p15:guide id="3" orient="horz" pos="20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nblatt 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platzhalter 73">
            <a:extLst>
              <a:ext uri="{FF2B5EF4-FFF2-40B4-BE49-F238E27FC236}">
                <a16:creationId xmlns:a16="http://schemas.microsoft.com/office/drawing/2014/main" id="{88E7A90A-865C-4A65-8017-25436A8CFD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01666" y="548255"/>
            <a:ext cx="1141899" cy="73205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12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1   2   3   4   5</a:t>
            </a:r>
          </a:p>
        </p:txBody>
      </p:sp>
      <p:graphicFrame>
        <p:nvGraphicFramePr>
          <p:cNvPr id="72" name="Tabelle 19">
            <a:extLst>
              <a:ext uri="{FF2B5EF4-FFF2-40B4-BE49-F238E27FC236}">
                <a16:creationId xmlns:a16="http://schemas.microsoft.com/office/drawing/2014/main" id="{A0A570B8-908C-4673-8C66-5FB37261640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60393390"/>
              </p:ext>
            </p:extLst>
          </p:nvPr>
        </p:nvGraphicFramePr>
        <p:xfrm>
          <a:off x="730710" y="1059618"/>
          <a:ext cx="4321795" cy="160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170">
                  <a:extLst>
                    <a:ext uri="{9D8B030D-6E8A-4147-A177-3AD203B41FA5}">
                      <a16:colId xmlns:a16="http://schemas.microsoft.com/office/drawing/2014/main" val="3846049020"/>
                    </a:ext>
                  </a:extLst>
                </a:gridCol>
                <a:gridCol w="3602624">
                  <a:extLst>
                    <a:ext uri="{9D8B030D-6E8A-4147-A177-3AD203B41FA5}">
                      <a16:colId xmlns:a16="http://schemas.microsoft.com/office/drawing/2014/main" val="1004597538"/>
                    </a:ext>
                  </a:extLst>
                </a:gridCol>
              </a:tblGrid>
              <a:tr h="160357">
                <a:tc>
                  <a:txBody>
                    <a:bodyPr/>
                    <a:lstStyle/>
                    <a:p>
                      <a:pPr algn="l"/>
                      <a:r>
                        <a:rPr lang="de-DE" sz="600" b="0" spc="-5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Stil:</a:t>
                      </a:r>
                    </a:p>
                  </a:txBody>
                  <a:tcPr marL="115818" marR="115818" marT="26725" marB="2672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5818" marR="115818" marT="26725" marB="2672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24705"/>
                  </a:ext>
                </a:extLst>
              </a:tr>
            </a:tbl>
          </a:graphicData>
        </a:graphic>
      </p:graphicFrame>
      <p:graphicFrame>
        <p:nvGraphicFramePr>
          <p:cNvPr id="48" name="Tabelle 13">
            <a:extLst>
              <a:ext uri="{FF2B5EF4-FFF2-40B4-BE49-F238E27FC236}">
                <a16:creationId xmlns:a16="http://schemas.microsoft.com/office/drawing/2014/main" id="{15B84A16-F831-4F71-8F01-58578E65F8E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19381731"/>
              </p:ext>
            </p:extLst>
          </p:nvPr>
        </p:nvGraphicFramePr>
        <p:xfrm>
          <a:off x="1006291" y="6079727"/>
          <a:ext cx="8653500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674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2179407403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405630673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174205010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287865031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27175254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234537071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398841595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691894044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3971158785"/>
                    </a:ext>
                  </a:extLst>
                </a:gridCol>
              </a:tblGrid>
              <a:tr h="193261">
                <a:tc>
                  <a:txBody>
                    <a:bodyPr/>
                    <a:lstStyle/>
                    <a:p>
                      <a:r>
                        <a:rPr lang="de-DE" sz="700" b="0" spc="0" baseline="0" dirty="0">
                          <a:solidFill>
                            <a:schemeClr val="tx1"/>
                          </a:solidFill>
                        </a:rPr>
                        <a:t>ÖPNV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193261">
                <a:tc>
                  <a:txBody>
                    <a:bodyPr/>
                    <a:lstStyle/>
                    <a:p>
                      <a:r>
                        <a:rPr lang="de-DE" sz="700" b="0" spc="-40" baseline="0" dirty="0">
                          <a:solidFill>
                            <a:schemeClr val="tx1"/>
                          </a:solidFill>
                        </a:rPr>
                        <a:t>Lebensmittel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65" name="Textplatzhalter 64">
            <a:extLst>
              <a:ext uri="{FF2B5EF4-FFF2-40B4-BE49-F238E27FC236}">
                <a16:creationId xmlns:a16="http://schemas.microsoft.com/office/drawing/2014/main" id="{B1AABB9B-7464-41AE-9ED3-528706CF67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712" y="655582"/>
            <a:ext cx="7461543" cy="292468"/>
          </a:xfrm>
        </p:spPr>
        <p:txBody>
          <a:bodyPr>
            <a:noAutofit/>
          </a:bodyPr>
          <a:lstStyle>
            <a:lvl1pPr marL="0" indent="0">
              <a:buNone/>
              <a:defRPr sz="1680"/>
            </a:lvl1pPr>
          </a:lstStyle>
          <a:p>
            <a:pPr lvl="0"/>
            <a:r>
              <a:rPr lang="de-DE" dirty="0"/>
              <a:t>_________________________________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47C09B7-D220-4B10-9D8F-CD6727D3F3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712" y="1208515"/>
            <a:ext cx="9212854" cy="192740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00374B2-A0AC-479D-A64B-2FA481C840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711" y="468874"/>
            <a:ext cx="7461543" cy="292469"/>
          </a:xfrm>
        </p:spPr>
        <p:txBody>
          <a:bodyPr/>
          <a:lstStyle>
            <a:lvl1pPr marL="0" indent="0">
              <a:buNone/>
              <a:defRPr sz="3359" b="1"/>
            </a:lvl1pPr>
            <a:lvl2pPr marL="0" indent="0">
              <a:buNone/>
              <a:defRPr baseline="54000"/>
            </a:lvl2pPr>
          </a:lstStyle>
          <a:p>
            <a:pPr lvl="0"/>
            <a:r>
              <a:rPr lang="de-DE" dirty="0"/>
              <a:t>NAME DER ANLAGE</a:t>
            </a:r>
          </a:p>
        </p:txBody>
      </p:sp>
      <p:graphicFrame>
        <p:nvGraphicFramePr>
          <p:cNvPr id="19" name="Tabelle 19">
            <a:extLst>
              <a:ext uri="{FF2B5EF4-FFF2-40B4-BE49-F238E27FC236}">
                <a16:creationId xmlns:a16="http://schemas.microsoft.com/office/drawing/2014/main" id="{D8A335B3-B840-4847-A04F-DF98C45E2D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86622705"/>
              </p:ext>
            </p:extLst>
          </p:nvPr>
        </p:nvGraphicFramePr>
        <p:xfrm>
          <a:off x="990556" y="3559652"/>
          <a:ext cx="4489374" cy="1122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4832">
                  <a:extLst>
                    <a:ext uri="{9D8B030D-6E8A-4147-A177-3AD203B41FA5}">
                      <a16:colId xmlns:a16="http://schemas.microsoft.com/office/drawing/2014/main" val="3846049020"/>
                    </a:ext>
                  </a:extLst>
                </a:gridCol>
                <a:gridCol w="2854542">
                  <a:extLst>
                    <a:ext uri="{9D8B030D-6E8A-4147-A177-3AD203B41FA5}">
                      <a16:colId xmlns:a16="http://schemas.microsoft.com/office/drawing/2014/main" val="1004597538"/>
                    </a:ext>
                  </a:extLst>
                </a:gridCol>
              </a:tblGrid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ADRESSE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788310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STADTTEIL/ORTSCHAFT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851393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STADTBEZIRKSAMT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377037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MAẞE UND FLÄCHE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340182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MATERIAL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802353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JAHR DER ENTSTEHUNG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0798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JAHR DES UMBAUS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24705"/>
                  </a:ext>
                </a:extLst>
              </a:tr>
            </a:tbl>
          </a:graphicData>
        </a:graphic>
      </p:graphicFrame>
      <p:sp>
        <p:nvSpPr>
          <p:cNvPr id="20" name="Rechteck 19">
            <a:extLst>
              <a:ext uri="{FF2B5EF4-FFF2-40B4-BE49-F238E27FC236}">
                <a16:creationId xmlns:a16="http://schemas.microsoft.com/office/drawing/2014/main" id="{13A57B48-A790-4826-B27E-CA7DCFA638B7}"/>
              </a:ext>
            </a:extLst>
          </p:cNvPr>
          <p:cNvSpPr/>
          <p:nvPr userDrawn="1"/>
        </p:nvSpPr>
        <p:spPr>
          <a:xfrm>
            <a:off x="730711" y="3430522"/>
            <a:ext cx="5009066" cy="135817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C0E9792-F29D-4130-A8C2-B97282516F7E}"/>
              </a:ext>
            </a:extLst>
          </p:cNvPr>
          <p:cNvSpPr txBox="1"/>
          <p:nvPr userDrawn="1"/>
        </p:nvSpPr>
        <p:spPr>
          <a:xfrm>
            <a:off x="840717" y="3270224"/>
            <a:ext cx="1886052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Allgemeine Infos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4DC4D64-EECF-49B1-963C-AA7965271B76}"/>
              </a:ext>
            </a:extLst>
          </p:cNvPr>
          <p:cNvCxnSpPr/>
          <p:nvPr userDrawn="1"/>
        </p:nvCxnSpPr>
        <p:spPr>
          <a:xfrm>
            <a:off x="0" y="6816146"/>
            <a:ext cx="107997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elle 13">
            <a:extLst>
              <a:ext uri="{FF2B5EF4-FFF2-40B4-BE49-F238E27FC236}">
                <a16:creationId xmlns:a16="http://schemas.microsoft.com/office/drawing/2014/main" id="{3278F97F-AF19-45C4-BC06-C147A094CD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88184011"/>
              </p:ext>
            </p:extLst>
          </p:nvPr>
        </p:nvGraphicFramePr>
        <p:xfrm>
          <a:off x="1006291" y="5182854"/>
          <a:ext cx="8653490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248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3306857103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3848509761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4110215550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2463314121"/>
                    </a:ext>
                  </a:extLst>
                </a:gridCol>
              </a:tblGrid>
              <a:tr h="177214"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</a:rPr>
                        <a:t>Stellplätze Auto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Stellplätze Fahrrad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Mülleimer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Regenschutz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Sitzmöglichkeiten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Toiletten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algn="ctr"/>
                      <a:endParaRPr lang="de-DE" sz="7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D7C4CD-96DB-4CC1-9EC3-7B0E00E17D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2287" y="3559651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52FB8F6F-52B2-419F-94DF-734C2C4D7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2285" y="3726229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1926CB32-6F99-4BD5-846C-770FD23DCF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22285" y="3884788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2CD9C210-9355-4F7B-BCA4-CD8458F2A3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22285" y="4046877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949FF81D-C60F-4025-A321-5C409F2734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22285" y="4206928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978E1EC7-63CE-43DC-A2C5-015BEC0974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22285" y="4367684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FE16AC9C-B2BF-4DD0-AC01-AC81E6AD02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22285" y="4526382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CAB8F8E-7F99-45C0-AD32-9A78322F86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87372" y="3430522"/>
            <a:ext cx="4057410" cy="1358174"/>
          </a:xfrm>
        </p:spPr>
        <p:txBody>
          <a:bodyPr/>
          <a:lstStyle/>
          <a:p>
            <a:endParaRPr lang="de-DE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6C000794-5C89-49F2-B62D-A9D517A839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6292" y="5360068"/>
            <a:ext cx="1442386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1" name="Textplatzhalter 39">
            <a:extLst>
              <a:ext uri="{FF2B5EF4-FFF2-40B4-BE49-F238E27FC236}">
                <a16:creationId xmlns:a16="http://schemas.microsoft.com/office/drawing/2014/main" id="{B664182D-9855-4504-BCA7-C072C671CE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8681" y="5360068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2" name="Textplatzhalter 39">
            <a:extLst>
              <a:ext uri="{FF2B5EF4-FFF2-40B4-BE49-F238E27FC236}">
                <a16:creationId xmlns:a16="http://schemas.microsoft.com/office/drawing/2014/main" id="{4E4E88CE-73FD-4273-95E3-28946196B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88652" y="5360068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3" name="Textplatzhalter 39">
            <a:extLst>
              <a:ext uri="{FF2B5EF4-FFF2-40B4-BE49-F238E27FC236}">
                <a16:creationId xmlns:a16="http://schemas.microsoft.com/office/drawing/2014/main" id="{ABDC8CBE-079E-4F5C-BF1A-D9E7D6F29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39871" y="5360068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4" name="Textplatzhalter 39">
            <a:extLst>
              <a:ext uri="{FF2B5EF4-FFF2-40B4-BE49-F238E27FC236}">
                <a16:creationId xmlns:a16="http://schemas.microsoft.com/office/drawing/2014/main" id="{35DCA5CC-4BB5-4BF1-80A4-1E2E67DBB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79843" y="5360394"/>
            <a:ext cx="1439970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5" name="Textplatzhalter 39">
            <a:extLst>
              <a:ext uri="{FF2B5EF4-FFF2-40B4-BE49-F238E27FC236}">
                <a16:creationId xmlns:a16="http://schemas.microsoft.com/office/drawing/2014/main" id="{268D3EDA-A264-4CF4-BDF7-40E91C75FA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19815" y="5361045"/>
            <a:ext cx="1439970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C0C74FC-1EF7-4F8C-AB1E-CAFE7E41A3C8}"/>
              </a:ext>
            </a:extLst>
          </p:cNvPr>
          <p:cNvSpPr/>
          <p:nvPr userDrawn="1"/>
        </p:nvSpPr>
        <p:spPr>
          <a:xfrm>
            <a:off x="730712" y="5081256"/>
            <a:ext cx="9212854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ABCED0-D9A3-458F-B098-91E903DA5676}"/>
              </a:ext>
            </a:extLst>
          </p:cNvPr>
          <p:cNvSpPr txBox="1"/>
          <p:nvPr userDrawn="1"/>
        </p:nvSpPr>
        <p:spPr>
          <a:xfrm>
            <a:off x="840718" y="4920959"/>
            <a:ext cx="1514809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Ausstattung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107B09C7-99B1-418F-8B7F-C8AFB60A1E12}"/>
              </a:ext>
            </a:extLst>
          </p:cNvPr>
          <p:cNvSpPr/>
          <p:nvPr userDrawn="1"/>
        </p:nvSpPr>
        <p:spPr>
          <a:xfrm>
            <a:off x="730712" y="5978129"/>
            <a:ext cx="9212854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EC49971-95E7-4021-92A3-C73B77FFC28C}"/>
              </a:ext>
            </a:extLst>
          </p:cNvPr>
          <p:cNvSpPr txBox="1"/>
          <p:nvPr userDrawn="1"/>
        </p:nvSpPr>
        <p:spPr>
          <a:xfrm>
            <a:off x="840718" y="5817832"/>
            <a:ext cx="1436061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Entfernung</a:t>
            </a:r>
          </a:p>
        </p:txBody>
      </p:sp>
      <p:sp>
        <p:nvSpPr>
          <p:cNvPr id="67" name="Textplatzhalter 66">
            <a:extLst>
              <a:ext uri="{FF2B5EF4-FFF2-40B4-BE49-F238E27FC236}">
                <a16:creationId xmlns:a16="http://schemas.microsoft.com/office/drawing/2014/main" id="{99998CA3-BA71-420C-A813-FB7DF0A3A6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75709" y="713804"/>
            <a:ext cx="1712970" cy="33610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SKATEANLAGE</a:t>
            </a:r>
          </a:p>
          <a:p>
            <a:pPr lvl="0"/>
            <a:r>
              <a:rPr lang="de-DE" dirty="0" err="1"/>
              <a:t>Sxx</a:t>
            </a:r>
            <a:endParaRPr lang="de-DE" dirty="0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5152F1A6-53ED-441F-8FCD-5B32A95A68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22279" y="6084459"/>
            <a:ext cx="7137509" cy="184825"/>
          </a:xfrm>
          <a:gradFill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>
              <a:buNone/>
              <a:defRPr sz="112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5" name="Textplatzhalter 73">
            <a:extLst>
              <a:ext uri="{FF2B5EF4-FFF2-40B4-BE49-F238E27FC236}">
                <a16:creationId xmlns:a16="http://schemas.microsoft.com/office/drawing/2014/main" id="{159630CE-A8F6-449A-BA1A-DAAEB84CB93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22277" y="6278469"/>
            <a:ext cx="7137509" cy="184825"/>
          </a:xfrm>
          <a:gradFill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>
              <a:buNone/>
              <a:defRPr sz="112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7C66FD70-3698-4AB2-9492-D6E47ADC73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22285" y="6078912"/>
            <a:ext cx="917479" cy="197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de-DE" dirty="0"/>
              <a:t>1000 m</a:t>
            </a:r>
          </a:p>
        </p:txBody>
      </p:sp>
      <p:sp>
        <p:nvSpPr>
          <p:cNvPr id="59" name="Textplatzhalter 57">
            <a:extLst>
              <a:ext uri="{FF2B5EF4-FFF2-40B4-BE49-F238E27FC236}">
                <a16:creationId xmlns:a16="http://schemas.microsoft.com/office/drawing/2014/main" id="{7B9697A9-D53C-467B-86BD-A227C4E662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22279" y="6270585"/>
            <a:ext cx="917479" cy="197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de-DE" dirty="0"/>
              <a:t>1000 m</a:t>
            </a:r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51628CA1-1C99-4C3D-8414-E592EFE58AF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3912" y="1066998"/>
            <a:ext cx="3624390" cy="149491"/>
          </a:xfrm>
        </p:spPr>
        <p:txBody>
          <a:bodyPr>
            <a:noAutofit/>
          </a:bodyPr>
          <a:lstStyle>
            <a:lvl1pPr marL="0" indent="0">
              <a:buNone/>
              <a:defRPr sz="1120" b="1" cap="small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Vertikal / Street / Bowl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0DD4E7D-4316-45EF-B77E-77982CBF0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3981"/>
          <a:stretch/>
        </p:blipFill>
        <p:spPr>
          <a:xfrm>
            <a:off x="7309840" y="892979"/>
            <a:ext cx="701248" cy="32704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A10CCFD4-F313-4EFB-BF2A-62BF6FA9D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8761"/>
          <a:stretch/>
        </p:blipFill>
        <p:spPr>
          <a:xfrm>
            <a:off x="6892044" y="992088"/>
            <a:ext cx="517795" cy="21870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7317952-138B-4877-B9B1-AE7F5C096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16299"/>
          <a:stretch/>
        </p:blipFill>
        <p:spPr>
          <a:xfrm>
            <a:off x="7769831" y="713146"/>
            <a:ext cx="1031834" cy="52072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C217513-5082-68B6-ABD9-60C68D7F9F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8214" y="757033"/>
            <a:ext cx="1341525" cy="449788"/>
          </a:xfrm>
          <a:prstGeom prst="rect">
            <a:avLst/>
          </a:prstGeom>
        </p:spPr>
      </p:pic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D7AB2449-6DFD-1563-E5C7-714529732FA0}"/>
              </a:ext>
            </a:extLst>
          </p:cNvPr>
          <p:cNvSpPr txBox="1">
            <a:spLocks/>
          </p:cNvSpPr>
          <p:nvPr userDrawn="1"/>
        </p:nvSpPr>
        <p:spPr>
          <a:xfrm>
            <a:off x="6422552" y="6856153"/>
            <a:ext cx="3657228" cy="383297"/>
          </a:xfrm>
          <a:prstGeom prst="rect">
            <a:avLst/>
          </a:prstGeom>
        </p:spPr>
        <p:txBody>
          <a:bodyPr vert="horz" lIns="127988" tIns="63994" rIns="127988" bIns="63994" rtlCol="0" anchor="t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60" dirty="0"/>
              <a:t>Bewegungsraumkonzept Dresden 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4E79C7-ADB0-8FF9-3B40-3847565809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" y="6850722"/>
            <a:ext cx="4252707" cy="239239"/>
          </a:xfrm>
          <a:prstGeom prst="rect">
            <a:avLst/>
          </a:prstGeom>
        </p:spPr>
      </p:pic>
      <p:sp>
        <p:nvSpPr>
          <p:cNvPr id="8" name="Textplatzhalter 30">
            <a:extLst>
              <a:ext uri="{FF2B5EF4-FFF2-40B4-BE49-F238E27FC236}">
                <a16:creationId xmlns:a16="http://schemas.microsoft.com/office/drawing/2014/main" id="{0786F409-7695-37AC-4950-024B8B6E47B3}"/>
              </a:ext>
            </a:extLst>
          </p:cNvPr>
          <p:cNvSpPr txBox="1">
            <a:spLocks/>
          </p:cNvSpPr>
          <p:nvPr userDrawn="1"/>
        </p:nvSpPr>
        <p:spPr>
          <a:xfrm>
            <a:off x="5769163" y="4768429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  <p:sp>
        <p:nvSpPr>
          <p:cNvPr id="9" name="Textplatzhalter 30">
            <a:extLst>
              <a:ext uri="{FF2B5EF4-FFF2-40B4-BE49-F238E27FC236}">
                <a16:creationId xmlns:a16="http://schemas.microsoft.com/office/drawing/2014/main" id="{D14F30B7-52EA-94E6-D7CC-7013B8E19AE3}"/>
              </a:ext>
            </a:extLst>
          </p:cNvPr>
          <p:cNvSpPr txBox="1">
            <a:spLocks/>
          </p:cNvSpPr>
          <p:nvPr userDrawn="1"/>
        </p:nvSpPr>
        <p:spPr>
          <a:xfrm>
            <a:off x="578740" y="3111899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</p:spTree>
    <p:extLst>
      <p:ext uri="{BB962C8B-B14F-4D97-AF65-F5344CB8AC3E}">
        <p14:creationId xmlns:p14="http://schemas.microsoft.com/office/powerpoint/2010/main" val="354229324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  <p15:guide id="2" pos="340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enblatt 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platzhalter 73">
            <a:extLst>
              <a:ext uri="{FF2B5EF4-FFF2-40B4-BE49-F238E27FC236}">
                <a16:creationId xmlns:a16="http://schemas.microsoft.com/office/drawing/2014/main" id="{88E7A90A-865C-4A65-8017-25436A8CFD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01666" y="548255"/>
            <a:ext cx="1141899" cy="73205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12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WERTSTUFE</a:t>
            </a:r>
          </a:p>
        </p:txBody>
      </p:sp>
      <p:graphicFrame>
        <p:nvGraphicFramePr>
          <p:cNvPr id="72" name="Tabelle 19">
            <a:extLst>
              <a:ext uri="{FF2B5EF4-FFF2-40B4-BE49-F238E27FC236}">
                <a16:creationId xmlns:a16="http://schemas.microsoft.com/office/drawing/2014/main" id="{A0A570B8-908C-4673-8C66-5FB37261640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67380778"/>
              </p:ext>
            </p:extLst>
          </p:nvPr>
        </p:nvGraphicFramePr>
        <p:xfrm>
          <a:off x="730710" y="1059618"/>
          <a:ext cx="4321794" cy="160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170">
                  <a:extLst>
                    <a:ext uri="{9D8B030D-6E8A-4147-A177-3AD203B41FA5}">
                      <a16:colId xmlns:a16="http://schemas.microsoft.com/office/drawing/2014/main" val="3846049020"/>
                    </a:ext>
                  </a:extLst>
                </a:gridCol>
                <a:gridCol w="3602624">
                  <a:extLst>
                    <a:ext uri="{9D8B030D-6E8A-4147-A177-3AD203B41FA5}">
                      <a16:colId xmlns:a16="http://schemas.microsoft.com/office/drawing/2014/main" val="1004597538"/>
                    </a:ext>
                  </a:extLst>
                </a:gridCol>
              </a:tblGrid>
              <a:tr h="160357">
                <a:tc>
                  <a:txBody>
                    <a:bodyPr/>
                    <a:lstStyle/>
                    <a:p>
                      <a:pPr algn="l"/>
                      <a:r>
                        <a:rPr lang="de-DE" sz="600" b="0" spc="-5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Stil:</a:t>
                      </a:r>
                    </a:p>
                  </a:txBody>
                  <a:tcPr marL="115818" marR="115818" marT="26725" marB="2672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15818" marR="115818" marT="26725" marB="2672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24705"/>
                  </a:ext>
                </a:extLst>
              </a:tr>
            </a:tbl>
          </a:graphicData>
        </a:graphic>
      </p:graphicFrame>
      <p:graphicFrame>
        <p:nvGraphicFramePr>
          <p:cNvPr id="48" name="Tabelle 13">
            <a:extLst>
              <a:ext uri="{FF2B5EF4-FFF2-40B4-BE49-F238E27FC236}">
                <a16:creationId xmlns:a16="http://schemas.microsoft.com/office/drawing/2014/main" id="{15B84A16-F831-4F71-8F01-58578E65F8E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08210480"/>
              </p:ext>
            </p:extLst>
          </p:nvPr>
        </p:nvGraphicFramePr>
        <p:xfrm>
          <a:off x="1006291" y="6079727"/>
          <a:ext cx="8653504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674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2179407403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405630673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174205010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287865031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27175254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234537071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398841595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691894044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3971158785"/>
                    </a:ext>
                  </a:extLst>
                </a:gridCol>
              </a:tblGrid>
              <a:tr h="193261">
                <a:tc>
                  <a:txBody>
                    <a:bodyPr/>
                    <a:lstStyle/>
                    <a:p>
                      <a:r>
                        <a:rPr lang="de-DE" sz="700" b="0" spc="0" baseline="0" dirty="0">
                          <a:solidFill>
                            <a:schemeClr val="tx1"/>
                          </a:solidFill>
                        </a:rPr>
                        <a:t>ÖPNV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193261">
                <a:tc>
                  <a:txBody>
                    <a:bodyPr/>
                    <a:lstStyle/>
                    <a:p>
                      <a:r>
                        <a:rPr lang="de-DE" sz="700" b="0" spc="-40" baseline="0" dirty="0">
                          <a:solidFill>
                            <a:schemeClr val="tx1"/>
                          </a:solidFill>
                        </a:rPr>
                        <a:t>Lebensmittel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65" name="Textplatzhalter 64">
            <a:extLst>
              <a:ext uri="{FF2B5EF4-FFF2-40B4-BE49-F238E27FC236}">
                <a16:creationId xmlns:a16="http://schemas.microsoft.com/office/drawing/2014/main" id="{B1AABB9B-7464-41AE-9ED3-528706CF67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712" y="655582"/>
            <a:ext cx="7461543" cy="292468"/>
          </a:xfrm>
        </p:spPr>
        <p:txBody>
          <a:bodyPr>
            <a:noAutofit/>
          </a:bodyPr>
          <a:lstStyle>
            <a:lvl1pPr marL="0" indent="0">
              <a:buNone/>
              <a:defRPr sz="1680"/>
            </a:lvl1pPr>
          </a:lstStyle>
          <a:p>
            <a:pPr lvl="0"/>
            <a:r>
              <a:rPr lang="de-DE" dirty="0"/>
              <a:t>_________________________________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747C09B7-D220-4B10-9D8F-CD6727D3F3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712" y="1208515"/>
            <a:ext cx="9212854" cy="1927409"/>
          </a:xfrm>
        </p:spPr>
        <p:txBody>
          <a:bodyPr/>
          <a:lstStyle/>
          <a:p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00374B2-A0AC-479D-A64B-2FA481C840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711" y="468874"/>
            <a:ext cx="7461543" cy="292469"/>
          </a:xfrm>
        </p:spPr>
        <p:txBody>
          <a:bodyPr/>
          <a:lstStyle>
            <a:lvl1pPr marL="0" indent="0">
              <a:buNone/>
              <a:defRPr sz="3359" b="1"/>
            </a:lvl1pPr>
            <a:lvl2pPr marL="0" indent="0">
              <a:buNone/>
              <a:defRPr baseline="54000"/>
            </a:lvl2pPr>
          </a:lstStyle>
          <a:p>
            <a:pPr lvl="0"/>
            <a:r>
              <a:rPr lang="de-DE" dirty="0"/>
              <a:t>NAME DER ANLAGE</a:t>
            </a:r>
          </a:p>
        </p:txBody>
      </p:sp>
      <p:graphicFrame>
        <p:nvGraphicFramePr>
          <p:cNvPr id="19" name="Tabelle 19">
            <a:extLst>
              <a:ext uri="{FF2B5EF4-FFF2-40B4-BE49-F238E27FC236}">
                <a16:creationId xmlns:a16="http://schemas.microsoft.com/office/drawing/2014/main" id="{D8A335B3-B840-4847-A04F-DF98C45E2D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79709183"/>
              </p:ext>
            </p:extLst>
          </p:nvPr>
        </p:nvGraphicFramePr>
        <p:xfrm>
          <a:off x="990556" y="3559652"/>
          <a:ext cx="4489374" cy="112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4832">
                  <a:extLst>
                    <a:ext uri="{9D8B030D-6E8A-4147-A177-3AD203B41FA5}">
                      <a16:colId xmlns:a16="http://schemas.microsoft.com/office/drawing/2014/main" val="3846049020"/>
                    </a:ext>
                  </a:extLst>
                </a:gridCol>
                <a:gridCol w="2854542">
                  <a:extLst>
                    <a:ext uri="{9D8B030D-6E8A-4147-A177-3AD203B41FA5}">
                      <a16:colId xmlns:a16="http://schemas.microsoft.com/office/drawing/2014/main" val="1004597538"/>
                    </a:ext>
                  </a:extLst>
                </a:gridCol>
              </a:tblGrid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ADRESSE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788310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STADTTEIL/ORTSCHAFT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851393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STADTBEZIRKSAMT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377037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MAẞE UND FLÄCHE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340182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MATERIAL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802353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JAHR DER ENTSTEHUNG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0798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JAHR DES UMBAUS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24705"/>
                  </a:ext>
                </a:extLst>
              </a:tr>
            </a:tbl>
          </a:graphicData>
        </a:graphic>
      </p:graphicFrame>
      <p:sp>
        <p:nvSpPr>
          <p:cNvPr id="20" name="Rechteck 19">
            <a:extLst>
              <a:ext uri="{FF2B5EF4-FFF2-40B4-BE49-F238E27FC236}">
                <a16:creationId xmlns:a16="http://schemas.microsoft.com/office/drawing/2014/main" id="{13A57B48-A790-4826-B27E-CA7DCFA638B7}"/>
              </a:ext>
            </a:extLst>
          </p:cNvPr>
          <p:cNvSpPr/>
          <p:nvPr userDrawn="1"/>
        </p:nvSpPr>
        <p:spPr>
          <a:xfrm>
            <a:off x="730711" y="3430522"/>
            <a:ext cx="5009066" cy="135817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C0E9792-F29D-4130-A8C2-B97282516F7E}"/>
              </a:ext>
            </a:extLst>
          </p:cNvPr>
          <p:cNvSpPr txBox="1"/>
          <p:nvPr userDrawn="1"/>
        </p:nvSpPr>
        <p:spPr>
          <a:xfrm>
            <a:off x="840717" y="3270224"/>
            <a:ext cx="1886052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Allgemeine Infos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4DC4D64-EECF-49B1-963C-AA7965271B76}"/>
              </a:ext>
            </a:extLst>
          </p:cNvPr>
          <p:cNvCxnSpPr/>
          <p:nvPr userDrawn="1"/>
        </p:nvCxnSpPr>
        <p:spPr>
          <a:xfrm>
            <a:off x="0" y="6816146"/>
            <a:ext cx="107997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elle 13">
            <a:extLst>
              <a:ext uri="{FF2B5EF4-FFF2-40B4-BE49-F238E27FC236}">
                <a16:creationId xmlns:a16="http://schemas.microsoft.com/office/drawing/2014/main" id="{3278F97F-AF19-45C4-BC06-C147A094CD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8487039"/>
              </p:ext>
            </p:extLst>
          </p:nvPr>
        </p:nvGraphicFramePr>
        <p:xfrm>
          <a:off x="1006291" y="5182854"/>
          <a:ext cx="8653488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248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3306857103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3848509761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4110215550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2463314121"/>
                    </a:ext>
                  </a:extLst>
                </a:gridCol>
              </a:tblGrid>
              <a:tr h="177214"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</a:rPr>
                        <a:t>Stellplätze Auto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Stellplätze Fahrrad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Mülleimer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Regenschutz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Sitzmöglichkeiten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Toiletten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algn="ctr"/>
                      <a:endParaRPr lang="de-DE" sz="7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D7C4CD-96DB-4CC1-9EC3-7B0E00E17D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2287" y="3559651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52FB8F6F-52B2-419F-94DF-734C2C4D7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2285" y="3726229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1926CB32-6F99-4BD5-846C-770FD23DCF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22285" y="3884788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2CD9C210-9355-4F7B-BCA4-CD8458F2A3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22285" y="4046877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949FF81D-C60F-4025-A321-5C409F2734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22285" y="4206928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978E1EC7-63CE-43DC-A2C5-015BEC0974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22285" y="4367684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FE16AC9C-B2BF-4DD0-AC01-AC81E6AD02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22285" y="4526382"/>
            <a:ext cx="295764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CAB8F8E-7F99-45C0-AD32-9A78322F86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87372" y="3430522"/>
            <a:ext cx="4057410" cy="1358174"/>
          </a:xfrm>
        </p:spPr>
        <p:txBody>
          <a:bodyPr/>
          <a:lstStyle/>
          <a:p>
            <a:endParaRPr lang="de-DE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6C000794-5C89-49F2-B62D-A9D517A839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6292" y="5360068"/>
            <a:ext cx="1442386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1" name="Textplatzhalter 39">
            <a:extLst>
              <a:ext uri="{FF2B5EF4-FFF2-40B4-BE49-F238E27FC236}">
                <a16:creationId xmlns:a16="http://schemas.microsoft.com/office/drawing/2014/main" id="{B664182D-9855-4504-BCA7-C072C671CE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8681" y="5360068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2" name="Textplatzhalter 39">
            <a:extLst>
              <a:ext uri="{FF2B5EF4-FFF2-40B4-BE49-F238E27FC236}">
                <a16:creationId xmlns:a16="http://schemas.microsoft.com/office/drawing/2014/main" id="{4E4E88CE-73FD-4273-95E3-28946196B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88652" y="5360068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3" name="Textplatzhalter 39">
            <a:extLst>
              <a:ext uri="{FF2B5EF4-FFF2-40B4-BE49-F238E27FC236}">
                <a16:creationId xmlns:a16="http://schemas.microsoft.com/office/drawing/2014/main" id="{ABDC8CBE-079E-4F5C-BF1A-D9E7D6F29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39871" y="5360068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4" name="Textplatzhalter 39">
            <a:extLst>
              <a:ext uri="{FF2B5EF4-FFF2-40B4-BE49-F238E27FC236}">
                <a16:creationId xmlns:a16="http://schemas.microsoft.com/office/drawing/2014/main" id="{35DCA5CC-4BB5-4BF1-80A4-1E2E67DBB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79843" y="5360394"/>
            <a:ext cx="1439970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5" name="Textplatzhalter 39">
            <a:extLst>
              <a:ext uri="{FF2B5EF4-FFF2-40B4-BE49-F238E27FC236}">
                <a16:creationId xmlns:a16="http://schemas.microsoft.com/office/drawing/2014/main" id="{268D3EDA-A264-4CF4-BDF7-40E91C75FA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19815" y="5361045"/>
            <a:ext cx="1439970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C0C74FC-1EF7-4F8C-AB1E-CAFE7E41A3C8}"/>
              </a:ext>
            </a:extLst>
          </p:cNvPr>
          <p:cNvSpPr/>
          <p:nvPr userDrawn="1"/>
        </p:nvSpPr>
        <p:spPr>
          <a:xfrm>
            <a:off x="730712" y="5081256"/>
            <a:ext cx="9212854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ABCED0-D9A3-458F-B098-91E903DA5676}"/>
              </a:ext>
            </a:extLst>
          </p:cNvPr>
          <p:cNvSpPr txBox="1"/>
          <p:nvPr userDrawn="1"/>
        </p:nvSpPr>
        <p:spPr>
          <a:xfrm>
            <a:off x="840718" y="4920959"/>
            <a:ext cx="1514809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Ausstattung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107B09C7-99B1-418F-8B7F-C8AFB60A1E12}"/>
              </a:ext>
            </a:extLst>
          </p:cNvPr>
          <p:cNvSpPr/>
          <p:nvPr userDrawn="1"/>
        </p:nvSpPr>
        <p:spPr>
          <a:xfrm>
            <a:off x="730712" y="5978129"/>
            <a:ext cx="9212854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EC49971-95E7-4021-92A3-C73B77FFC28C}"/>
              </a:ext>
            </a:extLst>
          </p:cNvPr>
          <p:cNvSpPr txBox="1"/>
          <p:nvPr userDrawn="1"/>
        </p:nvSpPr>
        <p:spPr>
          <a:xfrm>
            <a:off x="840718" y="5817832"/>
            <a:ext cx="1436061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Entfernung</a:t>
            </a:r>
          </a:p>
        </p:txBody>
      </p:sp>
      <p:sp>
        <p:nvSpPr>
          <p:cNvPr id="67" name="Textplatzhalter 66">
            <a:extLst>
              <a:ext uri="{FF2B5EF4-FFF2-40B4-BE49-F238E27FC236}">
                <a16:creationId xmlns:a16="http://schemas.microsoft.com/office/drawing/2014/main" id="{99998CA3-BA71-420C-A813-FB7DF0A3A6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75709" y="713804"/>
            <a:ext cx="1712970" cy="33610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BIKE-ANLAGE</a:t>
            </a:r>
          </a:p>
          <a:p>
            <a:pPr lvl="0"/>
            <a:r>
              <a:rPr lang="de-DE" dirty="0" err="1"/>
              <a:t>Bxx</a:t>
            </a:r>
            <a:endParaRPr lang="de-DE" dirty="0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5152F1A6-53ED-441F-8FCD-5B32A95A68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22279" y="6084459"/>
            <a:ext cx="7137509" cy="184825"/>
          </a:xfrm>
          <a:gradFill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>
              <a:buNone/>
              <a:defRPr sz="112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5" name="Textplatzhalter 73">
            <a:extLst>
              <a:ext uri="{FF2B5EF4-FFF2-40B4-BE49-F238E27FC236}">
                <a16:creationId xmlns:a16="http://schemas.microsoft.com/office/drawing/2014/main" id="{159630CE-A8F6-449A-BA1A-DAAEB84CB93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22277" y="6278469"/>
            <a:ext cx="7137509" cy="184825"/>
          </a:xfrm>
          <a:gradFill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>
              <a:buNone/>
              <a:defRPr sz="112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7C66FD70-3698-4AB2-9492-D6E47ADC73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22285" y="6078912"/>
            <a:ext cx="917479" cy="197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de-DE" dirty="0"/>
              <a:t>1000 m</a:t>
            </a:r>
          </a:p>
        </p:txBody>
      </p:sp>
      <p:sp>
        <p:nvSpPr>
          <p:cNvPr id="59" name="Textplatzhalter 57">
            <a:extLst>
              <a:ext uri="{FF2B5EF4-FFF2-40B4-BE49-F238E27FC236}">
                <a16:creationId xmlns:a16="http://schemas.microsoft.com/office/drawing/2014/main" id="{7B9697A9-D53C-467B-86BD-A227C4E662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22279" y="6270585"/>
            <a:ext cx="917479" cy="197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de-DE" dirty="0"/>
              <a:t>1000 m</a:t>
            </a:r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51628CA1-1C99-4C3D-8414-E592EFE58AF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3912" y="1066998"/>
            <a:ext cx="3624390" cy="149491"/>
          </a:xfrm>
        </p:spPr>
        <p:txBody>
          <a:bodyPr>
            <a:noAutofit/>
          </a:bodyPr>
          <a:lstStyle>
            <a:lvl1pPr marL="0" indent="0">
              <a:buNone/>
              <a:defRPr sz="1120" b="1" cap="small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BMX / MTB / Downhill / </a:t>
            </a:r>
            <a:r>
              <a:rPr lang="de-DE" dirty="0" err="1"/>
              <a:t>Jumptrail</a:t>
            </a:r>
            <a:endParaRPr lang="de-DE" dirty="0"/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37317952-138B-4877-B9B1-AE7F5C096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0" r="-6180"/>
          <a:stretch/>
        </p:blipFill>
        <p:spPr>
          <a:xfrm>
            <a:off x="7823424" y="713146"/>
            <a:ext cx="978240" cy="493675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33D8C89B-35D2-400E-8044-0A1EA138EF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0" r="-6180"/>
          <a:stretch/>
        </p:blipFill>
        <p:spPr>
          <a:xfrm>
            <a:off x="7233133" y="888905"/>
            <a:ext cx="629966" cy="317916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1AEF313B-DA2E-41F2-8CF7-B7F2E454B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0" r="-6180"/>
          <a:stretch/>
        </p:blipFill>
        <p:spPr>
          <a:xfrm>
            <a:off x="6820573" y="990394"/>
            <a:ext cx="428858" cy="21642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4DC211FF-680A-0E2D-0F4B-7F72C407C0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8214" y="757033"/>
            <a:ext cx="1341525" cy="449788"/>
          </a:xfrm>
          <a:prstGeom prst="rect">
            <a:avLst/>
          </a:prstGeom>
        </p:spPr>
      </p:pic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EFA7240-EC14-3C45-E88B-F2CC528CEC43}"/>
              </a:ext>
            </a:extLst>
          </p:cNvPr>
          <p:cNvSpPr txBox="1">
            <a:spLocks/>
          </p:cNvSpPr>
          <p:nvPr userDrawn="1"/>
        </p:nvSpPr>
        <p:spPr>
          <a:xfrm>
            <a:off x="6422552" y="6856153"/>
            <a:ext cx="3657228" cy="383297"/>
          </a:xfrm>
          <a:prstGeom prst="rect">
            <a:avLst/>
          </a:prstGeom>
        </p:spPr>
        <p:txBody>
          <a:bodyPr vert="horz" lIns="127988" tIns="63994" rIns="127988" bIns="63994" rtlCol="0" anchor="t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60" dirty="0"/>
              <a:t>Bewegungsraumkonzept Dresden 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F03893-496C-292E-7396-0C4D2546D6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" y="6850722"/>
            <a:ext cx="4252707" cy="239239"/>
          </a:xfrm>
          <a:prstGeom prst="rect">
            <a:avLst/>
          </a:prstGeom>
        </p:spPr>
      </p:pic>
      <p:sp>
        <p:nvSpPr>
          <p:cNvPr id="5" name="Textplatzhalter 30">
            <a:extLst>
              <a:ext uri="{FF2B5EF4-FFF2-40B4-BE49-F238E27FC236}">
                <a16:creationId xmlns:a16="http://schemas.microsoft.com/office/drawing/2014/main" id="{4375CA32-F842-1710-F08F-5198B5C1ADDA}"/>
              </a:ext>
            </a:extLst>
          </p:cNvPr>
          <p:cNvSpPr txBox="1">
            <a:spLocks/>
          </p:cNvSpPr>
          <p:nvPr userDrawn="1"/>
        </p:nvSpPr>
        <p:spPr>
          <a:xfrm>
            <a:off x="578740" y="3111899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  <p:sp>
        <p:nvSpPr>
          <p:cNvPr id="8" name="Textplatzhalter 30">
            <a:extLst>
              <a:ext uri="{FF2B5EF4-FFF2-40B4-BE49-F238E27FC236}">
                <a16:creationId xmlns:a16="http://schemas.microsoft.com/office/drawing/2014/main" id="{44DF7BE4-6936-96A1-60F0-949814C3D21F}"/>
              </a:ext>
            </a:extLst>
          </p:cNvPr>
          <p:cNvSpPr txBox="1">
            <a:spLocks/>
          </p:cNvSpPr>
          <p:nvPr userDrawn="1"/>
        </p:nvSpPr>
        <p:spPr>
          <a:xfrm>
            <a:off x="5769163" y="4768429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</p:spTree>
    <p:extLst>
      <p:ext uri="{BB962C8B-B14F-4D97-AF65-F5344CB8AC3E}">
        <p14:creationId xmlns:p14="http://schemas.microsoft.com/office/powerpoint/2010/main" val="44216608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  <p15:guide id="2" pos="340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nblatt Se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elle 55">
            <a:extLst>
              <a:ext uri="{FF2B5EF4-FFF2-40B4-BE49-F238E27FC236}">
                <a16:creationId xmlns:a16="http://schemas.microsoft.com/office/drawing/2014/main" id="{07951016-B8A8-453F-88FE-79EB0671FD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61817918"/>
              </p:ext>
            </p:extLst>
          </p:nvPr>
        </p:nvGraphicFramePr>
        <p:xfrm>
          <a:off x="984549" y="3693702"/>
          <a:ext cx="8790982" cy="112647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47049">
                  <a:extLst>
                    <a:ext uri="{9D8B030D-6E8A-4147-A177-3AD203B41FA5}">
                      <a16:colId xmlns:a16="http://schemas.microsoft.com/office/drawing/2014/main" val="1710872702"/>
                    </a:ext>
                  </a:extLst>
                </a:gridCol>
                <a:gridCol w="7443933">
                  <a:extLst>
                    <a:ext uri="{9D8B030D-6E8A-4147-A177-3AD203B41FA5}">
                      <a16:colId xmlns:a16="http://schemas.microsoft.com/office/drawing/2014/main" val="1715938054"/>
                    </a:ext>
                  </a:extLst>
                </a:gridCol>
              </a:tblGrid>
              <a:tr h="160925">
                <a:tc>
                  <a:txBody>
                    <a:bodyPr/>
                    <a:lstStyle/>
                    <a:p>
                      <a:r>
                        <a:rPr lang="de-DE" sz="600" dirty="0"/>
                        <a:t>Zielgruppe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00094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r>
                        <a:rPr lang="de-DE" sz="600" dirty="0"/>
                        <a:t>Elemente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574740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r>
                        <a:rPr lang="de-DE" sz="600" spc="-50" baseline="0" dirty="0"/>
                        <a:t>Sonstige Angebote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707812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r>
                        <a:rPr lang="de-DE" sz="600" dirty="0"/>
                        <a:t>Lage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969128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r>
                        <a:rPr lang="de-DE" sz="600" dirty="0"/>
                        <a:t>Flurstück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230674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r>
                        <a:rPr lang="de-DE" sz="600" dirty="0"/>
                        <a:t>Eigentümer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194512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r>
                        <a:rPr lang="de-DE" sz="600" dirty="0"/>
                        <a:t>Grün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13284"/>
                  </a:ext>
                </a:extLst>
              </a:tr>
            </a:tbl>
          </a:graphicData>
        </a:graphic>
      </p:graphicFrame>
      <p:graphicFrame>
        <p:nvGraphicFramePr>
          <p:cNvPr id="46" name="Tabelle 13">
            <a:extLst>
              <a:ext uri="{FF2B5EF4-FFF2-40B4-BE49-F238E27FC236}">
                <a16:creationId xmlns:a16="http://schemas.microsoft.com/office/drawing/2014/main" id="{70AF1E08-F89A-4786-AED8-A66F1FF6D55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89330373"/>
              </p:ext>
            </p:extLst>
          </p:nvPr>
        </p:nvGraphicFramePr>
        <p:xfrm>
          <a:off x="1010104" y="6190542"/>
          <a:ext cx="8779555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259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1463259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1463259">
                  <a:extLst>
                    <a:ext uri="{9D8B030D-6E8A-4147-A177-3AD203B41FA5}">
                      <a16:colId xmlns:a16="http://schemas.microsoft.com/office/drawing/2014/main" val="3306857103"/>
                    </a:ext>
                  </a:extLst>
                </a:gridCol>
                <a:gridCol w="1463259">
                  <a:extLst>
                    <a:ext uri="{9D8B030D-6E8A-4147-A177-3AD203B41FA5}">
                      <a16:colId xmlns:a16="http://schemas.microsoft.com/office/drawing/2014/main" val="3848509761"/>
                    </a:ext>
                  </a:extLst>
                </a:gridCol>
                <a:gridCol w="1463259">
                  <a:extLst>
                    <a:ext uri="{9D8B030D-6E8A-4147-A177-3AD203B41FA5}">
                      <a16:colId xmlns:a16="http://schemas.microsoft.com/office/drawing/2014/main" val="4110215550"/>
                    </a:ext>
                  </a:extLst>
                </a:gridCol>
                <a:gridCol w="1463259">
                  <a:extLst>
                    <a:ext uri="{9D8B030D-6E8A-4147-A177-3AD203B41FA5}">
                      <a16:colId xmlns:a16="http://schemas.microsoft.com/office/drawing/2014/main" val="2463314121"/>
                    </a:ext>
                  </a:extLst>
                </a:gridCol>
              </a:tblGrid>
              <a:tr h="177214">
                <a:tc>
                  <a:txBody>
                    <a:bodyPr/>
                    <a:lstStyle/>
                    <a:p>
                      <a:pPr algn="ctr"/>
                      <a:r>
                        <a:rPr lang="de-DE" sz="700" b="0" cap="small" spc="-100" baseline="0" dirty="0">
                          <a:solidFill>
                            <a:schemeClr val="tx1"/>
                          </a:solidFill>
                        </a:rPr>
                        <a:t>Verarbeitung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cap="small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Ausstattung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cap="small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Zustand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cap="small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Design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cap="small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Funktionalität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kern="1200" cap="small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Gesamt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endParaRPr lang="de-DE" sz="7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53" name="Rechteck 52">
            <a:extLst>
              <a:ext uri="{FF2B5EF4-FFF2-40B4-BE49-F238E27FC236}">
                <a16:creationId xmlns:a16="http://schemas.microsoft.com/office/drawing/2014/main" id="{87527CDB-3612-4F3A-8B31-FF73F62A704D}"/>
              </a:ext>
            </a:extLst>
          </p:cNvPr>
          <p:cNvSpPr/>
          <p:nvPr userDrawn="1"/>
        </p:nvSpPr>
        <p:spPr>
          <a:xfrm>
            <a:off x="727023" y="6075100"/>
            <a:ext cx="9340447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49744B04-C8CD-4179-A558-AFF2153D8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23" y="468873"/>
            <a:ext cx="9340448" cy="177717"/>
          </a:xfrm>
        </p:spPr>
        <p:txBody>
          <a:bodyPr>
            <a:normAutofit/>
          </a:bodyPr>
          <a:lstStyle>
            <a:lvl1pPr marL="0" indent="0">
              <a:buNone/>
              <a:defRPr sz="1959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0" indent="0">
              <a:buNone/>
              <a:defRPr baseline="54000"/>
            </a:lvl2pPr>
          </a:lstStyle>
          <a:p>
            <a:pPr lvl="0"/>
            <a:r>
              <a:rPr lang="de-DE" dirty="0"/>
              <a:t>Rückseite Datenblatt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283CF87-3B56-4393-B735-2D69F93BADAD}"/>
              </a:ext>
            </a:extLst>
          </p:cNvPr>
          <p:cNvCxnSpPr/>
          <p:nvPr userDrawn="1"/>
        </p:nvCxnSpPr>
        <p:spPr>
          <a:xfrm>
            <a:off x="0" y="6816146"/>
            <a:ext cx="107997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76AEA70E-6137-4932-BA32-9F93DAD9B604}"/>
              </a:ext>
            </a:extLst>
          </p:cNvPr>
          <p:cNvSpPr txBox="1">
            <a:spLocks/>
          </p:cNvSpPr>
          <p:nvPr userDrawn="1"/>
        </p:nvSpPr>
        <p:spPr>
          <a:xfrm>
            <a:off x="6422552" y="6856153"/>
            <a:ext cx="3657228" cy="383297"/>
          </a:xfrm>
          <a:prstGeom prst="rect">
            <a:avLst/>
          </a:prstGeom>
        </p:spPr>
        <p:txBody>
          <a:bodyPr vert="horz" lIns="127988" tIns="63994" rIns="127988" bIns="63994" rtlCol="0" anchor="t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60" dirty="0"/>
              <a:t>Bewegungsraumkonzept Dresden 2022</a:t>
            </a:r>
          </a:p>
        </p:txBody>
      </p:sp>
      <p:sp>
        <p:nvSpPr>
          <p:cNvPr id="42" name="Bildplatzhalter 5">
            <a:extLst>
              <a:ext uri="{FF2B5EF4-FFF2-40B4-BE49-F238E27FC236}">
                <a16:creationId xmlns:a16="http://schemas.microsoft.com/office/drawing/2014/main" id="{6B3CF995-31FF-4C50-B775-05610CBF6A5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878174" y="745376"/>
            <a:ext cx="4201606" cy="1196319"/>
          </a:xfrm>
        </p:spPr>
        <p:txBody>
          <a:bodyPr/>
          <a:lstStyle/>
          <a:p>
            <a:endParaRPr lang="de-DE"/>
          </a:p>
        </p:txBody>
      </p:sp>
      <p:sp>
        <p:nvSpPr>
          <p:cNvPr id="43" name="Bildplatzhalter 5">
            <a:extLst>
              <a:ext uri="{FF2B5EF4-FFF2-40B4-BE49-F238E27FC236}">
                <a16:creationId xmlns:a16="http://schemas.microsoft.com/office/drawing/2014/main" id="{2233732E-A0C9-4B3B-9A6C-0EF3696C743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878173" y="2165578"/>
            <a:ext cx="4191849" cy="1200077"/>
          </a:xfrm>
        </p:spPr>
        <p:txBody>
          <a:bodyPr/>
          <a:lstStyle/>
          <a:p>
            <a:endParaRPr lang="de-DE"/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27053FA0-6E22-44B5-B077-4466FCADA00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27023" y="745377"/>
            <a:ext cx="4208605" cy="1196318"/>
          </a:xfrm>
        </p:spPr>
        <p:txBody>
          <a:bodyPr/>
          <a:lstStyle/>
          <a:p>
            <a:endParaRPr lang="de-DE"/>
          </a:p>
        </p:txBody>
      </p:sp>
      <p:sp>
        <p:nvSpPr>
          <p:cNvPr id="45" name="Bildplatzhalter 5">
            <a:extLst>
              <a:ext uri="{FF2B5EF4-FFF2-40B4-BE49-F238E27FC236}">
                <a16:creationId xmlns:a16="http://schemas.microsoft.com/office/drawing/2014/main" id="{7EE8205B-A634-4F1A-A124-92C0AFFFFE4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27023" y="2162953"/>
            <a:ext cx="4208605" cy="1200076"/>
          </a:xfrm>
        </p:spPr>
        <p:txBody>
          <a:bodyPr/>
          <a:lstStyle/>
          <a:p>
            <a:endParaRPr lang="de-DE"/>
          </a:p>
        </p:txBody>
      </p:sp>
      <p:sp>
        <p:nvSpPr>
          <p:cNvPr id="47" name="Textplatzhalter 39">
            <a:extLst>
              <a:ext uri="{FF2B5EF4-FFF2-40B4-BE49-F238E27FC236}">
                <a16:creationId xmlns:a16="http://schemas.microsoft.com/office/drawing/2014/main" id="{FB07A91F-3CF1-4636-9D88-194BBEC824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2823" y="6367756"/>
            <a:ext cx="1464725" cy="20930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8" name="Textplatzhalter 39">
            <a:extLst>
              <a:ext uri="{FF2B5EF4-FFF2-40B4-BE49-F238E27FC236}">
                <a16:creationId xmlns:a16="http://schemas.microsoft.com/office/drawing/2014/main" id="{32B871EE-385D-4BC3-A498-DF873C9CC4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509" y="6367756"/>
            <a:ext cx="1464725" cy="20930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49" name="Textplatzhalter 39">
            <a:extLst>
              <a:ext uri="{FF2B5EF4-FFF2-40B4-BE49-F238E27FC236}">
                <a16:creationId xmlns:a16="http://schemas.microsoft.com/office/drawing/2014/main" id="{7D36B0E8-8C7A-449B-822D-7A18EE492F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34196" y="6367756"/>
            <a:ext cx="1464725" cy="20930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50" name="Textplatzhalter 39">
            <a:extLst>
              <a:ext uri="{FF2B5EF4-FFF2-40B4-BE49-F238E27FC236}">
                <a16:creationId xmlns:a16="http://schemas.microsoft.com/office/drawing/2014/main" id="{A18216F3-63BE-4D81-BA21-B690290AF9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99883" y="6368082"/>
            <a:ext cx="1462250" cy="20898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51" name="Textplatzhalter 39">
            <a:extLst>
              <a:ext uri="{FF2B5EF4-FFF2-40B4-BE49-F238E27FC236}">
                <a16:creationId xmlns:a16="http://schemas.microsoft.com/office/drawing/2014/main" id="{CEAAA61B-49AA-4E2C-BC77-19419ED472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4055" y="6367756"/>
            <a:ext cx="1461840" cy="20898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52" name="Textplatzhalter 39">
            <a:extLst>
              <a:ext uri="{FF2B5EF4-FFF2-40B4-BE49-F238E27FC236}">
                <a16:creationId xmlns:a16="http://schemas.microsoft.com/office/drawing/2014/main" id="{5BCD0A2D-E5C6-4BE1-833C-ADA8F875F8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27817" y="6367756"/>
            <a:ext cx="1461842" cy="20898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A3527CCB-F8B5-4F73-8A99-103F58A233C8}"/>
              </a:ext>
            </a:extLst>
          </p:cNvPr>
          <p:cNvSpPr txBox="1"/>
          <p:nvPr userDrawn="1"/>
        </p:nvSpPr>
        <p:spPr>
          <a:xfrm>
            <a:off x="837030" y="5914802"/>
            <a:ext cx="1424812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Bewertung</a:t>
            </a:r>
          </a:p>
        </p:txBody>
      </p:sp>
      <p:sp>
        <p:nvSpPr>
          <p:cNvPr id="56" name="Textplatzhalter 3">
            <a:extLst>
              <a:ext uri="{FF2B5EF4-FFF2-40B4-BE49-F238E27FC236}">
                <a16:creationId xmlns:a16="http://schemas.microsoft.com/office/drawing/2014/main" id="{E1740390-AEA0-47F1-B591-5364D05E2E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4099" y="3698327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16224AC4-458F-47FF-A93A-12EB242C0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4098" y="3864905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A3183070-320C-429A-B668-40C5A87DCC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74098" y="4023464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BDB7058D-46DF-4063-90B2-9E0D8F1494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4098" y="4185552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0" name="Textplatzhalter 3">
            <a:extLst>
              <a:ext uri="{FF2B5EF4-FFF2-40B4-BE49-F238E27FC236}">
                <a16:creationId xmlns:a16="http://schemas.microsoft.com/office/drawing/2014/main" id="{28F4B326-612D-442B-80D3-5506EB6B50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74098" y="4345604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1" name="Textplatzhalter 3">
            <a:extLst>
              <a:ext uri="{FF2B5EF4-FFF2-40B4-BE49-F238E27FC236}">
                <a16:creationId xmlns:a16="http://schemas.microsoft.com/office/drawing/2014/main" id="{C3FD3D56-A5DD-40E6-98F9-243CBEE40C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74098" y="4506360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2" name="Textplatzhalter 3">
            <a:extLst>
              <a:ext uri="{FF2B5EF4-FFF2-40B4-BE49-F238E27FC236}">
                <a16:creationId xmlns:a16="http://schemas.microsoft.com/office/drawing/2014/main" id="{CB0D784F-D287-4DCD-A241-979EFA1D07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4098" y="4665057"/>
            <a:ext cx="775880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90FBFE1B-EA10-4F51-BBB7-A421C37DA897}"/>
              </a:ext>
            </a:extLst>
          </p:cNvPr>
          <p:cNvSpPr/>
          <p:nvPr userDrawn="1"/>
        </p:nvSpPr>
        <p:spPr>
          <a:xfrm>
            <a:off x="727023" y="3592961"/>
            <a:ext cx="9340448" cy="128725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A7CD7F52-BD36-431C-97E8-408FBF274A82}"/>
              </a:ext>
            </a:extLst>
          </p:cNvPr>
          <p:cNvSpPr txBox="1"/>
          <p:nvPr userDrawn="1"/>
        </p:nvSpPr>
        <p:spPr>
          <a:xfrm>
            <a:off x="837032" y="3432664"/>
            <a:ext cx="3040798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Charakteristik und Standort</a:t>
            </a:r>
          </a:p>
        </p:txBody>
      </p:sp>
      <p:sp>
        <p:nvSpPr>
          <p:cNvPr id="66" name="Textplatzhalter 65">
            <a:extLst>
              <a:ext uri="{FF2B5EF4-FFF2-40B4-BE49-F238E27FC236}">
                <a16:creationId xmlns:a16="http://schemas.microsoft.com/office/drawing/2014/main" id="{0108D144-8178-41A6-916F-A1C525A7FD5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78219" y="5207282"/>
            <a:ext cx="9057367" cy="61768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de-DE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204B9717-01A9-40E9-AE98-9D0A067CC7F3}"/>
              </a:ext>
            </a:extLst>
          </p:cNvPr>
          <p:cNvSpPr/>
          <p:nvPr userDrawn="1"/>
        </p:nvSpPr>
        <p:spPr>
          <a:xfrm>
            <a:off x="729659" y="5104096"/>
            <a:ext cx="9340447" cy="74712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E5076219-D4FC-4C35-B97E-7C1C570FAB2A}"/>
              </a:ext>
            </a:extLst>
          </p:cNvPr>
          <p:cNvSpPr txBox="1"/>
          <p:nvPr userDrawn="1"/>
        </p:nvSpPr>
        <p:spPr>
          <a:xfrm>
            <a:off x="839667" y="4943799"/>
            <a:ext cx="2515809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Zustandsbeschreibung</a:t>
            </a: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535C8E1E-7DCA-41FF-AF07-A514AB9136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" y="6850722"/>
            <a:ext cx="4252707" cy="239239"/>
          </a:xfrm>
          <a:prstGeom prst="rect">
            <a:avLst/>
          </a:prstGeom>
        </p:spPr>
      </p:pic>
      <p:sp>
        <p:nvSpPr>
          <p:cNvPr id="2" name="Textplatzhalter 30">
            <a:extLst>
              <a:ext uri="{FF2B5EF4-FFF2-40B4-BE49-F238E27FC236}">
                <a16:creationId xmlns:a16="http://schemas.microsoft.com/office/drawing/2014/main" id="{B8C6E743-C25D-21F0-A433-3D781E03F402}"/>
              </a:ext>
            </a:extLst>
          </p:cNvPr>
          <p:cNvSpPr txBox="1">
            <a:spLocks/>
          </p:cNvSpPr>
          <p:nvPr userDrawn="1"/>
        </p:nvSpPr>
        <p:spPr>
          <a:xfrm>
            <a:off x="578740" y="1926482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  <p:sp>
        <p:nvSpPr>
          <p:cNvPr id="3" name="Textplatzhalter 30">
            <a:extLst>
              <a:ext uri="{FF2B5EF4-FFF2-40B4-BE49-F238E27FC236}">
                <a16:creationId xmlns:a16="http://schemas.microsoft.com/office/drawing/2014/main" id="{2BC21F0B-10CD-DEFB-5C87-268FB5A8CFBE}"/>
              </a:ext>
            </a:extLst>
          </p:cNvPr>
          <p:cNvSpPr txBox="1">
            <a:spLocks/>
          </p:cNvSpPr>
          <p:nvPr userDrawn="1"/>
        </p:nvSpPr>
        <p:spPr>
          <a:xfrm>
            <a:off x="5769163" y="3350170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  <p:sp>
        <p:nvSpPr>
          <p:cNvPr id="4" name="Textplatzhalter 30">
            <a:extLst>
              <a:ext uri="{FF2B5EF4-FFF2-40B4-BE49-F238E27FC236}">
                <a16:creationId xmlns:a16="http://schemas.microsoft.com/office/drawing/2014/main" id="{F9929071-7354-06D0-BBD2-1A9F7658270E}"/>
              </a:ext>
            </a:extLst>
          </p:cNvPr>
          <p:cNvSpPr txBox="1">
            <a:spLocks/>
          </p:cNvSpPr>
          <p:nvPr userDrawn="1"/>
        </p:nvSpPr>
        <p:spPr>
          <a:xfrm>
            <a:off x="578740" y="3352201"/>
            <a:ext cx="3446111" cy="91398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840" dirty="0"/>
              <a:t>Bildquelle: LAB Grohmann </a:t>
            </a:r>
          </a:p>
        </p:txBody>
      </p:sp>
      <p:sp>
        <p:nvSpPr>
          <p:cNvPr id="5" name="Textplatzhalter 30">
            <a:extLst>
              <a:ext uri="{FF2B5EF4-FFF2-40B4-BE49-F238E27FC236}">
                <a16:creationId xmlns:a16="http://schemas.microsoft.com/office/drawing/2014/main" id="{B4E7968D-0ED3-A624-D5BD-3178CB5AAF85}"/>
              </a:ext>
            </a:extLst>
          </p:cNvPr>
          <p:cNvSpPr txBox="1">
            <a:spLocks/>
          </p:cNvSpPr>
          <p:nvPr userDrawn="1"/>
        </p:nvSpPr>
        <p:spPr>
          <a:xfrm>
            <a:off x="5769163" y="1926482"/>
            <a:ext cx="3446111" cy="154552"/>
          </a:xfrm>
          <a:prstGeom prst="rect">
            <a:avLst/>
          </a:prstGeom>
        </p:spPr>
        <p:txBody>
          <a:bodyPr vert="horz" lIns="127988" tIns="63994" rIns="127988" bIns="63994" rtlCol="0">
            <a:no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40" dirty="0"/>
              <a:t>Bildquelle: LAB Grohmann </a:t>
            </a:r>
          </a:p>
        </p:txBody>
      </p:sp>
    </p:spTree>
    <p:extLst>
      <p:ext uri="{BB962C8B-B14F-4D97-AF65-F5344CB8AC3E}">
        <p14:creationId xmlns:p14="http://schemas.microsoft.com/office/powerpoint/2010/main" val="333217620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  <p15:guide id="2" pos="340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bane Sp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elle 13">
            <a:extLst>
              <a:ext uri="{FF2B5EF4-FFF2-40B4-BE49-F238E27FC236}">
                <a16:creationId xmlns:a16="http://schemas.microsoft.com/office/drawing/2014/main" id="{88BDA689-324C-9B0D-1641-0324181B59E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31726669"/>
              </p:ext>
            </p:extLst>
          </p:nvPr>
        </p:nvGraphicFramePr>
        <p:xfrm>
          <a:off x="997777" y="5104827"/>
          <a:ext cx="8653500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674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2179407403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405630673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174205010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287865031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27175254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234537071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3988415957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1691894044"/>
                    </a:ext>
                  </a:extLst>
                </a:gridCol>
                <a:gridCol w="714183">
                  <a:extLst>
                    <a:ext uri="{9D8B030D-6E8A-4147-A177-3AD203B41FA5}">
                      <a16:colId xmlns:a16="http://schemas.microsoft.com/office/drawing/2014/main" val="3971158785"/>
                    </a:ext>
                  </a:extLst>
                </a:gridCol>
              </a:tblGrid>
              <a:tr h="193261">
                <a:tc>
                  <a:txBody>
                    <a:bodyPr/>
                    <a:lstStyle/>
                    <a:p>
                      <a:r>
                        <a:rPr lang="de-DE" sz="700" b="0" spc="0" baseline="0" dirty="0">
                          <a:solidFill>
                            <a:schemeClr val="tx1"/>
                          </a:solidFill>
                        </a:rPr>
                        <a:t>ÖPNV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193261">
                <a:tc>
                  <a:txBody>
                    <a:bodyPr/>
                    <a:lstStyle/>
                    <a:p>
                      <a:r>
                        <a:rPr lang="de-DE" sz="700" b="0" spc="-40" baseline="0" dirty="0">
                          <a:solidFill>
                            <a:schemeClr val="tx1"/>
                          </a:solidFill>
                        </a:rPr>
                        <a:t>Lebensmittel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45" name="Textplatzhalter 64">
            <a:extLst>
              <a:ext uri="{FF2B5EF4-FFF2-40B4-BE49-F238E27FC236}">
                <a16:creationId xmlns:a16="http://schemas.microsoft.com/office/drawing/2014/main" id="{F2F22FDC-258E-D639-5F70-63569B43E1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712" y="574757"/>
            <a:ext cx="7461543" cy="292468"/>
          </a:xfrm>
        </p:spPr>
        <p:txBody>
          <a:bodyPr>
            <a:noAutofit/>
          </a:bodyPr>
          <a:lstStyle>
            <a:lvl1pPr marL="0" indent="0">
              <a:buNone/>
              <a:defRPr sz="1680"/>
            </a:lvl1pPr>
          </a:lstStyle>
          <a:p>
            <a:pPr lvl="0"/>
            <a:r>
              <a:rPr lang="de-DE" dirty="0"/>
              <a:t>___________________________</a:t>
            </a:r>
          </a:p>
        </p:txBody>
      </p:sp>
      <p:sp>
        <p:nvSpPr>
          <p:cNvPr id="46" name="Bildplatzhalter 11">
            <a:extLst>
              <a:ext uri="{FF2B5EF4-FFF2-40B4-BE49-F238E27FC236}">
                <a16:creationId xmlns:a16="http://schemas.microsoft.com/office/drawing/2014/main" id="{C3B0B810-132D-90B9-C5C1-1731AADFA0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712" y="885218"/>
            <a:ext cx="9212854" cy="1927409"/>
          </a:xfrm>
        </p:spPr>
        <p:txBody>
          <a:bodyPr/>
          <a:lstStyle/>
          <a:p>
            <a:endParaRPr lang="de-DE"/>
          </a:p>
        </p:txBody>
      </p:sp>
      <p:sp>
        <p:nvSpPr>
          <p:cNvPr id="47" name="Textplatzhalter 17">
            <a:extLst>
              <a:ext uri="{FF2B5EF4-FFF2-40B4-BE49-F238E27FC236}">
                <a16:creationId xmlns:a16="http://schemas.microsoft.com/office/drawing/2014/main" id="{256B04AD-A183-0892-0A9D-B111808E5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711" y="468874"/>
            <a:ext cx="7461543" cy="292469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  <a:lvl2pPr marL="0" indent="0">
              <a:buNone/>
              <a:defRPr baseline="54000"/>
            </a:lvl2pPr>
          </a:lstStyle>
          <a:p>
            <a:pPr lvl="0"/>
            <a:r>
              <a:rPr lang="de-DE" dirty="0"/>
              <a:t>Spot</a:t>
            </a:r>
          </a:p>
        </p:txBody>
      </p:sp>
      <p:graphicFrame>
        <p:nvGraphicFramePr>
          <p:cNvPr id="48" name="Tabelle 19">
            <a:extLst>
              <a:ext uri="{FF2B5EF4-FFF2-40B4-BE49-F238E27FC236}">
                <a16:creationId xmlns:a16="http://schemas.microsoft.com/office/drawing/2014/main" id="{6AF77E9E-73CD-FF65-C29A-998DB3F9D9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2563809"/>
              </p:ext>
            </p:extLst>
          </p:nvPr>
        </p:nvGraphicFramePr>
        <p:xfrm>
          <a:off x="990555" y="3240108"/>
          <a:ext cx="4241329" cy="481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405">
                  <a:extLst>
                    <a:ext uri="{9D8B030D-6E8A-4147-A177-3AD203B41FA5}">
                      <a16:colId xmlns:a16="http://schemas.microsoft.com/office/drawing/2014/main" val="3846049020"/>
                    </a:ext>
                  </a:extLst>
                </a:gridCol>
                <a:gridCol w="3381924">
                  <a:extLst>
                    <a:ext uri="{9D8B030D-6E8A-4147-A177-3AD203B41FA5}">
                      <a16:colId xmlns:a16="http://schemas.microsoft.com/office/drawing/2014/main" val="1004597538"/>
                    </a:ext>
                  </a:extLst>
                </a:gridCol>
              </a:tblGrid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Stadtteil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788310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Adresse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851393"/>
                  </a:ext>
                </a:extLst>
              </a:tr>
              <a:tr h="160357">
                <a:tc>
                  <a:txBody>
                    <a:bodyPr/>
                    <a:lstStyle/>
                    <a:p>
                      <a:pPr algn="r"/>
                      <a:r>
                        <a:rPr lang="de-DE" sz="600" spc="-50" baseline="0" dirty="0"/>
                        <a:t>Lage</a:t>
                      </a:r>
                    </a:p>
                  </a:txBody>
                  <a:tcPr marL="115818" marR="115818" marT="26725" marB="26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600" dirty="0"/>
                    </a:p>
                  </a:txBody>
                  <a:tcPr marL="115818" marR="115818" marT="26725" marB="267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802353"/>
                  </a:ext>
                </a:extLst>
              </a:tr>
            </a:tbl>
          </a:graphicData>
        </a:graphic>
      </p:graphicFrame>
      <p:sp>
        <p:nvSpPr>
          <p:cNvPr id="49" name="Rechteck 48">
            <a:extLst>
              <a:ext uri="{FF2B5EF4-FFF2-40B4-BE49-F238E27FC236}">
                <a16:creationId xmlns:a16="http://schemas.microsoft.com/office/drawing/2014/main" id="{D358ACD0-4F7D-1162-5904-0E57C5D0B5BA}"/>
              </a:ext>
            </a:extLst>
          </p:cNvPr>
          <p:cNvSpPr/>
          <p:nvPr userDrawn="1"/>
        </p:nvSpPr>
        <p:spPr>
          <a:xfrm>
            <a:off x="730712" y="3110978"/>
            <a:ext cx="9212854" cy="69562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3115B5B-830B-A9C3-CCD5-47478FD93322}"/>
              </a:ext>
            </a:extLst>
          </p:cNvPr>
          <p:cNvSpPr txBox="1"/>
          <p:nvPr userDrawn="1"/>
        </p:nvSpPr>
        <p:spPr>
          <a:xfrm>
            <a:off x="840718" y="2950680"/>
            <a:ext cx="3789181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Allgemeine Infos UND CHARAKTERISTIK</a:t>
            </a: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63303447-A76B-4F7C-2C68-5D46D41F4EE3}"/>
              </a:ext>
            </a:extLst>
          </p:cNvPr>
          <p:cNvCxnSpPr/>
          <p:nvPr userDrawn="1"/>
        </p:nvCxnSpPr>
        <p:spPr>
          <a:xfrm>
            <a:off x="0" y="6816146"/>
            <a:ext cx="107997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platzhalter 3">
            <a:extLst>
              <a:ext uri="{FF2B5EF4-FFF2-40B4-BE49-F238E27FC236}">
                <a16:creationId xmlns:a16="http://schemas.microsoft.com/office/drawing/2014/main" id="{5D5AC6FD-B1DF-6EB7-73D3-846EEBB2A0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49960" y="3240107"/>
            <a:ext cx="3446111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18FB49BB-A44E-AF15-196E-0E168C0457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49958" y="3406686"/>
            <a:ext cx="3446112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9B30E031-8961-674D-AB63-C6C680DA72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49959" y="3565244"/>
            <a:ext cx="3446111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12845DE3-DB5F-A6A1-54FC-BD3A5FE876BF}"/>
              </a:ext>
            </a:extLst>
          </p:cNvPr>
          <p:cNvSpPr/>
          <p:nvPr userDrawn="1"/>
        </p:nvSpPr>
        <p:spPr>
          <a:xfrm>
            <a:off x="722196" y="5003229"/>
            <a:ext cx="9212854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CAE6AFC-0F1D-E8E1-A644-22C0573B4EC6}"/>
              </a:ext>
            </a:extLst>
          </p:cNvPr>
          <p:cNvSpPr txBox="1"/>
          <p:nvPr userDrawn="1"/>
        </p:nvSpPr>
        <p:spPr>
          <a:xfrm>
            <a:off x="832203" y="4842932"/>
            <a:ext cx="1436061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Entfernung</a:t>
            </a:r>
          </a:p>
        </p:txBody>
      </p:sp>
      <p:sp>
        <p:nvSpPr>
          <p:cNvPr id="58" name="Textplatzhalter 73">
            <a:extLst>
              <a:ext uri="{FF2B5EF4-FFF2-40B4-BE49-F238E27FC236}">
                <a16:creationId xmlns:a16="http://schemas.microsoft.com/office/drawing/2014/main" id="{76F0E11B-03BA-52BE-92B5-EAB4A2643A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13765" y="5109559"/>
            <a:ext cx="7137509" cy="184825"/>
          </a:xfrm>
          <a:gradFill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>
              <a:buNone/>
              <a:defRPr sz="112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59" name="Textplatzhalter 73">
            <a:extLst>
              <a:ext uri="{FF2B5EF4-FFF2-40B4-BE49-F238E27FC236}">
                <a16:creationId xmlns:a16="http://schemas.microsoft.com/office/drawing/2014/main" id="{79F10D25-2080-7EA1-1152-69715F0E2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13763" y="5303569"/>
            <a:ext cx="7137509" cy="184825"/>
          </a:xfrm>
          <a:gradFill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>
              <a:buNone/>
              <a:defRPr sz="1120"/>
            </a:lvl1pPr>
          </a:lstStyle>
          <a:p>
            <a:pPr lvl="0"/>
            <a:r>
              <a:rPr lang="de-DE" dirty="0"/>
              <a:t>  </a:t>
            </a: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56207520-6FDC-BB52-6663-658DDB99A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8214" y="415979"/>
            <a:ext cx="1341525" cy="449788"/>
          </a:xfrm>
          <a:prstGeom prst="rect">
            <a:avLst/>
          </a:prstGeom>
        </p:spPr>
      </p:pic>
      <p:graphicFrame>
        <p:nvGraphicFramePr>
          <p:cNvPr id="62" name="Tabelle 55">
            <a:extLst>
              <a:ext uri="{FF2B5EF4-FFF2-40B4-BE49-F238E27FC236}">
                <a16:creationId xmlns:a16="http://schemas.microsoft.com/office/drawing/2014/main" id="{BF3740BD-313E-8816-4320-FB3C431007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8607377"/>
              </p:ext>
            </p:extLst>
          </p:nvPr>
        </p:nvGraphicFramePr>
        <p:xfrm>
          <a:off x="5503696" y="3235482"/>
          <a:ext cx="4168055" cy="48277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936164">
                  <a:extLst>
                    <a:ext uri="{9D8B030D-6E8A-4147-A177-3AD203B41FA5}">
                      <a16:colId xmlns:a16="http://schemas.microsoft.com/office/drawing/2014/main" val="1710872702"/>
                    </a:ext>
                  </a:extLst>
                </a:gridCol>
                <a:gridCol w="3231891">
                  <a:extLst>
                    <a:ext uri="{9D8B030D-6E8A-4147-A177-3AD203B41FA5}">
                      <a16:colId xmlns:a16="http://schemas.microsoft.com/office/drawing/2014/main" val="1715938054"/>
                    </a:ext>
                  </a:extLst>
                </a:gridCol>
              </a:tblGrid>
              <a:tr h="160925">
                <a:tc>
                  <a:txBody>
                    <a:bodyPr/>
                    <a:lstStyle/>
                    <a:p>
                      <a:pPr algn="r"/>
                      <a:r>
                        <a:rPr lang="de-DE" sz="600" kern="1200" spc="-5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Zielgruppe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pPr algn="r"/>
                      <a:endParaRPr lang="de-DE" sz="600" kern="1200" spc="-5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00094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pPr algn="r"/>
                      <a:r>
                        <a:rPr lang="de-DE" sz="600" kern="1200" spc="-5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Elemente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pPr algn="r"/>
                      <a:endParaRPr lang="de-DE" sz="600" kern="1200" spc="-5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574740"/>
                  </a:ext>
                </a:extLst>
              </a:tr>
              <a:tr h="160925">
                <a:tc>
                  <a:txBody>
                    <a:bodyPr/>
                    <a:lstStyle/>
                    <a:p>
                      <a:pPr algn="r"/>
                      <a:r>
                        <a:rPr lang="de-DE" sz="600" kern="1200" spc="-5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</a:p>
                  </a:txBody>
                  <a:tcPr marL="143997" marR="143997" marT="33228" marB="33228"/>
                </a:tc>
                <a:tc>
                  <a:txBody>
                    <a:bodyPr/>
                    <a:lstStyle/>
                    <a:p>
                      <a:pPr algn="r"/>
                      <a:endParaRPr lang="de-DE" sz="600" kern="1200" spc="-5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969128"/>
                  </a:ext>
                </a:extLst>
              </a:tr>
            </a:tbl>
          </a:graphicData>
        </a:graphic>
      </p:graphicFrame>
      <p:sp>
        <p:nvSpPr>
          <p:cNvPr id="63" name="Textplatzhalter 3">
            <a:extLst>
              <a:ext uri="{FF2B5EF4-FFF2-40B4-BE49-F238E27FC236}">
                <a16:creationId xmlns:a16="http://schemas.microsoft.com/office/drawing/2014/main" id="{0198C136-3589-BE29-74A2-CF2D8DBBDF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866" y="3240107"/>
            <a:ext cx="3241885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4" name="Textplatzhalter 3">
            <a:extLst>
              <a:ext uri="{FF2B5EF4-FFF2-40B4-BE49-F238E27FC236}">
                <a16:creationId xmlns:a16="http://schemas.microsoft.com/office/drawing/2014/main" id="{1145FC22-23CF-2AA9-8242-51ACD8E2F38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861" y="3406686"/>
            <a:ext cx="3241891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5" name="Textplatzhalter 3">
            <a:extLst>
              <a:ext uri="{FF2B5EF4-FFF2-40B4-BE49-F238E27FC236}">
                <a16:creationId xmlns:a16="http://schemas.microsoft.com/office/drawing/2014/main" id="{B8B26D61-B3BC-BFA2-C2A0-7A8D57B9829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862" y="3565244"/>
            <a:ext cx="3241888" cy="15455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980"/>
              </a:spcBef>
              <a:buNone/>
              <a:defRPr sz="1260"/>
            </a:lvl1pPr>
            <a:lvl2pPr>
              <a:defRPr sz="1260"/>
            </a:lvl2pPr>
            <a:lvl3pPr>
              <a:defRPr sz="1260"/>
            </a:lvl3pPr>
            <a:lvl4pPr>
              <a:defRPr sz="1260"/>
            </a:lvl4pPr>
            <a:lvl5pPr>
              <a:defRPr sz="1260"/>
            </a:lvl5pPr>
          </a:lstStyle>
          <a:p>
            <a:pPr lvl="0"/>
            <a:endParaRPr lang="de-DE" dirty="0"/>
          </a:p>
        </p:txBody>
      </p:sp>
      <p:sp>
        <p:nvSpPr>
          <p:cNvPr id="66" name="Textplatzhalter 65">
            <a:extLst>
              <a:ext uri="{FF2B5EF4-FFF2-40B4-BE49-F238E27FC236}">
                <a16:creationId xmlns:a16="http://schemas.microsoft.com/office/drawing/2014/main" id="{C5674C5F-CE45-4DA6-0004-A88ABB1F66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0757" y="5993438"/>
            <a:ext cx="8933642" cy="4901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de-DE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02B7C7DB-23B9-807B-5496-37BA750529C7}"/>
              </a:ext>
            </a:extLst>
          </p:cNvPr>
          <p:cNvSpPr/>
          <p:nvPr userDrawn="1"/>
        </p:nvSpPr>
        <p:spPr>
          <a:xfrm>
            <a:off x="722196" y="5890252"/>
            <a:ext cx="9212854" cy="72087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4008A1B2-DF1C-A8BC-AA60-A869D6C6EABD}"/>
              </a:ext>
            </a:extLst>
          </p:cNvPr>
          <p:cNvSpPr txBox="1"/>
          <p:nvPr userDrawn="1"/>
        </p:nvSpPr>
        <p:spPr>
          <a:xfrm>
            <a:off x="832206" y="5729955"/>
            <a:ext cx="160901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Beschreibung</a:t>
            </a:r>
          </a:p>
        </p:txBody>
      </p:sp>
      <p:graphicFrame>
        <p:nvGraphicFramePr>
          <p:cNvPr id="69" name="Tabelle 13">
            <a:extLst>
              <a:ext uri="{FF2B5EF4-FFF2-40B4-BE49-F238E27FC236}">
                <a16:creationId xmlns:a16="http://schemas.microsoft.com/office/drawing/2014/main" id="{0E4D6918-6937-2BE8-C029-0296C4960F2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6374181"/>
              </p:ext>
            </p:extLst>
          </p:nvPr>
        </p:nvGraphicFramePr>
        <p:xfrm>
          <a:off x="1006291" y="4206545"/>
          <a:ext cx="8653490" cy="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248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3306857103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3848509761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4110215550"/>
                    </a:ext>
                  </a:extLst>
                </a:gridCol>
                <a:gridCol w="1442248">
                  <a:extLst>
                    <a:ext uri="{9D8B030D-6E8A-4147-A177-3AD203B41FA5}">
                      <a16:colId xmlns:a16="http://schemas.microsoft.com/office/drawing/2014/main" val="2463314121"/>
                    </a:ext>
                  </a:extLst>
                </a:gridCol>
              </a:tblGrid>
              <a:tr h="177214"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</a:rPr>
                        <a:t>Stellplätze Auto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Stellplätze Fahrrad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Mülleimer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Regenschutz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Sitzmöglichkeiten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Toiletten</a:t>
                      </a: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algn="ctr"/>
                      <a:endParaRPr lang="de-DE" sz="700" b="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997" marR="143997" marT="33228" marB="33228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70" name="Textplatzhalter 39">
            <a:extLst>
              <a:ext uri="{FF2B5EF4-FFF2-40B4-BE49-F238E27FC236}">
                <a16:creationId xmlns:a16="http://schemas.microsoft.com/office/drawing/2014/main" id="{5AC62EB6-C753-D80C-8BD5-5543293FB8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6292" y="4383760"/>
            <a:ext cx="1442386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71" name="Textplatzhalter 39">
            <a:extLst>
              <a:ext uri="{FF2B5EF4-FFF2-40B4-BE49-F238E27FC236}">
                <a16:creationId xmlns:a16="http://schemas.microsoft.com/office/drawing/2014/main" id="{10E50F7D-8346-3100-DA9D-CE8962B5DF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8681" y="4383760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72" name="Textplatzhalter 39">
            <a:extLst>
              <a:ext uri="{FF2B5EF4-FFF2-40B4-BE49-F238E27FC236}">
                <a16:creationId xmlns:a16="http://schemas.microsoft.com/office/drawing/2014/main" id="{E9BA4E01-8DD3-DEB1-36EF-01B8BBF6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88652" y="4383760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73" name="Textplatzhalter 39">
            <a:extLst>
              <a:ext uri="{FF2B5EF4-FFF2-40B4-BE49-F238E27FC236}">
                <a16:creationId xmlns:a16="http://schemas.microsoft.com/office/drawing/2014/main" id="{DF8057A1-1259-03A4-9C39-DE2DB2D5D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39871" y="4383760"/>
            <a:ext cx="1439972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74" name="Textplatzhalter 39">
            <a:extLst>
              <a:ext uri="{FF2B5EF4-FFF2-40B4-BE49-F238E27FC236}">
                <a16:creationId xmlns:a16="http://schemas.microsoft.com/office/drawing/2014/main" id="{F3FFEEE7-112B-F720-5019-FE2881B5E6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79843" y="4384085"/>
            <a:ext cx="1439970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75" name="Textplatzhalter 39">
            <a:extLst>
              <a:ext uri="{FF2B5EF4-FFF2-40B4-BE49-F238E27FC236}">
                <a16:creationId xmlns:a16="http://schemas.microsoft.com/office/drawing/2014/main" id="{E805E486-E6DB-8CE8-4D9C-7E6AE53CCC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19815" y="4384736"/>
            <a:ext cx="1439970" cy="22151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520" b="1">
                <a:solidFill>
                  <a:schemeClr val="tx1"/>
                </a:solidFill>
              </a:defRPr>
            </a:lvl1pPr>
            <a:lvl2pPr>
              <a:defRPr sz="1959"/>
            </a:lvl2pPr>
            <a:lvl3pPr>
              <a:defRPr sz="1959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de-DE" dirty="0"/>
              <a:t>?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FAB173D2-E0D1-2F06-6B3E-3D9D0D90B0BF}"/>
              </a:ext>
            </a:extLst>
          </p:cNvPr>
          <p:cNvSpPr/>
          <p:nvPr userDrawn="1"/>
        </p:nvSpPr>
        <p:spPr>
          <a:xfrm>
            <a:off x="730712" y="4104948"/>
            <a:ext cx="9212854" cy="60383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20"/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8593252F-37C2-9257-4176-7E2A2FD0281D}"/>
              </a:ext>
            </a:extLst>
          </p:cNvPr>
          <p:cNvSpPr txBox="1"/>
          <p:nvPr userDrawn="1"/>
        </p:nvSpPr>
        <p:spPr>
          <a:xfrm>
            <a:off x="840718" y="3944651"/>
            <a:ext cx="1514809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cap="all" dirty="0">
                <a:solidFill>
                  <a:schemeClr val="bg1"/>
                </a:solidFill>
                <a:uFill>
                  <a:solidFill>
                    <a:schemeClr val="bg1">
                      <a:lumMod val="50000"/>
                    </a:schemeClr>
                  </a:solidFill>
                </a:uFill>
              </a:rPr>
              <a:t>Ausstattung</a:t>
            </a:r>
          </a:p>
        </p:txBody>
      </p:sp>
      <p:sp>
        <p:nvSpPr>
          <p:cNvPr id="78" name="Textplatzhalter 57">
            <a:extLst>
              <a:ext uri="{FF2B5EF4-FFF2-40B4-BE49-F238E27FC236}">
                <a16:creationId xmlns:a16="http://schemas.microsoft.com/office/drawing/2014/main" id="{4F4E9D01-B7A2-EFFB-CF28-A0DC58788D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13770" y="5104011"/>
            <a:ext cx="917479" cy="197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de-DE" dirty="0"/>
              <a:t>1000 m</a:t>
            </a:r>
          </a:p>
        </p:txBody>
      </p:sp>
      <p:sp>
        <p:nvSpPr>
          <p:cNvPr id="79" name="Textplatzhalter 57">
            <a:extLst>
              <a:ext uri="{FF2B5EF4-FFF2-40B4-BE49-F238E27FC236}">
                <a16:creationId xmlns:a16="http://schemas.microsoft.com/office/drawing/2014/main" id="{FEAC97C9-A76D-2766-7F10-B16E1FB451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13764" y="5295685"/>
            <a:ext cx="917479" cy="197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de-DE" dirty="0"/>
              <a:t>1000 m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A215640C-CB0B-3B19-1EC6-271749F572CF}"/>
              </a:ext>
            </a:extLst>
          </p:cNvPr>
          <p:cNvSpPr txBox="1">
            <a:spLocks/>
          </p:cNvSpPr>
          <p:nvPr userDrawn="1"/>
        </p:nvSpPr>
        <p:spPr>
          <a:xfrm>
            <a:off x="6422552" y="6856153"/>
            <a:ext cx="3657228" cy="383297"/>
          </a:xfrm>
          <a:prstGeom prst="rect">
            <a:avLst/>
          </a:prstGeom>
        </p:spPr>
        <p:txBody>
          <a:bodyPr vert="horz" lIns="127988" tIns="63994" rIns="127988" bIns="63994" rtlCol="0" anchor="t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60" dirty="0"/>
              <a:t>Bewegungsraumkonzept Dresden 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3A025D-E245-3058-90F2-281C38DD49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2" y="6850722"/>
            <a:ext cx="4252707" cy="2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912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147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" y="2"/>
            <a:ext cx="10793350" cy="7199313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95672" tIns="47834" rIns="95672" bIns="47834" anchor="ctr"/>
          <a:lstStyle/>
          <a:p>
            <a:pPr defTabSz="957290"/>
            <a:endParaRPr lang="de-DE" sz="1250">
              <a:solidFill>
                <a:srgbClr val="003FA3"/>
              </a:solidFill>
              <a:latin typeface="Arial MT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63580" y="2890008"/>
            <a:ext cx="8290614" cy="31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57290"/>
            <a:endParaRPr lang="de-DE" sz="2308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88636" y="1611391"/>
            <a:ext cx="9109895" cy="1372449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3078" baseline="0">
                <a:solidFill>
                  <a:schemeClr val="tx1"/>
                </a:solidFill>
                <a:latin typeface="Calibri Light"/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8639" y="788657"/>
            <a:ext cx="9084243" cy="9991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616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7361" y="6419781"/>
            <a:ext cx="8575406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57290"/>
            <a:endParaRPr lang="de-DE" sz="1538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957290"/>
            <a:r>
              <a:rPr lang="de-DE" sz="1347" baseline="0" dirty="0">
                <a:solidFill>
                  <a:schemeClr val="tx1"/>
                </a:solidFill>
                <a:latin typeface="Calibri Light" pitchFamily="34" charset="0"/>
              </a:rPr>
              <a:t>34. Ausschuss für Sport I Landeshauptstadt Dresden I Eigenbetrieb Sportstätten I 05. Mai 2022 </a:t>
            </a:r>
            <a:r>
              <a:rPr lang="de-DE" sz="134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347">
                <a:solidFill>
                  <a:schemeClr val="tx1"/>
                </a:solidFill>
                <a:latin typeface="Calibri Light" pitchFamily="34" charset="0"/>
              </a:rPr>
              <a:pPr defTabSz="957290"/>
              <a:t>‹Nr.›</a:t>
            </a:fld>
            <a:endParaRPr lang="de-DE" sz="134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8" name="Bild 8" descr="Dresden-Logo-2014-Gelb-Qu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768" y="6437087"/>
            <a:ext cx="1381759" cy="65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D354C4-7686-A7DB-D3D0-07F408D309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4169" y="0"/>
            <a:ext cx="10823932" cy="7199313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69531" tIns="34764" rIns="69531" bIns="34764" anchor="ctr"/>
          <a:lstStyle/>
          <a:p>
            <a:pPr defTabSz="695758"/>
            <a:endParaRPr lang="de-DE" sz="909">
              <a:solidFill>
                <a:srgbClr val="003FA3"/>
              </a:solidFill>
              <a:latin typeface="Arial MT" pitchFamily="34" charset="0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991832BF-5044-B868-E5DA-7AEF656F10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3580" y="2890008"/>
            <a:ext cx="8290614" cy="31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57290"/>
            <a:endParaRPr lang="de-DE" sz="2308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4380129-80E9-8D45-FF83-F363154861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8636" y="1611391"/>
            <a:ext cx="9109895" cy="137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5729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 sz="3078" baseline="0">
                <a:solidFill>
                  <a:schemeClr val="tx1"/>
                </a:solidFill>
                <a:latin typeface="Calibri Light"/>
                <a:ea typeface="MS PGothic" pitchFamily="34" charset="-128"/>
                <a:cs typeface="Calibri" pitchFamily="34" charset="0"/>
              </a:defRPr>
            </a:lvl1pPr>
            <a:lvl2pPr marL="867209" indent="-355741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1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381733" indent="-341998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1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896258" indent="-338944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1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3140582" indent="-480936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E89700"/>
              </a:buClr>
              <a:buFont typeface="Wingdings" pitchFamily="2" charset="2"/>
              <a:buChar char="§"/>
              <a:defRPr sz="250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3580295" indent="-480936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E89700"/>
              </a:buClr>
              <a:buFont typeface="Wingdings" pitchFamily="2" charset="2"/>
              <a:buChar char="§"/>
              <a:defRPr sz="2501">
                <a:solidFill>
                  <a:schemeClr val="tx1"/>
                </a:solidFill>
                <a:latin typeface="Arial" charset="0"/>
              </a:defRPr>
            </a:lvl6pPr>
            <a:lvl7pPr marL="4020007" indent="-480936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E89700"/>
              </a:buClr>
              <a:buFont typeface="Wingdings" pitchFamily="2" charset="2"/>
              <a:buChar char="§"/>
              <a:defRPr sz="2501">
                <a:solidFill>
                  <a:schemeClr val="tx1"/>
                </a:solidFill>
                <a:latin typeface="Arial" charset="0"/>
              </a:defRPr>
            </a:lvl7pPr>
            <a:lvl8pPr marL="4459717" indent="-480936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E89700"/>
              </a:buClr>
              <a:buFont typeface="Wingdings" pitchFamily="2" charset="2"/>
              <a:buChar char="§"/>
              <a:defRPr sz="2501">
                <a:solidFill>
                  <a:schemeClr val="tx1"/>
                </a:solidFill>
                <a:latin typeface="Arial" charset="0"/>
              </a:defRPr>
            </a:lvl8pPr>
            <a:lvl9pPr marL="4899430" indent="-480936" algn="l" defTabSz="95729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E89700"/>
              </a:buClr>
              <a:buFont typeface="Wingdings" pitchFamily="2" charset="2"/>
              <a:buChar char="§"/>
              <a:defRPr sz="250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kern="0"/>
              <a:t>Formatvorlage des Untertitelmasters durch Klicken bearbeiten</a:t>
            </a:r>
            <a:endParaRPr lang="de-DE" kern="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0DC76ED-8A3C-E83A-D44C-86B31A4C0E49}"/>
              </a:ext>
            </a:extLst>
          </p:cNvPr>
          <p:cNvSpPr txBox="1">
            <a:spLocks/>
          </p:cNvSpPr>
          <p:nvPr userDrawn="1"/>
        </p:nvSpPr>
        <p:spPr>
          <a:xfrm>
            <a:off x="1088639" y="788657"/>
            <a:ext cx="9084243" cy="999107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616" b="0" i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kern="0"/>
              <a:t>Titelmasterformat durch Klicken bearbeiten</a:t>
            </a:r>
            <a:endParaRPr lang="de-DE" kern="0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2534E7A-3522-DAFA-4625-D75F983EBD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7361" y="6419781"/>
            <a:ext cx="8575406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57290"/>
            <a:endParaRPr lang="de-DE" sz="1538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957290"/>
            <a:r>
              <a:rPr lang="de-DE" sz="1347" baseline="0" dirty="0">
                <a:solidFill>
                  <a:schemeClr val="tx1"/>
                </a:solidFill>
                <a:latin typeface="Calibri Light" pitchFamily="34" charset="0"/>
              </a:rPr>
              <a:t>34. Ausschuss für Sport I Landeshauptstadt Dresden I Eigenbetrieb Sportstätten I 05. Mai 2022 </a:t>
            </a:r>
            <a:r>
              <a:rPr lang="de-DE" sz="134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347">
                <a:solidFill>
                  <a:schemeClr val="tx1"/>
                </a:solidFill>
                <a:latin typeface="Calibri Light" pitchFamily="34" charset="0"/>
              </a:rPr>
              <a:pPr defTabSz="957290"/>
              <a:t>‹Nr.›</a:t>
            </a:fld>
            <a:endParaRPr lang="de-DE" sz="134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0" name="Bild 8" descr="Dresden-Logo-2014-Gelb-Quer.jpg">
            <a:extLst>
              <a:ext uri="{FF2B5EF4-FFF2-40B4-BE49-F238E27FC236}">
                <a16:creationId xmlns:a16="http://schemas.microsoft.com/office/drawing/2014/main" id="{E7AE6550-22A8-FB60-6091-FD51D187F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768" y="6437087"/>
            <a:ext cx="1381759" cy="65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665990"/>
      </p:ext>
    </p:extLst>
  </p:cSld>
  <p:clrMapOvr>
    <a:masterClrMapping/>
  </p:clrMapOvr>
  <p:transition spd="slow"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29558" y="1"/>
            <a:ext cx="10829321" cy="7199313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85036" tIns="42516" rIns="85036" bIns="42516" anchor="ctr"/>
          <a:lstStyle/>
          <a:p>
            <a:pPr defTabSz="850913"/>
            <a:endParaRPr lang="de-DE" sz="1111" dirty="0">
              <a:solidFill>
                <a:srgbClr val="003FA3"/>
              </a:solidFill>
              <a:latin typeface="Arial MT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63580" y="2890009"/>
            <a:ext cx="8290614" cy="31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850913"/>
            <a:endParaRPr lang="de-DE" sz="2052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88640" y="788658"/>
            <a:ext cx="9084243" cy="9991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103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7361" y="6419781"/>
            <a:ext cx="8575406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850913"/>
            <a:endParaRPr lang="de-DE" sz="1367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850913"/>
            <a:r>
              <a:rPr lang="de-DE" sz="1197" baseline="0" dirty="0">
                <a:solidFill>
                  <a:schemeClr val="tx1"/>
                </a:solidFill>
                <a:latin typeface="Calibri Light" pitchFamily="34" charset="0"/>
              </a:rPr>
              <a:t>Entwicklungskonzept für Skateranlagen I Landeshauptstadt Dresden I Eigenbetrieb Sportstätten I 2023  I  </a:t>
            </a:r>
            <a:r>
              <a:rPr lang="de-DE" sz="119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197" smtClean="0">
                <a:solidFill>
                  <a:schemeClr val="tx1"/>
                </a:solidFill>
                <a:latin typeface="Calibri Light" pitchFamily="34" charset="0"/>
              </a:rPr>
              <a:pPr defTabSz="850913"/>
              <a:t>‹Nr.›</a:t>
            </a:fld>
            <a:endParaRPr lang="de-DE" sz="119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8" name="Bild 8" descr="Dresden-Logo-2014-Gelb-Qu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769" y="6437087"/>
            <a:ext cx="1381759" cy="65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454466-C227-94BF-FAEE-EF0CF897B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56265" y="253780"/>
            <a:ext cx="1818164" cy="13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16458"/>
      </p:ext>
    </p:extLst>
  </p:cSld>
  <p:clrMapOvr>
    <a:masterClrMapping/>
  </p:clrMapOvr>
  <p:transition spd="slow">
    <p:fade/>
  </p:transition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29559" y="0"/>
            <a:ext cx="10829321" cy="7199313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95672" tIns="47834" rIns="95672" bIns="47834" anchor="ctr"/>
          <a:lstStyle/>
          <a:p>
            <a:pPr defTabSz="957290"/>
            <a:endParaRPr lang="de-DE" sz="1250" dirty="0">
              <a:solidFill>
                <a:srgbClr val="003FA3"/>
              </a:solidFill>
              <a:latin typeface="Arial MT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63580" y="2890008"/>
            <a:ext cx="8290614" cy="31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57290"/>
            <a:endParaRPr lang="de-DE" sz="2308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88639" y="788657"/>
            <a:ext cx="9084243" cy="9991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616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7361" y="6419781"/>
            <a:ext cx="8575406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57290"/>
            <a:endParaRPr lang="de-DE" sz="1538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957290"/>
            <a:r>
              <a:rPr lang="de-DE" sz="1347" baseline="0" dirty="0">
                <a:solidFill>
                  <a:schemeClr val="tx1"/>
                </a:solidFill>
                <a:latin typeface="Calibri Light" pitchFamily="34" charset="0"/>
              </a:rPr>
              <a:t>Entwicklungskonzept für Skateranlagen I Landeshauptstadt Dresden I Eigenbetrieb Sportstätten I 2023  I  </a:t>
            </a:r>
            <a:r>
              <a:rPr lang="de-DE" sz="134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347" smtClean="0">
                <a:solidFill>
                  <a:schemeClr val="tx1"/>
                </a:solidFill>
                <a:latin typeface="Calibri Light" pitchFamily="34" charset="0"/>
              </a:rPr>
              <a:pPr defTabSz="957290"/>
              <a:t>‹Nr.›</a:t>
            </a:fld>
            <a:endParaRPr lang="de-DE" sz="134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8" name="Bild 8" descr="Dresden-Logo-2014-Gelb-Qu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768" y="6437087"/>
            <a:ext cx="1381759" cy="65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454466-C227-94BF-FAEE-EF0CF897B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56265" y="253779"/>
            <a:ext cx="1818164" cy="13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5229"/>
      </p:ext>
    </p:extLst>
  </p:cSld>
  <p:clrMapOvr>
    <a:masterClrMapping/>
  </p:clrMapOvr>
  <p:transition spd="slow">
    <p:fade/>
  </p:transition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784" y="651532"/>
            <a:ext cx="9160174" cy="617050"/>
          </a:xfrm>
          <a:prstGeom prst="rect">
            <a:avLst/>
          </a:prstGeom>
        </p:spPr>
        <p:txBody>
          <a:bodyPr/>
          <a:lstStyle>
            <a:lvl1pPr>
              <a:defRPr sz="36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 sz="2000">
                <a:latin typeface="Calibri" pitchFamily="34" charset="0"/>
              </a:defRPr>
            </a:lvl1pPr>
            <a:lvl2pPr>
              <a:buClr>
                <a:schemeClr val="accent1"/>
              </a:buClr>
              <a:buFont typeface="Wingdings" pitchFamily="2" charset="2"/>
              <a:buChar char="§"/>
              <a:defRPr sz="2000" b="0" i="0">
                <a:latin typeface="Calibri" pitchFamily="34" charset="0"/>
                <a:cs typeface="Calibri Light"/>
              </a:defRPr>
            </a:lvl2pPr>
            <a:lvl3pPr>
              <a:buClr>
                <a:schemeClr val="accent1"/>
              </a:buClr>
              <a:buFont typeface="Arial" pitchFamily="34" charset="0"/>
              <a:buChar char="•"/>
              <a:defRPr sz="2000" b="0" i="0">
                <a:latin typeface="Calibri" pitchFamily="34" charset="0"/>
                <a:cs typeface="Calibri Light"/>
              </a:defRPr>
            </a:lvl3pPr>
            <a:lvl4pPr>
              <a:buClr>
                <a:schemeClr val="accent1"/>
              </a:buClr>
              <a:buFont typeface="Wingdings" pitchFamily="2" charset="2"/>
              <a:buChar char="Ø"/>
              <a:defRPr sz="2000" b="0" i="0">
                <a:latin typeface="Calibri" pitchFamily="34" charset="0"/>
                <a:cs typeface="Calibri Light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64386096"/>
      </p:ext>
    </p:extLst>
  </p:cSld>
  <p:clrMapOvr>
    <a:masterClrMapping/>
  </p:clrMapOvr>
  <p:transition spd="slow">
    <p:fade/>
  </p:transition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2954" y="4626733"/>
            <a:ext cx="9180440" cy="1429887"/>
          </a:xfrm>
          <a:prstGeom prst="rect">
            <a:avLst/>
          </a:prstGeom>
        </p:spPr>
        <p:txBody>
          <a:bodyPr/>
          <a:lstStyle>
            <a:lvl1pPr algn="l">
              <a:defRPr sz="3848" b="0" cap="none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2954" y="3051737"/>
            <a:ext cx="9180440" cy="1574992"/>
          </a:xfrm>
        </p:spPr>
        <p:txBody>
          <a:bodyPr anchor="b"/>
          <a:lstStyle>
            <a:lvl1pPr marL="0" indent="0">
              <a:buNone/>
              <a:defRPr sz="1923"/>
            </a:lvl1pPr>
            <a:lvl2pPr marL="439712" indent="0">
              <a:buNone/>
              <a:defRPr sz="1731"/>
            </a:lvl2pPr>
            <a:lvl3pPr marL="879425" indent="0">
              <a:buNone/>
              <a:defRPr sz="1538"/>
            </a:lvl3pPr>
            <a:lvl4pPr marL="1319135" indent="0">
              <a:buNone/>
              <a:defRPr sz="1347"/>
            </a:lvl4pPr>
            <a:lvl5pPr marL="1758848" indent="0">
              <a:buNone/>
              <a:defRPr sz="1347"/>
            </a:lvl5pPr>
            <a:lvl6pPr marL="2198561" indent="0">
              <a:buNone/>
              <a:defRPr sz="1347"/>
            </a:lvl6pPr>
            <a:lvl7pPr marL="2638272" indent="0">
              <a:buNone/>
              <a:defRPr sz="1347"/>
            </a:lvl7pPr>
            <a:lvl8pPr marL="3077984" indent="0">
              <a:buNone/>
              <a:defRPr sz="1347"/>
            </a:lvl8pPr>
            <a:lvl9pPr marL="3517697" indent="0">
              <a:buNone/>
              <a:defRPr sz="134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04474362"/>
      </p:ext>
    </p:extLst>
  </p:cSld>
  <p:clrMapOvr>
    <a:masterClrMapping/>
  </p:clrMapOvr>
  <p:transition spd="slow">
    <p:fade/>
  </p:transition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709" y="651535"/>
            <a:ext cx="9163253" cy="999107"/>
          </a:xfrm>
          <a:prstGeom prst="rect">
            <a:avLst/>
          </a:prstGeom>
        </p:spPr>
        <p:txBody>
          <a:bodyPr/>
          <a:lstStyle>
            <a:lvl1pPr>
              <a:defRPr sz="346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63707" y="2060192"/>
            <a:ext cx="4591697" cy="3585297"/>
          </a:xfrm>
        </p:spPr>
        <p:txBody>
          <a:bodyPr/>
          <a:lstStyle>
            <a:lvl1pPr>
              <a:buClr>
                <a:schemeClr val="accent1"/>
              </a:buClr>
              <a:defRPr sz="1923">
                <a:latin typeface="Calibri" pitchFamily="34" charset="0"/>
              </a:defRPr>
            </a:lvl1pPr>
            <a:lvl2pPr marL="692460" indent="-380853">
              <a:buClr>
                <a:schemeClr val="accent1"/>
              </a:buClr>
              <a:buFont typeface="Wingdings" pitchFamily="2" charset="2"/>
              <a:buChar char="§"/>
              <a:defRPr sz="1923">
                <a:latin typeface="Calibri" pitchFamily="34" charset="0"/>
              </a:defRPr>
            </a:lvl2pPr>
            <a:lvl3pPr marL="1038691">
              <a:buClr>
                <a:schemeClr val="accent1"/>
              </a:buClr>
              <a:buFont typeface="Arial" pitchFamily="34" charset="0"/>
              <a:buChar char="•"/>
              <a:defRPr sz="1923">
                <a:latin typeface="Calibri" pitchFamily="34" charset="0"/>
              </a:defRPr>
            </a:lvl3pPr>
            <a:lvl4pPr marL="1384919">
              <a:buClr>
                <a:schemeClr val="accent1"/>
              </a:buClr>
              <a:buFont typeface="Symbol" pitchFamily="18" charset="2"/>
              <a:buChar char="-"/>
              <a:defRPr sz="1923">
                <a:latin typeface="Calibri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923" b="0" i="0">
                <a:latin typeface="Calibri" pitchFamily="34" charset="0"/>
                <a:cs typeface="Calibri" pitchFamily="34" charset="0"/>
              </a:defRPr>
            </a:lvl5pPr>
            <a:lvl6pPr>
              <a:defRPr sz="1731"/>
            </a:lvl6pPr>
            <a:lvl7pPr>
              <a:defRPr sz="1731"/>
            </a:lvl7pPr>
            <a:lvl8pPr>
              <a:defRPr sz="1731"/>
            </a:lvl8pPr>
            <a:lvl9pPr>
              <a:defRPr sz="173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09319" y="2060192"/>
            <a:ext cx="4466767" cy="3585297"/>
          </a:xfrm>
        </p:spPr>
        <p:txBody>
          <a:bodyPr/>
          <a:lstStyle>
            <a:lvl1pPr>
              <a:defRPr sz="1923">
                <a:latin typeface="Calibri" pitchFamily="34" charset="0"/>
              </a:defRPr>
            </a:lvl1pPr>
            <a:lvl2pPr marL="69246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923">
                <a:latin typeface="Calibri" pitchFamily="34" charset="0"/>
              </a:defRPr>
            </a:lvl2pPr>
            <a:lvl3pPr marL="103869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1923">
                <a:latin typeface="Calibri" pitchFamily="34" charset="0"/>
              </a:defRPr>
            </a:lvl3pPr>
            <a:lvl4pPr marL="1384919">
              <a:buClr>
                <a:schemeClr val="accent1">
                  <a:lumMod val="75000"/>
                </a:schemeClr>
              </a:buClr>
              <a:buFont typeface="Symbol" pitchFamily="18" charset="2"/>
              <a:buChar char="-"/>
              <a:defRPr sz="1923">
                <a:latin typeface="Calibri" pitchFamily="34" charset="0"/>
              </a:defRPr>
            </a:lvl4pPr>
            <a:lvl5pPr>
              <a:defRPr sz="1923" b="0" i="0">
                <a:latin typeface="Calibri" pitchFamily="34" charset="0"/>
                <a:cs typeface="Calibri Light"/>
              </a:defRPr>
            </a:lvl5pPr>
            <a:lvl6pPr>
              <a:defRPr sz="1731"/>
            </a:lvl6pPr>
            <a:lvl7pPr>
              <a:defRPr sz="1731"/>
            </a:lvl7pPr>
            <a:lvl8pPr>
              <a:defRPr sz="1731"/>
            </a:lvl8pPr>
            <a:lvl9pPr>
              <a:defRPr sz="173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7970599"/>
      </p:ext>
    </p:extLst>
  </p:cSld>
  <p:clrMapOvr>
    <a:masterClrMapping/>
  </p:clrMapOvr>
  <p:transition spd="slow">
    <p:fade/>
  </p:transition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H Dres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314" y="288703"/>
            <a:ext cx="9719145" cy="1200137"/>
          </a:xfrm>
          <a:prstGeom prst="rect">
            <a:avLst/>
          </a:prstGeom>
        </p:spPr>
        <p:txBody>
          <a:bodyPr/>
          <a:lstStyle>
            <a:lvl1pPr>
              <a:defRPr sz="346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312" y="1611267"/>
            <a:ext cx="4771392" cy="671110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39712" indent="0">
              <a:buNone/>
              <a:defRPr sz="1923" b="1"/>
            </a:lvl2pPr>
            <a:lvl3pPr marL="879425" indent="0">
              <a:buNone/>
              <a:defRPr sz="1731" b="1"/>
            </a:lvl3pPr>
            <a:lvl4pPr marL="1319135" indent="0">
              <a:buNone/>
              <a:defRPr sz="1538" b="1"/>
            </a:lvl4pPr>
            <a:lvl5pPr marL="1758848" indent="0">
              <a:buNone/>
              <a:defRPr sz="1538" b="1"/>
            </a:lvl5pPr>
            <a:lvl6pPr marL="2198561" indent="0">
              <a:buNone/>
              <a:defRPr sz="1538" b="1"/>
            </a:lvl6pPr>
            <a:lvl7pPr marL="2638272" indent="0">
              <a:buNone/>
              <a:defRPr sz="1538" b="1"/>
            </a:lvl7pPr>
            <a:lvl8pPr marL="3077984" indent="0">
              <a:buNone/>
              <a:defRPr sz="1538" b="1"/>
            </a:lvl8pPr>
            <a:lvl9pPr marL="3517697" indent="0">
              <a:buNone/>
              <a:defRPr sz="15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0312" y="2282381"/>
            <a:ext cx="4771392" cy="4149091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1923">
                <a:latin typeface="Calibri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923" b="0" i="0">
                <a:latin typeface="Calibri" pitchFamily="34" charset="0"/>
                <a:cs typeface="Calibri Light"/>
              </a:defRPr>
            </a:lvl2pPr>
            <a:lvl3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1923" b="0" i="0">
                <a:latin typeface="Calibri" pitchFamily="34" charset="0"/>
                <a:cs typeface="Calibri Light"/>
              </a:defRPr>
            </a:lvl3pPr>
            <a:lvl4pPr>
              <a:buClr>
                <a:schemeClr val="accent1">
                  <a:lumMod val="75000"/>
                </a:schemeClr>
              </a:buClr>
              <a:buFont typeface="Symbol" pitchFamily="18" charset="2"/>
              <a:buChar char="-"/>
              <a:defRPr sz="1923" b="0" i="0">
                <a:latin typeface="Calibri" pitchFamily="34" charset="0"/>
                <a:cs typeface="Calibri Light"/>
              </a:defRPr>
            </a:lvl4pPr>
            <a:lvl5pPr>
              <a:buClr>
                <a:schemeClr val="accent1">
                  <a:lumMod val="75000"/>
                </a:schemeClr>
              </a:buClr>
              <a:defRPr sz="1923" b="0" i="0">
                <a:latin typeface="Calibri" pitchFamily="34" charset="0"/>
                <a:cs typeface="Calibri Light"/>
              </a:defRPr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86463" y="1611267"/>
            <a:ext cx="4772996" cy="671110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39712" indent="0">
              <a:buNone/>
              <a:defRPr sz="1923" b="1"/>
            </a:lvl2pPr>
            <a:lvl3pPr marL="879425" indent="0">
              <a:buNone/>
              <a:defRPr sz="1731" b="1"/>
            </a:lvl3pPr>
            <a:lvl4pPr marL="1319135" indent="0">
              <a:buNone/>
              <a:defRPr sz="1538" b="1"/>
            </a:lvl4pPr>
            <a:lvl5pPr marL="1758848" indent="0">
              <a:buNone/>
              <a:defRPr sz="1538" b="1"/>
            </a:lvl5pPr>
            <a:lvl6pPr marL="2198561" indent="0">
              <a:buNone/>
              <a:defRPr sz="1538" b="1"/>
            </a:lvl6pPr>
            <a:lvl7pPr marL="2638272" indent="0">
              <a:buNone/>
              <a:defRPr sz="1538" b="1"/>
            </a:lvl7pPr>
            <a:lvl8pPr marL="3077984" indent="0">
              <a:buNone/>
              <a:defRPr sz="1538" b="1"/>
            </a:lvl8pPr>
            <a:lvl9pPr marL="3517697" indent="0">
              <a:buNone/>
              <a:defRPr sz="15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86463" y="2282381"/>
            <a:ext cx="4772996" cy="4149091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1923">
                <a:latin typeface="Calibri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923" b="0" i="0">
                <a:latin typeface="Calibri" pitchFamily="34" charset="0"/>
                <a:cs typeface="Calibri Light"/>
              </a:defRPr>
            </a:lvl2pPr>
            <a:lvl3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1923" b="0" i="0">
                <a:latin typeface="Calibri" pitchFamily="34" charset="0"/>
                <a:cs typeface="Calibri Light"/>
              </a:defRPr>
            </a:lvl3pPr>
            <a:lvl4pPr>
              <a:buClr>
                <a:schemeClr val="accent1">
                  <a:lumMod val="75000"/>
                </a:schemeClr>
              </a:buClr>
              <a:buFont typeface="Symbol" pitchFamily="18" charset="2"/>
              <a:buChar char="-"/>
              <a:defRPr sz="1923" b="0" i="0">
                <a:latin typeface="Calibri" pitchFamily="34" charset="0"/>
                <a:cs typeface="Calibri Light"/>
              </a:defRPr>
            </a:lvl4pPr>
            <a:lvl5pPr>
              <a:buClr>
                <a:schemeClr val="accent1">
                  <a:lumMod val="75000"/>
                </a:schemeClr>
              </a:buClr>
              <a:defRPr sz="1923" b="0" i="0">
                <a:latin typeface="Calibri" pitchFamily="34" charset="0"/>
                <a:cs typeface="Calibri Light"/>
              </a:defRPr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4383237"/>
      </p:ext>
    </p:extLst>
  </p:cSld>
  <p:clrMapOvr>
    <a:masterClrMapping/>
  </p:clrMapOvr>
  <p:transition spd="slow">
    <p:fade/>
  </p:transition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789" y="651462"/>
            <a:ext cx="9159595" cy="1165608"/>
          </a:xfrm>
          <a:prstGeom prst="rect">
            <a:avLst/>
          </a:prstGeom>
        </p:spPr>
        <p:txBody>
          <a:bodyPr/>
          <a:lstStyle>
            <a:lvl1pPr>
              <a:defRPr sz="346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71938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40148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314" y="287192"/>
            <a:ext cx="3552892" cy="1219788"/>
          </a:xfrm>
          <a:prstGeom prst="rect">
            <a:avLst/>
          </a:prstGeo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3067" y="287189"/>
            <a:ext cx="6036389" cy="6144280"/>
          </a:xfrm>
        </p:spPr>
        <p:txBody>
          <a:bodyPr/>
          <a:lstStyle>
            <a:lvl1pPr>
              <a:defRPr sz="3078"/>
            </a:lvl1pPr>
            <a:lvl2pPr>
              <a:defRPr sz="2693"/>
            </a:lvl2pPr>
            <a:lvl3pPr>
              <a:defRPr sz="2308"/>
            </a:lvl3pPr>
            <a:lvl4pPr>
              <a:defRPr sz="1923"/>
            </a:lvl4pPr>
            <a:lvl5pPr>
              <a:defRPr sz="1923"/>
            </a:lvl5pPr>
            <a:lvl6pPr>
              <a:defRPr sz="1923"/>
            </a:lvl6pPr>
            <a:lvl7pPr>
              <a:defRPr sz="1923"/>
            </a:lvl7pPr>
            <a:lvl8pPr>
              <a:defRPr sz="1923"/>
            </a:lvl8pPr>
            <a:lvl9pPr>
              <a:defRPr sz="192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40314" y="1506977"/>
            <a:ext cx="3552892" cy="4924494"/>
          </a:xfrm>
        </p:spPr>
        <p:txBody>
          <a:bodyPr/>
          <a:lstStyle>
            <a:lvl1pPr marL="0" indent="0">
              <a:buNone/>
              <a:defRPr sz="1347"/>
            </a:lvl1pPr>
            <a:lvl2pPr marL="439712" indent="0">
              <a:buNone/>
              <a:defRPr sz="1155"/>
            </a:lvl2pPr>
            <a:lvl3pPr marL="879425" indent="0">
              <a:buNone/>
              <a:defRPr sz="962"/>
            </a:lvl3pPr>
            <a:lvl4pPr marL="1319135" indent="0">
              <a:buNone/>
              <a:defRPr sz="865"/>
            </a:lvl4pPr>
            <a:lvl5pPr marL="1758848" indent="0">
              <a:buNone/>
              <a:defRPr sz="865"/>
            </a:lvl5pPr>
            <a:lvl6pPr marL="2198561" indent="0">
              <a:buNone/>
              <a:defRPr sz="865"/>
            </a:lvl6pPr>
            <a:lvl7pPr marL="2638272" indent="0">
              <a:buNone/>
              <a:defRPr sz="865"/>
            </a:lvl7pPr>
            <a:lvl8pPr marL="3077984" indent="0">
              <a:buNone/>
              <a:defRPr sz="865"/>
            </a:lvl8pPr>
            <a:lvl9pPr marL="3517697" indent="0">
              <a:buNone/>
              <a:defRPr sz="86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598215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6429" y="21077"/>
            <a:ext cx="8436011" cy="595535"/>
          </a:xfrm>
          <a:prstGeom prst="rect">
            <a:avLst/>
          </a:prstGeom>
        </p:spPr>
        <p:txBody>
          <a:bodyPr anchor="b"/>
          <a:lstStyle>
            <a:lvl1pPr algn="l">
              <a:defRPr sz="2308" b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36432" y="788659"/>
            <a:ext cx="6908802" cy="4603785"/>
          </a:xfrm>
        </p:spPr>
        <p:txBody>
          <a:bodyPr/>
          <a:lstStyle>
            <a:lvl1pPr marL="0" indent="0">
              <a:buNone/>
              <a:defRPr sz="3078"/>
            </a:lvl1pPr>
            <a:lvl2pPr marL="439712" indent="0">
              <a:buNone/>
              <a:defRPr sz="2693"/>
            </a:lvl2pPr>
            <a:lvl3pPr marL="879425" indent="0">
              <a:buNone/>
              <a:defRPr sz="2308"/>
            </a:lvl3pPr>
            <a:lvl4pPr marL="1319135" indent="0">
              <a:buNone/>
              <a:defRPr sz="1923"/>
            </a:lvl4pPr>
            <a:lvl5pPr marL="1758848" indent="0">
              <a:buNone/>
              <a:defRPr sz="1923"/>
            </a:lvl5pPr>
            <a:lvl6pPr marL="2198561" indent="0">
              <a:buNone/>
              <a:defRPr sz="1923"/>
            </a:lvl6pPr>
            <a:lvl7pPr marL="2638272" indent="0">
              <a:buNone/>
              <a:defRPr sz="1923"/>
            </a:lvl7pPr>
            <a:lvl8pPr marL="3077984" indent="0">
              <a:buNone/>
              <a:defRPr sz="1923"/>
            </a:lvl8pPr>
            <a:lvl9pPr marL="3517697" indent="0">
              <a:buNone/>
              <a:defRPr sz="1923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36432" y="5519370"/>
            <a:ext cx="6480499" cy="548489"/>
          </a:xfrm>
        </p:spPr>
        <p:txBody>
          <a:bodyPr/>
          <a:lstStyle>
            <a:lvl1pPr marL="0" indent="0">
              <a:buNone/>
              <a:defRPr sz="1347"/>
            </a:lvl1pPr>
            <a:lvl2pPr marL="439712" indent="0">
              <a:buNone/>
              <a:defRPr sz="1155"/>
            </a:lvl2pPr>
            <a:lvl3pPr marL="879425" indent="0">
              <a:buNone/>
              <a:defRPr sz="962"/>
            </a:lvl3pPr>
            <a:lvl4pPr marL="1319135" indent="0">
              <a:buNone/>
              <a:defRPr sz="865"/>
            </a:lvl4pPr>
            <a:lvl5pPr marL="1758848" indent="0">
              <a:buNone/>
              <a:defRPr sz="865"/>
            </a:lvl5pPr>
            <a:lvl6pPr marL="2198561" indent="0">
              <a:buNone/>
              <a:defRPr sz="865"/>
            </a:lvl6pPr>
            <a:lvl7pPr marL="2638272" indent="0">
              <a:buNone/>
              <a:defRPr sz="865"/>
            </a:lvl7pPr>
            <a:lvl8pPr marL="3077984" indent="0">
              <a:buNone/>
              <a:defRPr sz="865"/>
            </a:lvl8pPr>
            <a:lvl9pPr marL="3517697" indent="0">
              <a:buNone/>
              <a:defRPr sz="86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74769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789" y="651462"/>
            <a:ext cx="9159595" cy="61712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b="0" i="0">
                <a:latin typeface="Calibri Light"/>
                <a:cs typeface="Calibri Light"/>
              </a:defRPr>
            </a:lvl2pPr>
            <a:lvl3pPr>
              <a:defRPr b="0" i="0">
                <a:latin typeface="Calibri Light"/>
                <a:cs typeface="Calibri Light"/>
              </a:defRPr>
            </a:lvl3pPr>
            <a:lvl4pPr>
              <a:defRPr b="0" i="0">
                <a:latin typeface="Calibri Light"/>
                <a:cs typeface="Calibri Light"/>
              </a:defRPr>
            </a:lvl4pPr>
            <a:lvl5pPr>
              <a:defRPr b="0" i="0">
                <a:latin typeface="Calibri Light"/>
                <a:cs typeface="Calibri Ligh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6683816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784" y="651532"/>
            <a:ext cx="9160174" cy="617050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 sz="1778">
                <a:latin typeface="Calibri" pitchFamily="34" charset="0"/>
              </a:defRPr>
            </a:lvl1pPr>
            <a:lvl2pPr>
              <a:buClr>
                <a:schemeClr val="accent1"/>
              </a:buClr>
              <a:buFont typeface="Wingdings" pitchFamily="2" charset="2"/>
              <a:buChar char="§"/>
              <a:defRPr sz="1778" b="0" i="0">
                <a:latin typeface="Calibri" pitchFamily="34" charset="0"/>
                <a:cs typeface="Calibri Light"/>
              </a:defRPr>
            </a:lvl2pPr>
            <a:lvl3pPr>
              <a:buClr>
                <a:schemeClr val="accent1"/>
              </a:buClr>
              <a:buFont typeface="Arial" pitchFamily="34" charset="0"/>
              <a:buChar char="•"/>
              <a:defRPr sz="1778" b="0" i="0">
                <a:latin typeface="Calibri" pitchFamily="34" charset="0"/>
                <a:cs typeface="Calibri Light"/>
              </a:defRPr>
            </a:lvl3pPr>
            <a:lvl4pPr>
              <a:buClr>
                <a:schemeClr val="accent1"/>
              </a:buClr>
              <a:buFont typeface="Wingdings" pitchFamily="2" charset="2"/>
              <a:buChar char="Ø"/>
              <a:defRPr sz="1778" b="0" i="0">
                <a:latin typeface="Calibri" pitchFamily="34" charset="0"/>
                <a:cs typeface="Calibri Light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55483696"/>
      </p:ext>
    </p:extLst>
  </p:cSld>
  <p:clrMapOvr>
    <a:masterClrMapping/>
  </p:clrMapOvr>
  <p:transition spd="slow">
    <p:fade/>
  </p:transition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04224" y="891791"/>
            <a:ext cx="2271863" cy="475369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88635" y="891791"/>
            <a:ext cx="6661671" cy="4753694"/>
          </a:xfrm>
        </p:spPr>
        <p:txBody>
          <a:bodyPr vert="eaVert"/>
          <a:lstStyle>
            <a:lvl1pPr>
              <a:defRPr b="0" i="0">
                <a:latin typeface="Calibri Light"/>
                <a:cs typeface="Calibri Light"/>
              </a:defRPr>
            </a:lvl1pPr>
            <a:lvl2pPr>
              <a:defRPr b="0" i="0">
                <a:latin typeface="Calibri Light"/>
                <a:cs typeface="Calibri Light"/>
              </a:defRPr>
            </a:lvl2pPr>
            <a:lvl3pPr>
              <a:defRPr b="0" i="0">
                <a:latin typeface="Calibri Light"/>
                <a:cs typeface="Calibri Light"/>
              </a:defRPr>
            </a:lvl3pPr>
            <a:lvl4pPr>
              <a:defRPr b="0" i="0">
                <a:latin typeface="Calibri Light"/>
                <a:cs typeface="Calibri Light"/>
              </a:defRPr>
            </a:lvl4pPr>
            <a:lvl5pPr>
              <a:defRPr b="0" i="0" baseline="0">
                <a:latin typeface="Calibri Light"/>
                <a:cs typeface="Calibri Ligh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33043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6BD4763-660A-2A52-2ACC-8E5D87A30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712" y="336892"/>
            <a:ext cx="9212854" cy="64551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576C6CBB-E0CD-B112-A3C8-A944B00AC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711" y="468874"/>
            <a:ext cx="7461543" cy="292469"/>
          </a:xfrm>
        </p:spPr>
        <p:txBody>
          <a:bodyPr/>
          <a:lstStyle>
            <a:lvl1pPr marL="0" indent="0">
              <a:buNone/>
              <a:defRPr sz="3359" b="0" u="none">
                <a:latin typeface="+mj-lt"/>
              </a:defRPr>
            </a:lvl1pPr>
            <a:lvl2pPr marL="0" indent="0">
              <a:buNone/>
              <a:defRPr baseline="54000"/>
            </a:lvl2pPr>
          </a:lstStyle>
          <a:p>
            <a:pPr lvl="0"/>
            <a:r>
              <a:rPr lang="de-DE" dirty="0"/>
              <a:t>KARTENTITEL</a:t>
            </a:r>
          </a:p>
        </p:txBody>
      </p:sp>
    </p:spTree>
    <p:extLst>
      <p:ext uri="{BB962C8B-B14F-4D97-AF65-F5344CB8AC3E}">
        <p14:creationId xmlns:p14="http://schemas.microsoft.com/office/powerpoint/2010/main" val="416247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orient="horz" pos="4278">
          <p15:clr>
            <a:srgbClr val="FBAE40"/>
          </p15:clr>
        </p15:guide>
        <p15:guide id="3" orient="horz" pos="2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2954" y="4626734"/>
            <a:ext cx="9180440" cy="1429887"/>
          </a:xfrm>
          <a:prstGeom prst="rect">
            <a:avLst/>
          </a:prstGeom>
        </p:spPr>
        <p:txBody>
          <a:bodyPr/>
          <a:lstStyle>
            <a:lvl1pPr algn="l">
              <a:defRPr sz="3420" b="0" cap="none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2954" y="3051737"/>
            <a:ext cx="9180440" cy="1574992"/>
          </a:xfrm>
        </p:spPr>
        <p:txBody>
          <a:bodyPr anchor="b"/>
          <a:lstStyle>
            <a:lvl1pPr marL="0" indent="0">
              <a:buNone/>
              <a:defRPr sz="1709"/>
            </a:lvl1pPr>
            <a:lvl2pPr marL="390850" indent="0">
              <a:buNone/>
              <a:defRPr sz="1539"/>
            </a:lvl2pPr>
            <a:lvl3pPr marL="781700" indent="0">
              <a:buNone/>
              <a:defRPr sz="1367"/>
            </a:lvl3pPr>
            <a:lvl4pPr marL="1172548" indent="0">
              <a:buNone/>
              <a:defRPr sz="1197"/>
            </a:lvl4pPr>
            <a:lvl5pPr marL="1563398" indent="0">
              <a:buNone/>
              <a:defRPr sz="1197"/>
            </a:lvl5pPr>
            <a:lvl6pPr marL="1954249" indent="0">
              <a:buNone/>
              <a:defRPr sz="1197"/>
            </a:lvl6pPr>
            <a:lvl7pPr marL="2345098" indent="0">
              <a:buNone/>
              <a:defRPr sz="1197"/>
            </a:lvl7pPr>
            <a:lvl8pPr marL="2735947" indent="0">
              <a:buNone/>
              <a:defRPr sz="1197"/>
            </a:lvl8pPr>
            <a:lvl9pPr marL="3126798" indent="0">
              <a:buNone/>
              <a:defRPr sz="119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5394979"/>
      </p:ext>
    </p:extLst>
  </p:cSld>
  <p:clrMapOvr>
    <a:masterClrMapping/>
  </p:clrMapOvr>
  <p:transition spd="slow">
    <p:fade/>
  </p:transition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710" y="651536"/>
            <a:ext cx="9163253" cy="999107"/>
          </a:xfrm>
          <a:prstGeom prst="rect">
            <a:avLst/>
          </a:prstGeom>
        </p:spPr>
        <p:txBody>
          <a:bodyPr/>
          <a:lstStyle>
            <a:lvl1pPr>
              <a:defRPr sz="3077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63708" y="2060193"/>
            <a:ext cx="4591697" cy="3585297"/>
          </a:xfrm>
        </p:spPr>
        <p:txBody>
          <a:bodyPr/>
          <a:lstStyle>
            <a:lvl1pPr>
              <a:buClr>
                <a:schemeClr val="accent1"/>
              </a:buClr>
              <a:defRPr sz="1709">
                <a:latin typeface="Calibri" pitchFamily="34" charset="0"/>
              </a:defRPr>
            </a:lvl1pPr>
            <a:lvl2pPr marL="615512" indent="-338531">
              <a:buClr>
                <a:schemeClr val="accent1"/>
              </a:buClr>
              <a:buFont typeface="Wingdings" pitchFamily="2" charset="2"/>
              <a:buChar char="§"/>
              <a:defRPr sz="1709">
                <a:latin typeface="Calibri" pitchFamily="34" charset="0"/>
              </a:defRPr>
            </a:lvl2pPr>
            <a:lvl3pPr marL="923268">
              <a:buClr>
                <a:schemeClr val="accent1"/>
              </a:buClr>
              <a:buFont typeface="Arial" pitchFamily="34" charset="0"/>
              <a:buChar char="•"/>
              <a:defRPr sz="1709">
                <a:latin typeface="Calibri" pitchFamily="34" charset="0"/>
              </a:defRPr>
            </a:lvl3pPr>
            <a:lvl4pPr marL="1231022">
              <a:buClr>
                <a:schemeClr val="accent1"/>
              </a:buClr>
              <a:buFont typeface="Symbol" pitchFamily="18" charset="2"/>
              <a:buChar char="-"/>
              <a:defRPr sz="1709">
                <a:latin typeface="Calibri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709" b="0" i="0">
                <a:latin typeface="Calibri" pitchFamily="34" charset="0"/>
                <a:cs typeface="Calibri" pitchFamily="34" charset="0"/>
              </a:defRPr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09320" y="2060193"/>
            <a:ext cx="4466767" cy="3585297"/>
          </a:xfrm>
        </p:spPr>
        <p:txBody>
          <a:bodyPr/>
          <a:lstStyle>
            <a:lvl1pPr>
              <a:defRPr sz="1709">
                <a:latin typeface="Calibri" pitchFamily="34" charset="0"/>
              </a:defRPr>
            </a:lvl1pPr>
            <a:lvl2pPr marL="615512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709">
                <a:latin typeface="Calibri" pitchFamily="34" charset="0"/>
              </a:defRPr>
            </a:lvl2pPr>
            <a:lvl3pPr marL="923268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1709">
                <a:latin typeface="Calibri" pitchFamily="34" charset="0"/>
              </a:defRPr>
            </a:lvl3pPr>
            <a:lvl4pPr marL="1231022">
              <a:buClr>
                <a:schemeClr val="accent1">
                  <a:lumMod val="75000"/>
                </a:schemeClr>
              </a:buClr>
              <a:buFont typeface="Symbol" pitchFamily="18" charset="2"/>
              <a:buChar char="-"/>
              <a:defRPr sz="1709">
                <a:latin typeface="Calibri" pitchFamily="34" charset="0"/>
              </a:defRPr>
            </a:lvl4pPr>
            <a:lvl5pPr>
              <a:defRPr sz="1709" b="0" i="0">
                <a:latin typeface="Calibri" pitchFamily="34" charset="0"/>
                <a:cs typeface="Calibri Light"/>
              </a:defRPr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895949"/>
      </p:ext>
    </p:extLst>
  </p:cSld>
  <p:clrMapOvr>
    <a:masterClrMapping/>
  </p:clrMapOvr>
  <p:transition spd="slow">
    <p:fade/>
  </p:transition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H Dres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315" y="288704"/>
            <a:ext cx="9719145" cy="1200137"/>
          </a:xfrm>
          <a:prstGeom prst="rect">
            <a:avLst/>
          </a:prstGeom>
        </p:spPr>
        <p:txBody>
          <a:bodyPr/>
          <a:lstStyle>
            <a:lvl1pPr>
              <a:defRPr sz="3077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312" y="1611267"/>
            <a:ext cx="4771392" cy="671110"/>
          </a:xfrm>
        </p:spPr>
        <p:txBody>
          <a:bodyPr anchor="b"/>
          <a:lstStyle>
            <a:lvl1pPr marL="0" indent="0">
              <a:buNone/>
              <a:defRPr sz="2052" b="1"/>
            </a:lvl1pPr>
            <a:lvl2pPr marL="390850" indent="0">
              <a:buNone/>
              <a:defRPr sz="1709" b="1"/>
            </a:lvl2pPr>
            <a:lvl3pPr marL="781700" indent="0">
              <a:buNone/>
              <a:defRPr sz="1539" b="1"/>
            </a:lvl3pPr>
            <a:lvl4pPr marL="1172548" indent="0">
              <a:buNone/>
              <a:defRPr sz="1367" b="1"/>
            </a:lvl4pPr>
            <a:lvl5pPr marL="1563398" indent="0">
              <a:buNone/>
              <a:defRPr sz="1367" b="1"/>
            </a:lvl5pPr>
            <a:lvl6pPr marL="1954249" indent="0">
              <a:buNone/>
              <a:defRPr sz="1367" b="1"/>
            </a:lvl6pPr>
            <a:lvl7pPr marL="2345098" indent="0">
              <a:buNone/>
              <a:defRPr sz="1367" b="1"/>
            </a:lvl7pPr>
            <a:lvl8pPr marL="2735947" indent="0">
              <a:buNone/>
              <a:defRPr sz="1367" b="1"/>
            </a:lvl8pPr>
            <a:lvl9pPr marL="3126798" indent="0">
              <a:buNone/>
              <a:defRPr sz="1367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0312" y="2282381"/>
            <a:ext cx="4771392" cy="4149091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1709">
                <a:latin typeface="Calibri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709" b="0" i="0">
                <a:latin typeface="Calibri" pitchFamily="34" charset="0"/>
                <a:cs typeface="Calibri Light"/>
              </a:defRPr>
            </a:lvl2pPr>
            <a:lvl3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1709" b="0" i="0">
                <a:latin typeface="Calibri" pitchFamily="34" charset="0"/>
                <a:cs typeface="Calibri Light"/>
              </a:defRPr>
            </a:lvl3pPr>
            <a:lvl4pPr>
              <a:buClr>
                <a:schemeClr val="accent1">
                  <a:lumMod val="75000"/>
                </a:schemeClr>
              </a:buClr>
              <a:buFont typeface="Symbol" pitchFamily="18" charset="2"/>
              <a:buChar char="-"/>
              <a:defRPr sz="1709" b="0" i="0">
                <a:latin typeface="Calibri" pitchFamily="34" charset="0"/>
                <a:cs typeface="Calibri Light"/>
              </a:defRPr>
            </a:lvl4pPr>
            <a:lvl5pPr>
              <a:buClr>
                <a:schemeClr val="accent1">
                  <a:lumMod val="75000"/>
                </a:schemeClr>
              </a:buClr>
              <a:defRPr sz="1709" b="0" i="0">
                <a:latin typeface="Calibri" pitchFamily="34" charset="0"/>
                <a:cs typeface="Calibri Light"/>
              </a:defRPr>
            </a:lvl5pPr>
            <a:lvl6pPr>
              <a:defRPr sz="1367"/>
            </a:lvl6pPr>
            <a:lvl7pPr>
              <a:defRPr sz="1367"/>
            </a:lvl7pPr>
            <a:lvl8pPr>
              <a:defRPr sz="1367"/>
            </a:lvl8pPr>
            <a:lvl9pPr>
              <a:defRPr sz="13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86464" y="1611267"/>
            <a:ext cx="4772996" cy="671110"/>
          </a:xfrm>
        </p:spPr>
        <p:txBody>
          <a:bodyPr anchor="b"/>
          <a:lstStyle>
            <a:lvl1pPr marL="0" indent="0">
              <a:buNone/>
              <a:defRPr sz="2052" b="1"/>
            </a:lvl1pPr>
            <a:lvl2pPr marL="390850" indent="0">
              <a:buNone/>
              <a:defRPr sz="1709" b="1"/>
            </a:lvl2pPr>
            <a:lvl3pPr marL="781700" indent="0">
              <a:buNone/>
              <a:defRPr sz="1539" b="1"/>
            </a:lvl3pPr>
            <a:lvl4pPr marL="1172548" indent="0">
              <a:buNone/>
              <a:defRPr sz="1367" b="1"/>
            </a:lvl4pPr>
            <a:lvl5pPr marL="1563398" indent="0">
              <a:buNone/>
              <a:defRPr sz="1367" b="1"/>
            </a:lvl5pPr>
            <a:lvl6pPr marL="1954249" indent="0">
              <a:buNone/>
              <a:defRPr sz="1367" b="1"/>
            </a:lvl6pPr>
            <a:lvl7pPr marL="2345098" indent="0">
              <a:buNone/>
              <a:defRPr sz="1367" b="1"/>
            </a:lvl7pPr>
            <a:lvl8pPr marL="2735947" indent="0">
              <a:buNone/>
              <a:defRPr sz="1367" b="1"/>
            </a:lvl8pPr>
            <a:lvl9pPr marL="3126798" indent="0">
              <a:buNone/>
              <a:defRPr sz="1367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86464" y="2282381"/>
            <a:ext cx="4772996" cy="4149091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1709">
                <a:latin typeface="Calibri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709" b="0" i="0">
                <a:latin typeface="Calibri" pitchFamily="34" charset="0"/>
                <a:cs typeface="Calibri Light"/>
              </a:defRPr>
            </a:lvl2pPr>
            <a:lvl3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1709" b="0" i="0">
                <a:latin typeface="Calibri" pitchFamily="34" charset="0"/>
                <a:cs typeface="Calibri Light"/>
              </a:defRPr>
            </a:lvl3pPr>
            <a:lvl4pPr>
              <a:buClr>
                <a:schemeClr val="accent1">
                  <a:lumMod val="75000"/>
                </a:schemeClr>
              </a:buClr>
              <a:buFont typeface="Symbol" pitchFamily="18" charset="2"/>
              <a:buChar char="-"/>
              <a:defRPr sz="1709" b="0" i="0">
                <a:latin typeface="Calibri" pitchFamily="34" charset="0"/>
                <a:cs typeface="Calibri Light"/>
              </a:defRPr>
            </a:lvl4pPr>
            <a:lvl5pPr>
              <a:buClr>
                <a:schemeClr val="accent1">
                  <a:lumMod val="75000"/>
                </a:schemeClr>
              </a:buClr>
              <a:defRPr sz="1709" b="0" i="0">
                <a:latin typeface="Calibri" pitchFamily="34" charset="0"/>
                <a:cs typeface="Calibri Light"/>
              </a:defRPr>
            </a:lvl5pPr>
            <a:lvl6pPr>
              <a:defRPr sz="1367"/>
            </a:lvl6pPr>
            <a:lvl7pPr>
              <a:defRPr sz="1367"/>
            </a:lvl7pPr>
            <a:lvl8pPr>
              <a:defRPr sz="1367"/>
            </a:lvl8pPr>
            <a:lvl9pPr>
              <a:defRPr sz="13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84057"/>
      </p:ext>
    </p:extLst>
  </p:cSld>
  <p:clrMapOvr>
    <a:masterClrMapping/>
  </p:clrMapOvr>
  <p:transition spd="slow">
    <p:fade/>
  </p:transition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790" y="651462"/>
            <a:ext cx="9159595" cy="1165608"/>
          </a:xfrm>
          <a:prstGeom prst="rect">
            <a:avLst/>
          </a:prstGeom>
        </p:spPr>
        <p:txBody>
          <a:bodyPr/>
          <a:lstStyle>
            <a:lvl1pPr>
              <a:defRPr sz="3077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53689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6130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314" y="287192"/>
            <a:ext cx="3552892" cy="1219788"/>
          </a:xfrm>
          <a:prstGeom prst="rect">
            <a:avLst/>
          </a:prstGeom>
        </p:spPr>
        <p:txBody>
          <a:bodyPr anchor="b"/>
          <a:lstStyle>
            <a:lvl1pPr algn="l">
              <a:defRPr sz="1709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3068" y="287189"/>
            <a:ext cx="6036389" cy="6144280"/>
          </a:xfrm>
        </p:spPr>
        <p:txBody>
          <a:bodyPr/>
          <a:lstStyle>
            <a:lvl1pPr>
              <a:defRPr sz="2736"/>
            </a:lvl1pPr>
            <a:lvl2pPr>
              <a:defRPr sz="2394"/>
            </a:lvl2pPr>
            <a:lvl3pPr>
              <a:defRPr sz="2052"/>
            </a:lvl3pPr>
            <a:lvl4pPr>
              <a:defRPr sz="1709"/>
            </a:lvl4pPr>
            <a:lvl5pPr>
              <a:defRPr sz="1709"/>
            </a:lvl5pPr>
            <a:lvl6pPr>
              <a:defRPr sz="1709"/>
            </a:lvl6pPr>
            <a:lvl7pPr>
              <a:defRPr sz="1709"/>
            </a:lvl7pPr>
            <a:lvl8pPr>
              <a:defRPr sz="1709"/>
            </a:lvl8pPr>
            <a:lvl9pPr>
              <a:defRPr sz="170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40314" y="1506977"/>
            <a:ext cx="3552892" cy="4924494"/>
          </a:xfrm>
        </p:spPr>
        <p:txBody>
          <a:bodyPr/>
          <a:lstStyle>
            <a:lvl1pPr marL="0" indent="0">
              <a:buNone/>
              <a:defRPr sz="1197"/>
            </a:lvl1pPr>
            <a:lvl2pPr marL="390850" indent="0">
              <a:buNone/>
              <a:defRPr sz="1027"/>
            </a:lvl2pPr>
            <a:lvl3pPr marL="781700" indent="0">
              <a:buNone/>
              <a:defRPr sz="855"/>
            </a:lvl3pPr>
            <a:lvl4pPr marL="1172548" indent="0">
              <a:buNone/>
              <a:defRPr sz="769"/>
            </a:lvl4pPr>
            <a:lvl5pPr marL="1563398" indent="0">
              <a:buNone/>
              <a:defRPr sz="769"/>
            </a:lvl5pPr>
            <a:lvl6pPr marL="1954249" indent="0">
              <a:buNone/>
              <a:defRPr sz="769"/>
            </a:lvl6pPr>
            <a:lvl7pPr marL="2345098" indent="0">
              <a:buNone/>
              <a:defRPr sz="769"/>
            </a:lvl7pPr>
            <a:lvl8pPr marL="2735947" indent="0">
              <a:buNone/>
              <a:defRPr sz="769"/>
            </a:lvl8pPr>
            <a:lvl9pPr marL="3126798" indent="0">
              <a:buNone/>
              <a:defRPr sz="76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489102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791" y="2060193"/>
            <a:ext cx="9233347" cy="358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" y="6616536"/>
            <a:ext cx="10799763" cy="57975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74546" tIns="37273" rIns="74546" bIns="37273" anchor="ctr"/>
          <a:lstStyle/>
          <a:p>
            <a:pPr marL="358280" indent="-180496" defTabSz="850913">
              <a:buClr>
                <a:srgbClr val="E89700"/>
              </a:buClr>
              <a:buSzPct val="200000"/>
              <a:buFont typeface="Wingdings" pitchFamily="2" charset="2"/>
              <a:buChar char="§"/>
            </a:pPr>
            <a:endParaRPr lang="de-DE" sz="1454">
              <a:solidFill>
                <a:schemeClr val="tx1"/>
              </a:solidFill>
              <a:latin typeface="HelveticaNeue Condensed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27361" y="6616535"/>
            <a:ext cx="8391501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850913"/>
            <a:endParaRPr lang="de-DE" sz="1367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850913"/>
            <a:r>
              <a:rPr lang="de-DE" sz="1197" baseline="0" dirty="0">
                <a:solidFill>
                  <a:schemeClr val="tx1"/>
                </a:solidFill>
                <a:latin typeface="Calibri Light" pitchFamily="34" charset="0"/>
              </a:rPr>
              <a:t>Entwicklungskonzept für Skateranlagen I Landeshauptstadt Dresden I Eigenbetrieb Sportstätten I 2023  I  </a:t>
            </a:r>
            <a:r>
              <a:rPr lang="de-DE" sz="119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197">
                <a:solidFill>
                  <a:schemeClr val="tx1"/>
                </a:solidFill>
                <a:latin typeface="Calibri Light" pitchFamily="34" charset="0"/>
              </a:rPr>
              <a:pPr defTabSz="850913"/>
              <a:t>‹Nr.›</a:t>
            </a:fld>
            <a:endParaRPr lang="de-DE" sz="119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032" name="Bild 8" descr="Dresden-Logo-2014-Gelb-Quer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397089" y="6635623"/>
            <a:ext cx="924448" cy="5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454466-C227-94BF-FAEE-EF0CF897B8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56265" y="253780"/>
            <a:ext cx="1818164" cy="1320889"/>
          </a:xfrm>
          <a:prstGeom prst="rect">
            <a:avLst/>
          </a:prstGeom>
        </p:spPr>
      </p:pic>
      <p:pic>
        <p:nvPicPr>
          <p:cNvPr id="10" name="Grafik 9" descr="balken">
            <a:extLst>
              <a:ext uri="{FF2B5EF4-FFF2-40B4-BE49-F238E27FC236}">
                <a16:creationId xmlns:a16="http://schemas.microsoft.com/office/drawing/2014/main" id="{7439D7DA-54AA-9DAF-D5E6-BF48F62D18B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63378" y="359296"/>
            <a:ext cx="5589937" cy="134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662" r:id="rId14"/>
    <p:sldLayoutId id="2147483673" r:id="rId15"/>
    <p:sldLayoutId id="2147483672" r:id="rId16"/>
    <p:sldLayoutId id="2147483664" r:id="rId17"/>
    <p:sldLayoutId id="2147483663" r:id="rId18"/>
  </p:sldLayoutIdLst>
  <p:transition spd="slow">
    <p:fade/>
  </p:transition>
  <p:hf sldNum="0" hdr="0" dt="0"/>
  <p:txStyles>
    <p:titleStyle>
      <a:lvl1pPr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3077" b="0" cap="none" spc="0">
          <a:ln>
            <a:noFill/>
          </a:ln>
          <a:solidFill>
            <a:schemeClr val="tx1"/>
          </a:solidFill>
          <a:effectLst/>
          <a:latin typeface="+mj-lt"/>
          <a:ea typeface="MS PGothic" pitchFamily="34" charset="-128"/>
          <a:cs typeface="Garamond"/>
        </a:defRPr>
      </a:lvl1pPr>
      <a:lvl2pPr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376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376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376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376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390850"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2564" b="1">
          <a:solidFill>
            <a:schemeClr val="tx2"/>
          </a:solidFill>
          <a:latin typeface="Arial Narrow" pitchFamily="34" charset="0"/>
        </a:defRPr>
      </a:lvl6pPr>
      <a:lvl7pPr marL="781700"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2564" b="1">
          <a:solidFill>
            <a:schemeClr val="tx2"/>
          </a:solidFill>
          <a:latin typeface="Arial Narrow" pitchFamily="34" charset="0"/>
        </a:defRPr>
      </a:lvl7pPr>
      <a:lvl8pPr marL="1172548"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2564" b="1">
          <a:solidFill>
            <a:schemeClr val="tx2"/>
          </a:solidFill>
          <a:latin typeface="Arial Narrow" pitchFamily="34" charset="0"/>
        </a:defRPr>
      </a:lvl8pPr>
      <a:lvl9pPr marL="1563398" algn="l" defTabSz="850913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658593" algn="l"/>
        </a:tabLst>
        <a:defRPr sz="2564" b="1">
          <a:solidFill>
            <a:schemeClr val="tx2"/>
          </a:solidFill>
          <a:latin typeface="Arial Narrow" pitchFamily="34" charset="0"/>
        </a:defRPr>
      </a:lvl9pPr>
    </p:titleStyle>
    <p:bodyStyle>
      <a:lvl1pPr marL="301280" indent="-301280" algn="l" defTabSz="850913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accent1">
            <a:lumMod val="75000"/>
          </a:schemeClr>
        </a:buClr>
        <a:buFont typeface="Wingdings" pitchFamily="2" charset="2"/>
        <a:buChar char="n"/>
        <a:defRPr sz="1709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770842" indent="-316210" algn="l" defTabSz="850913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223">
          <a:solidFill>
            <a:schemeClr val="tx1"/>
          </a:solidFill>
          <a:latin typeface="+mn-lt"/>
          <a:ea typeface="MS PGothic" pitchFamily="34" charset="-128"/>
        </a:defRPr>
      </a:lvl2pPr>
      <a:lvl3pPr marL="1228190" indent="-303994" algn="l" defTabSz="850913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223">
          <a:solidFill>
            <a:schemeClr val="tx1"/>
          </a:solidFill>
          <a:latin typeface="+mn-lt"/>
          <a:ea typeface="MS PGothic" pitchFamily="34" charset="-128"/>
        </a:defRPr>
      </a:lvl3pPr>
      <a:lvl4pPr marL="1685539" indent="-301280" algn="l" defTabSz="850913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223">
          <a:solidFill>
            <a:schemeClr val="tx1"/>
          </a:solidFill>
          <a:latin typeface="+mn-lt"/>
          <a:ea typeface="MS PGothic" pitchFamily="34" charset="-128"/>
        </a:defRPr>
      </a:lvl4pPr>
      <a:lvl5pPr marL="2791589" indent="-427493" algn="l" defTabSz="850913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223">
          <a:solidFill>
            <a:schemeClr val="tx1"/>
          </a:solidFill>
          <a:latin typeface="Arial" charset="0"/>
          <a:ea typeface="MS PGothic" pitchFamily="34" charset="-128"/>
        </a:defRPr>
      </a:lvl5pPr>
      <a:lvl6pPr marL="3182440" indent="-427493" algn="l" defTabSz="850913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223">
          <a:solidFill>
            <a:schemeClr val="tx1"/>
          </a:solidFill>
          <a:latin typeface="Arial" charset="0"/>
        </a:defRPr>
      </a:lvl6pPr>
      <a:lvl7pPr marL="3573290" indent="-427493" algn="l" defTabSz="850913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223">
          <a:solidFill>
            <a:schemeClr val="tx1"/>
          </a:solidFill>
          <a:latin typeface="Arial" charset="0"/>
        </a:defRPr>
      </a:lvl7pPr>
      <a:lvl8pPr marL="3964137" indent="-427493" algn="l" defTabSz="850913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223">
          <a:solidFill>
            <a:schemeClr val="tx1"/>
          </a:solidFill>
          <a:latin typeface="Arial" charset="0"/>
        </a:defRPr>
      </a:lvl8pPr>
      <a:lvl9pPr marL="4354988" indent="-427493" algn="l" defTabSz="850913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223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850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700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548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398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249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098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5947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6798" algn="l" defTabSz="781700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8" userDrawn="1">
          <p15:clr>
            <a:srgbClr val="F26B43"/>
          </p15:clr>
        </p15:guide>
        <p15:guide id="2" pos="34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790" y="2060192"/>
            <a:ext cx="9233347" cy="358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" y="6616536"/>
            <a:ext cx="10799763" cy="57975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83870" tIns="41936" rIns="83870" bIns="41936" anchor="ctr"/>
          <a:lstStyle/>
          <a:p>
            <a:pPr marL="403070" indent="-203061" defTabSz="957290">
              <a:buClr>
                <a:srgbClr val="E89700"/>
              </a:buClr>
              <a:buSzPct val="200000"/>
              <a:buFont typeface="Wingdings" pitchFamily="2" charset="2"/>
              <a:buChar char="§"/>
            </a:pPr>
            <a:endParaRPr lang="de-DE" sz="1635">
              <a:solidFill>
                <a:schemeClr val="tx1"/>
              </a:solidFill>
              <a:latin typeface="HelveticaNeue Condensed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27360" y="6616535"/>
            <a:ext cx="8391501" cy="6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57290"/>
            <a:endParaRPr lang="de-DE" sz="1538" dirty="0">
              <a:solidFill>
                <a:schemeClr val="tx1"/>
              </a:solidFill>
              <a:latin typeface="Calibri Light" pitchFamily="34" charset="0"/>
            </a:endParaRPr>
          </a:p>
          <a:p>
            <a:pPr defTabSz="957290"/>
            <a:r>
              <a:rPr lang="de-DE" sz="1347" baseline="0" dirty="0">
                <a:solidFill>
                  <a:schemeClr val="tx1"/>
                </a:solidFill>
                <a:latin typeface="Calibri Light" pitchFamily="34" charset="0"/>
              </a:rPr>
              <a:t>Entwicklungskonzept für Skateranlagen I Landeshauptstadt Dresden I Eigenbetrieb Sportstätten I 2023  I  </a:t>
            </a:r>
            <a:r>
              <a:rPr lang="de-DE" sz="1347" dirty="0">
                <a:solidFill>
                  <a:schemeClr val="tx1"/>
                </a:solidFill>
                <a:latin typeface="Calibri Light" pitchFamily="34" charset="0"/>
              </a:rPr>
              <a:t>Folie: </a:t>
            </a:r>
            <a:fld id="{3BF6C13A-5E25-4E5C-9B5D-7EFE46A4B467}" type="slidenum">
              <a:rPr lang="de-DE" sz="1347">
                <a:solidFill>
                  <a:schemeClr val="tx1"/>
                </a:solidFill>
                <a:latin typeface="Calibri Light" pitchFamily="34" charset="0"/>
              </a:rPr>
              <a:pPr defTabSz="957290"/>
              <a:t>‹Nr.›</a:t>
            </a:fld>
            <a:endParaRPr lang="de-DE" sz="1347" dirty="0">
              <a:solidFill>
                <a:schemeClr val="tx1"/>
              </a:solidFill>
              <a:latin typeface="Calibri Light" pitchFamily="34" charset="0"/>
            </a:endParaRPr>
          </a:p>
        </p:txBody>
      </p:sp>
      <p:pic>
        <p:nvPicPr>
          <p:cNvPr id="1032" name="Bild 8" descr="Dresden-Logo-2014-Gelb-Quer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397089" y="6635623"/>
            <a:ext cx="924448" cy="5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454466-C227-94BF-FAEE-EF0CF897B8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56265" y="253779"/>
            <a:ext cx="1818164" cy="1320889"/>
          </a:xfrm>
          <a:prstGeom prst="rect">
            <a:avLst/>
          </a:prstGeom>
        </p:spPr>
      </p:pic>
      <p:pic>
        <p:nvPicPr>
          <p:cNvPr id="10" name="Grafik 9" descr="balken">
            <a:extLst>
              <a:ext uri="{FF2B5EF4-FFF2-40B4-BE49-F238E27FC236}">
                <a16:creationId xmlns:a16="http://schemas.microsoft.com/office/drawing/2014/main" id="{7439D7DA-54AA-9DAF-D5E6-BF48F62D18B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63377" y="359296"/>
            <a:ext cx="5589937" cy="134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4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 spd="slow">
    <p:fade/>
  </p:transition>
  <p:hf sldNum="0" hdr="0" dt="0"/>
  <p:txStyles>
    <p:titleStyle>
      <a:lvl1pPr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3461" b="0" cap="none" spc="0">
          <a:ln>
            <a:noFill/>
          </a:ln>
          <a:solidFill>
            <a:schemeClr val="tx1"/>
          </a:solidFill>
          <a:effectLst/>
          <a:latin typeface="+mj-lt"/>
          <a:ea typeface="MS PGothic" pitchFamily="34" charset="-128"/>
          <a:cs typeface="Garamond"/>
        </a:defRPr>
      </a:lvl1pPr>
      <a:lvl2pPr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423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423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423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423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39712"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2885" b="1">
          <a:solidFill>
            <a:schemeClr val="tx2"/>
          </a:solidFill>
          <a:latin typeface="Arial Narrow" pitchFamily="34" charset="0"/>
        </a:defRPr>
      </a:lvl6pPr>
      <a:lvl7pPr marL="879425"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2885" b="1">
          <a:solidFill>
            <a:schemeClr val="tx2"/>
          </a:solidFill>
          <a:latin typeface="Arial Narrow" pitchFamily="34" charset="0"/>
        </a:defRPr>
      </a:lvl7pPr>
      <a:lvl8pPr marL="1319135"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2885" b="1">
          <a:solidFill>
            <a:schemeClr val="tx2"/>
          </a:solidFill>
          <a:latin typeface="Arial Narrow" pitchFamily="34" charset="0"/>
        </a:defRPr>
      </a:lvl8pPr>
      <a:lvl9pPr marL="1758848" algn="l" defTabSz="957290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tabLst>
          <a:tab pos="2990959" algn="l"/>
        </a:tabLst>
        <a:defRPr sz="2885" b="1">
          <a:solidFill>
            <a:schemeClr val="tx2"/>
          </a:solidFill>
          <a:latin typeface="Arial Narrow" pitchFamily="34" charset="0"/>
        </a:defRPr>
      </a:lvl9pPr>
    </p:titleStyle>
    <p:bodyStyle>
      <a:lvl1pPr marL="338944" indent="-338944" algn="l" defTabSz="957290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accent1">
            <a:lumMod val="75000"/>
          </a:schemeClr>
        </a:buClr>
        <a:buFont typeface="Wingdings" pitchFamily="2" charset="2"/>
        <a:buChar char="n"/>
        <a:defRPr sz="1923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867209" indent="-355741" algn="l" defTabSz="957290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501">
          <a:solidFill>
            <a:schemeClr val="tx1"/>
          </a:solidFill>
          <a:latin typeface="+mn-lt"/>
          <a:ea typeface="MS PGothic" pitchFamily="34" charset="-128"/>
        </a:defRPr>
      </a:lvl2pPr>
      <a:lvl3pPr marL="1381733" indent="-341998" algn="l" defTabSz="957290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501">
          <a:solidFill>
            <a:schemeClr val="tx1"/>
          </a:solidFill>
          <a:latin typeface="+mn-lt"/>
          <a:ea typeface="MS PGothic" pitchFamily="34" charset="-128"/>
        </a:defRPr>
      </a:lvl3pPr>
      <a:lvl4pPr marL="1896258" indent="-338944" algn="l" defTabSz="957290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501">
          <a:solidFill>
            <a:schemeClr val="tx1"/>
          </a:solidFill>
          <a:latin typeface="+mn-lt"/>
          <a:ea typeface="MS PGothic" pitchFamily="34" charset="-128"/>
        </a:defRPr>
      </a:lvl4pPr>
      <a:lvl5pPr marL="3140582" indent="-480936" algn="l" defTabSz="957290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501">
          <a:solidFill>
            <a:schemeClr val="tx1"/>
          </a:solidFill>
          <a:latin typeface="Arial" charset="0"/>
          <a:ea typeface="MS PGothic" pitchFamily="34" charset="-128"/>
        </a:defRPr>
      </a:lvl5pPr>
      <a:lvl6pPr marL="3580295" indent="-480936" algn="l" defTabSz="957290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501">
          <a:solidFill>
            <a:schemeClr val="tx1"/>
          </a:solidFill>
          <a:latin typeface="Arial" charset="0"/>
        </a:defRPr>
      </a:lvl6pPr>
      <a:lvl7pPr marL="4020007" indent="-480936" algn="l" defTabSz="957290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501">
          <a:solidFill>
            <a:schemeClr val="tx1"/>
          </a:solidFill>
          <a:latin typeface="Arial" charset="0"/>
        </a:defRPr>
      </a:lvl7pPr>
      <a:lvl8pPr marL="4459717" indent="-480936" algn="l" defTabSz="957290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501">
          <a:solidFill>
            <a:schemeClr val="tx1"/>
          </a:solidFill>
          <a:latin typeface="Arial" charset="0"/>
        </a:defRPr>
      </a:lvl8pPr>
      <a:lvl9pPr marL="4899430" indent="-480936" algn="l" defTabSz="957290" rtl="0" eaLnBrk="1" fontAlgn="base" hangingPunct="1">
        <a:spcBef>
          <a:spcPct val="0"/>
        </a:spcBef>
        <a:spcAft>
          <a:spcPct val="0"/>
        </a:spcAft>
        <a:buClr>
          <a:srgbClr val="E89700"/>
        </a:buClr>
        <a:buFont typeface="Wingdings" pitchFamily="2" charset="2"/>
        <a:buChar char="§"/>
        <a:defRPr sz="2501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712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425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135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8848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8561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272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7984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7697" algn="l" defTabSz="879425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8" userDrawn="1">
          <p15:clr>
            <a:srgbClr val="F26B43"/>
          </p15:clr>
        </p15:guide>
        <p15:guide id="2" pos="34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B1B9D-A388-4FDC-BB14-38CA3149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948" y="2454712"/>
            <a:ext cx="8074289" cy="2524742"/>
          </a:xfrm>
        </p:spPr>
        <p:txBody>
          <a:bodyPr>
            <a:noAutofit/>
          </a:bodyPr>
          <a:lstStyle/>
          <a:p>
            <a:pPr algn="l"/>
            <a:r>
              <a:rPr lang="de-DE" sz="4797" dirty="0"/>
              <a:t>Entwicklungskonzept für Skateanlagen in der Landeshauptstadt Dresden</a:t>
            </a:r>
          </a:p>
        </p:txBody>
      </p:sp>
    </p:spTree>
    <p:extLst>
      <p:ext uri="{BB962C8B-B14F-4D97-AF65-F5344CB8AC3E}">
        <p14:creationId xmlns:p14="http://schemas.microsoft.com/office/powerpoint/2010/main" val="5646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4"/>
            <a:ext cx="3613201" cy="521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89" y="1223964"/>
            <a:ext cx="3613200" cy="52196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BC885ED-FB25-138D-F1EB-D8C3DF312916}"/>
              </a:ext>
            </a:extLst>
          </p:cNvPr>
          <p:cNvSpPr/>
          <p:nvPr/>
        </p:nvSpPr>
        <p:spPr>
          <a:xfrm>
            <a:off x="1193690" y="1382453"/>
            <a:ext cx="3410605" cy="46972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E2985E-01A2-EAFA-64F8-B0470E876819}"/>
              </a:ext>
            </a:extLst>
          </p:cNvPr>
          <p:cNvSpPr txBox="1"/>
          <p:nvPr/>
        </p:nvSpPr>
        <p:spPr>
          <a:xfrm>
            <a:off x="2081224" y="2187761"/>
            <a:ext cx="1926897" cy="707886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Ausstattung und Anbindung</a:t>
            </a:r>
          </a:p>
        </p:txBody>
      </p:sp>
      <p:pic>
        <p:nvPicPr>
          <p:cNvPr id="21" name="Grafik 2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E27BDB-7439-915F-8648-8F035A652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68741" r="6740" b="7713"/>
          <a:stretch/>
        </p:blipFill>
        <p:spPr>
          <a:xfrm>
            <a:off x="1277942" y="4848274"/>
            <a:ext cx="3173375" cy="12291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18A9AEC-5D55-59A8-4EB7-5D0CBA0D9870}"/>
              </a:ext>
            </a:extLst>
          </p:cNvPr>
          <p:cNvSpPr/>
          <p:nvPr/>
        </p:nvSpPr>
        <p:spPr>
          <a:xfrm>
            <a:off x="1277942" y="4848275"/>
            <a:ext cx="3171937" cy="1229141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17FD1EC-6D40-1109-B977-D9AB435CD977}"/>
              </a:ext>
            </a:extLst>
          </p:cNvPr>
          <p:cNvSpPr/>
          <p:nvPr/>
        </p:nvSpPr>
        <p:spPr>
          <a:xfrm>
            <a:off x="5500616" y="1382454"/>
            <a:ext cx="3410605" cy="46972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5B895ED-F4CC-A160-D1FF-855514DF31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68753" r="5654" b="17852"/>
          <a:stretch/>
        </p:blipFill>
        <p:spPr>
          <a:xfrm>
            <a:off x="5597531" y="4848275"/>
            <a:ext cx="3212216" cy="6991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DDA19EA-2971-27B8-F4AB-4478E3DCD9B3}"/>
              </a:ext>
            </a:extLst>
          </p:cNvPr>
          <p:cNvSpPr/>
          <p:nvPr/>
        </p:nvSpPr>
        <p:spPr>
          <a:xfrm>
            <a:off x="5597530" y="4848275"/>
            <a:ext cx="3210759" cy="699104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B915E5E-EC92-3B3A-60D0-3D8D5F5C16F5}"/>
              </a:ext>
            </a:extLst>
          </p:cNvPr>
          <p:cNvSpPr txBox="1"/>
          <p:nvPr/>
        </p:nvSpPr>
        <p:spPr>
          <a:xfrm>
            <a:off x="6114655" y="2185323"/>
            <a:ext cx="2603884" cy="400110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Zustandsbeschreibung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82FF1A1-E23F-BF09-52AF-D5C4252D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Datenblätter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872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3"/>
            <a:ext cx="3613201" cy="5219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53" y="1223963"/>
            <a:ext cx="3613200" cy="521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BC885ED-FB25-138D-F1EB-D8C3DF312916}"/>
              </a:ext>
            </a:extLst>
          </p:cNvPr>
          <p:cNvSpPr/>
          <p:nvPr/>
        </p:nvSpPr>
        <p:spPr>
          <a:xfrm>
            <a:off x="1193690" y="1382453"/>
            <a:ext cx="3398215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21" name="Grafik 2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E27BDB-7439-915F-8648-8F035A652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3" t="6741" r="6740" b="82269"/>
          <a:stretch/>
        </p:blipFill>
        <p:spPr>
          <a:xfrm>
            <a:off x="3973918" y="1577062"/>
            <a:ext cx="475777" cy="5737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18A9AEC-5D55-59A8-4EB7-5D0CBA0D9870}"/>
              </a:ext>
            </a:extLst>
          </p:cNvPr>
          <p:cNvSpPr/>
          <p:nvPr/>
        </p:nvSpPr>
        <p:spPr>
          <a:xfrm>
            <a:off x="3978681" y="1579443"/>
            <a:ext cx="473834" cy="573743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17FD1EC-6D40-1109-B977-D9AB435CD977}"/>
              </a:ext>
            </a:extLst>
          </p:cNvPr>
          <p:cNvSpPr/>
          <p:nvPr/>
        </p:nvSpPr>
        <p:spPr>
          <a:xfrm>
            <a:off x="5504380" y="1382453"/>
            <a:ext cx="3398215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5B895ED-F4CC-A160-D1FF-855514DF31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82607" r="5654" b="6296"/>
          <a:stretch/>
        </p:blipFill>
        <p:spPr>
          <a:xfrm>
            <a:off x="5601295" y="5578590"/>
            <a:ext cx="3212215" cy="5791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DDA19EA-2971-27B8-F4AB-4478E3DCD9B3}"/>
              </a:ext>
            </a:extLst>
          </p:cNvPr>
          <p:cNvSpPr/>
          <p:nvPr/>
        </p:nvSpPr>
        <p:spPr>
          <a:xfrm>
            <a:off x="5601294" y="5578591"/>
            <a:ext cx="3199095" cy="579158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B915E5E-EC92-3B3A-60D0-3D8D5F5C16F5}"/>
              </a:ext>
            </a:extLst>
          </p:cNvPr>
          <p:cNvSpPr txBox="1"/>
          <p:nvPr/>
        </p:nvSpPr>
        <p:spPr>
          <a:xfrm>
            <a:off x="6118419" y="2183411"/>
            <a:ext cx="2179258" cy="400110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Punktewertung</a:t>
            </a:r>
          </a:p>
        </p:txBody>
      </p:sp>
      <p:graphicFrame>
        <p:nvGraphicFramePr>
          <p:cNvPr id="4" name="Tabelle 13">
            <a:extLst>
              <a:ext uri="{FF2B5EF4-FFF2-40B4-BE49-F238E27FC236}">
                <a16:creationId xmlns:a16="http://schemas.microsoft.com/office/drawing/2014/main" id="{D77D9407-0798-DA18-C597-AC8D2E9BEA0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41749843"/>
              </p:ext>
            </p:extLst>
          </p:nvPr>
        </p:nvGraphicFramePr>
        <p:xfrm>
          <a:off x="2192574" y="3233159"/>
          <a:ext cx="5591006" cy="6039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10621">
                  <a:extLst>
                    <a:ext uri="{9D8B030D-6E8A-4147-A177-3AD203B41FA5}">
                      <a16:colId xmlns:a16="http://schemas.microsoft.com/office/drawing/2014/main" val="852616782"/>
                    </a:ext>
                  </a:extLst>
                </a:gridCol>
                <a:gridCol w="896077">
                  <a:extLst>
                    <a:ext uri="{9D8B030D-6E8A-4147-A177-3AD203B41FA5}">
                      <a16:colId xmlns:a16="http://schemas.microsoft.com/office/drawing/2014/main" val="869488855"/>
                    </a:ext>
                  </a:extLst>
                </a:gridCol>
                <a:gridCol w="896077">
                  <a:extLst>
                    <a:ext uri="{9D8B030D-6E8A-4147-A177-3AD203B41FA5}">
                      <a16:colId xmlns:a16="http://schemas.microsoft.com/office/drawing/2014/main" val="3306857103"/>
                    </a:ext>
                  </a:extLst>
                </a:gridCol>
                <a:gridCol w="896077">
                  <a:extLst>
                    <a:ext uri="{9D8B030D-6E8A-4147-A177-3AD203B41FA5}">
                      <a16:colId xmlns:a16="http://schemas.microsoft.com/office/drawing/2014/main" val="3848509761"/>
                    </a:ext>
                  </a:extLst>
                </a:gridCol>
                <a:gridCol w="896077">
                  <a:extLst>
                    <a:ext uri="{9D8B030D-6E8A-4147-A177-3AD203B41FA5}">
                      <a16:colId xmlns:a16="http://schemas.microsoft.com/office/drawing/2014/main" val="4110215550"/>
                    </a:ext>
                  </a:extLst>
                </a:gridCol>
                <a:gridCol w="896077">
                  <a:extLst>
                    <a:ext uri="{9D8B030D-6E8A-4147-A177-3AD203B41FA5}">
                      <a16:colId xmlns:a16="http://schemas.microsoft.com/office/drawing/2014/main" val="2463314121"/>
                    </a:ext>
                  </a:extLst>
                </a:gridCol>
              </a:tblGrid>
              <a:tr h="299001"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</a:rPr>
                        <a:t>Wertpunkte:</a:t>
                      </a:r>
                    </a:p>
                  </a:txBody>
                  <a:tcPr marL="88628" marR="88628" marT="44314" marB="44314">
                    <a:lnL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5 - 14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15 - 24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25 - 34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35 - 44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45 - 50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79417"/>
                  </a:ext>
                </a:extLst>
              </a:tr>
              <a:tr h="301797">
                <a:tc>
                  <a:txBody>
                    <a:bodyPr/>
                    <a:lstStyle/>
                    <a:p>
                      <a:pPr algn="ctr"/>
                      <a:r>
                        <a:rPr lang="de-DE" sz="1400" b="0" spc="0" baseline="0" dirty="0">
                          <a:solidFill>
                            <a:schemeClr val="tx1"/>
                          </a:solidFill>
                        </a:rPr>
                        <a:t>Schulnote:</a:t>
                      </a:r>
                    </a:p>
                  </a:txBody>
                  <a:tcPr marL="88628" marR="88628" marT="44314" marB="44314">
                    <a:lnL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3B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3B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BA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kern="12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8628" marR="88628" marT="44314" marB="44314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48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BA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04106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B1A6CD50-4094-FA62-8F07-26B9A4E0D7EF}"/>
              </a:ext>
            </a:extLst>
          </p:cNvPr>
          <p:cNvSpPr txBox="1"/>
          <p:nvPr/>
        </p:nvSpPr>
        <p:spPr>
          <a:xfrm>
            <a:off x="2081224" y="2186775"/>
            <a:ext cx="1747826" cy="707886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Benotung in Zahl und Farbe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372CB92-5AD6-2170-E97B-A03CEA06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Datenblätter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4496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2957363-B8C6-5C18-0CEC-CAF1392463D9}"/>
              </a:ext>
            </a:extLst>
          </p:cNvPr>
          <p:cNvSpPr txBox="1">
            <a:spLocks/>
          </p:cNvSpPr>
          <p:nvPr/>
        </p:nvSpPr>
        <p:spPr>
          <a:xfrm>
            <a:off x="974527" y="1916483"/>
            <a:ext cx="8912423" cy="45678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 dirty="0"/>
              <a:t>Es wurden vier Karten für das Stadtgebiet Dresden erstellt:</a:t>
            </a:r>
          </a:p>
          <a:p>
            <a:pPr marL="0" indent="0">
              <a:buNone/>
            </a:pPr>
            <a:endParaRPr lang="de-DE" sz="2939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Stadtteilkarte nach Einwohnerzahlen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Bestandskarte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Defizitkarte (Handlungsbedarf nach Stadtteilen)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Potenzialkarte</a:t>
            </a:r>
          </a:p>
          <a:p>
            <a:endParaRPr lang="de-DE" sz="247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0CCFBD3C-F6CD-622D-DF23-5C58A28C4B98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370999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Karten</a:t>
            </a:r>
            <a:endParaRPr lang="de-DE" kern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077CCAA-743C-DC38-B235-436FFE7348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7270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33D21A0-99E1-0674-31D4-75675A0FD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10739" r="22973" b="12038"/>
          <a:stretch/>
        </p:blipFill>
        <p:spPr bwMode="auto">
          <a:xfrm>
            <a:off x="1980640" y="546100"/>
            <a:ext cx="8325410" cy="597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4E2D23D-4672-00AA-1FF5-C11751018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783499" y="347440"/>
            <a:ext cx="1766451" cy="1283319"/>
          </a:xfrm>
          <a:prstGeom prst="rect">
            <a:avLst/>
          </a:prstGeom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2643DCE2-7B31-B85A-BFE1-FA63F6AF4F7F}"/>
              </a:ext>
            </a:extLst>
          </p:cNvPr>
          <p:cNvSpPr txBox="1">
            <a:spLocks/>
          </p:cNvSpPr>
          <p:nvPr/>
        </p:nvSpPr>
        <p:spPr>
          <a:xfrm>
            <a:off x="966784" y="651531"/>
            <a:ext cx="7196141" cy="1177887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i="1" dirty="0"/>
              <a:t>Stadtteilkarte </a:t>
            </a:r>
          </a:p>
          <a:p>
            <a:r>
              <a:rPr lang="de-DE" sz="3600" i="1" dirty="0"/>
              <a:t>nach Einwohnerzahlen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1DAE0D8-7062-4182-FF99-14F71B6177C1}"/>
              </a:ext>
            </a:extLst>
          </p:cNvPr>
          <p:cNvSpPr/>
          <p:nvPr/>
        </p:nvSpPr>
        <p:spPr bwMode="auto">
          <a:xfrm>
            <a:off x="8661400" y="59844"/>
            <a:ext cx="2067073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pic>
        <p:nvPicPr>
          <p:cNvPr id="7" name="Bildplatzhalter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2F8D65E-EF3E-FB24-CA07-FFB00FA53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1" t="2922" r="22973" b="78977"/>
          <a:stretch/>
        </p:blipFill>
        <p:spPr bwMode="auto">
          <a:xfrm>
            <a:off x="8825803" y="258157"/>
            <a:ext cx="1704083" cy="14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54ED0A9-AF7C-8059-44F8-ED2B30BCE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2" t="2686" r="12379" b="83350"/>
          <a:stretch/>
        </p:blipFill>
        <p:spPr>
          <a:xfrm>
            <a:off x="1033459" y="4749990"/>
            <a:ext cx="1685925" cy="17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7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1">
            <a:extLst>
              <a:ext uri="{FF2B5EF4-FFF2-40B4-BE49-F238E27FC236}">
                <a16:creationId xmlns:a16="http://schemas.microsoft.com/office/drawing/2014/main" id="{D24C5621-0E72-8EF1-2E09-6820658820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7923" r="26958" b="11036"/>
          <a:stretch/>
        </p:blipFill>
        <p:spPr>
          <a:xfrm>
            <a:off x="2328086" y="328614"/>
            <a:ext cx="7542037" cy="626903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4BBFA66-F4F7-AA30-2E94-733388F03117}"/>
              </a:ext>
            </a:extLst>
          </p:cNvPr>
          <p:cNvSpPr/>
          <p:nvPr/>
        </p:nvSpPr>
        <p:spPr bwMode="auto">
          <a:xfrm>
            <a:off x="9006027" y="38160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5A359EC9-53EE-C82A-3214-18DAE1246DEA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370999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Bestandskarte</a:t>
            </a:r>
            <a:endParaRPr lang="de-DE" kern="0" dirty="0"/>
          </a:p>
        </p:txBody>
      </p:sp>
      <p:pic>
        <p:nvPicPr>
          <p:cNvPr id="15" name="Grafik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EA134C5-9BCA-9C2D-86A9-8591E3D45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3" t="18179" r="6611" b="67718"/>
          <a:stretch/>
        </p:blipFill>
        <p:spPr>
          <a:xfrm>
            <a:off x="863377" y="1275634"/>
            <a:ext cx="1947211" cy="122797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6" name="Grafik 1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C935687-E71A-2DB9-4AC5-F171AD739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6" t="40704" r="3358" b="56313"/>
          <a:stretch/>
        </p:blipFill>
        <p:spPr>
          <a:xfrm>
            <a:off x="891953" y="6018832"/>
            <a:ext cx="2651348" cy="302011"/>
          </a:xfrm>
          <a:prstGeom prst="rect">
            <a:avLst/>
          </a:prstGeom>
        </p:spPr>
      </p:pic>
      <p:pic>
        <p:nvPicPr>
          <p:cNvPr id="17" name="Grafik 1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E330396-128D-E9A0-100A-5B96F6EF5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6" t="36939" r="7296" b="59296"/>
          <a:stretch/>
        </p:blipFill>
        <p:spPr>
          <a:xfrm>
            <a:off x="891952" y="5663234"/>
            <a:ext cx="2086826" cy="381246"/>
          </a:xfrm>
          <a:prstGeom prst="rect">
            <a:avLst/>
          </a:prstGeom>
        </p:spPr>
      </p:pic>
      <p:pic>
        <p:nvPicPr>
          <p:cNvPr id="18" name="Grafik 1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446AEFC-B2E1-3F71-3DC3-CFF54B783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6" t="32765" r="10508" b="63470"/>
          <a:stretch/>
        </p:blipFill>
        <p:spPr>
          <a:xfrm>
            <a:off x="891955" y="5308672"/>
            <a:ext cx="1626319" cy="381246"/>
          </a:xfrm>
          <a:prstGeom prst="rect">
            <a:avLst/>
          </a:prstGeom>
        </p:spPr>
      </p:pic>
      <p:pic>
        <p:nvPicPr>
          <p:cNvPr id="22" name="Grafik 21" descr="balken">
            <a:extLst>
              <a:ext uri="{FF2B5EF4-FFF2-40B4-BE49-F238E27FC236}">
                <a16:creationId xmlns:a16="http://schemas.microsoft.com/office/drawing/2014/main" id="{66C33DD6-4E4F-29A9-786A-EC45AC8D8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3321" b="-22857"/>
          <a:stretch/>
        </p:blipFill>
        <p:spPr bwMode="auto">
          <a:xfrm rot="10800000" flipH="1">
            <a:off x="863379" y="328613"/>
            <a:ext cx="4845272" cy="164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3F82088B-7B54-F2A7-1FE0-EE5BBF2D3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0199" r="23032" b="11106"/>
          <a:stretch/>
        </p:blipFill>
        <p:spPr>
          <a:xfrm>
            <a:off x="2159521" y="503312"/>
            <a:ext cx="8136904" cy="6085416"/>
          </a:xfrm>
          <a:prstGeom prst="rect">
            <a:avLst/>
          </a:prstGeom>
        </p:spPr>
      </p:pic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ED38D91F-B5D2-092E-A981-F4F4A83EBB2F}"/>
              </a:ext>
            </a:extLst>
          </p:cNvPr>
          <p:cNvSpPr/>
          <p:nvPr/>
        </p:nvSpPr>
        <p:spPr>
          <a:xfrm>
            <a:off x="1266045" y="2612057"/>
            <a:ext cx="8454218" cy="673783"/>
          </a:xfrm>
          <a:prstGeom prst="roundRect">
            <a:avLst>
              <a:gd name="adj" fmla="val 5869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9EB7996-6919-7EF9-5AF0-143BF0565634}"/>
              </a:ext>
            </a:extLst>
          </p:cNvPr>
          <p:cNvSpPr txBox="1">
            <a:spLocks/>
          </p:cNvSpPr>
          <p:nvPr/>
        </p:nvSpPr>
        <p:spPr>
          <a:xfrm>
            <a:off x="1260275" y="1916483"/>
            <a:ext cx="8459987" cy="4567898"/>
          </a:xfrm>
          <a:prstGeom prst="rect">
            <a:avLst/>
          </a:prstGeom>
        </p:spPr>
        <p:txBody>
          <a:bodyPr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913806" algn="l"/>
                <a:tab pos="6064347" algn="l"/>
              </a:tabLst>
            </a:pPr>
            <a:r>
              <a:rPr lang="de-DE" sz="2800" dirty="0"/>
              <a:t>Größenverteilung der 15 Bestandsanlagen</a:t>
            </a:r>
          </a:p>
          <a:p>
            <a:pPr marL="0" indent="0">
              <a:spcBef>
                <a:spcPts val="0"/>
              </a:spcBef>
              <a:buNone/>
              <a:tabLst>
                <a:tab pos="913806" algn="l"/>
                <a:tab pos="6064347" algn="l"/>
              </a:tabLst>
            </a:pPr>
            <a:endParaRPr lang="de-DE" sz="2000" dirty="0"/>
          </a:p>
          <a:p>
            <a:pPr marL="0" indent="0">
              <a:spcBef>
                <a:spcPts val="436"/>
              </a:spcBef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9 sehr kleine Anlagen unter 600 m² . . . . . . . . . . . . . . . . . . . . . . . (60%)</a:t>
            </a:r>
          </a:p>
        </p:txBody>
      </p:sp>
      <p:pic>
        <p:nvPicPr>
          <p:cNvPr id="14" name="Grafik 13" descr="balken">
            <a:extLst>
              <a:ext uri="{FF2B5EF4-FFF2-40B4-BE49-F238E27FC236}">
                <a16:creationId xmlns:a16="http://schemas.microsoft.com/office/drawing/2014/main" id="{4AA955F1-70F5-4ED2-B37E-85358C99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1" r="31740" b="-1"/>
          <a:stretch/>
        </p:blipFill>
        <p:spPr bwMode="auto">
          <a:xfrm rot="10800000" flipH="1">
            <a:off x="2213229" y="2928243"/>
            <a:ext cx="4238653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 descr="balken">
            <a:extLst>
              <a:ext uri="{FF2B5EF4-FFF2-40B4-BE49-F238E27FC236}">
                <a16:creationId xmlns:a16="http://schemas.microsoft.com/office/drawing/2014/main" id="{2930861C-6ADF-B97A-35E4-6024E0EB0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2" r="22715" b="-2"/>
          <a:stretch/>
        </p:blipFill>
        <p:spPr bwMode="auto">
          <a:xfrm rot="10800000" flipH="1">
            <a:off x="2213228" y="2931605"/>
            <a:ext cx="2540531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8C9179-E60E-ADA4-5536-180C4034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3981"/>
          <a:stretch/>
        </p:blipFill>
        <p:spPr>
          <a:xfrm>
            <a:off x="1587321" y="2714331"/>
            <a:ext cx="316442" cy="285394"/>
          </a:xfrm>
          <a:prstGeom prst="rect">
            <a:avLst/>
          </a:prstGeom>
          <a:ln>
            <a:noFill/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6B879B-CA87-ADF4-8D5D-0B3EC382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8761"/>
          <a:stretch/>
        </p:blipFill>
        <p:spPr>
          <a:xfrm>
            <a:off x="1575207" y="2713624"/>
            <a:ext cx="350271" cy="286101"/>
          </a:xfrm>
          <a:prstGeom prst="rect">
            <a:avLst/>
          </a:prstGeom>
          <a:ln>
            <a:noFill/>
          </a:ln>
        </p:spPr>
      </p:pic>
      <p:pic>
        <p:nvPicPr>
          <p:cNvPr id="7" name="Grafik 6" descr="balken">
            <a:extLst>
              <a:ext uri="{FF2B5EF4-FFF2-40B4-BE49-F238E27FC236}">
                <a16:creationId xmlns:a16="http://schemas.microsoft.com/office/drawing/2014/main" id="{8AB8F207-558A-F170-8085-9FF3E9D93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r="31883"/>
          <a:stretch/>
        </p:blipFill>
        <p:spPr bwMode="auto">
          <a:xfrm rot="10800000" flipH="1">
            <a:off x="2213210" y="2932001"/>
            <a:ext cx="4243435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balken">
            <a:extLst>
              <a:ext uri="{FF2B5EF4-FFF2-40B4-BE49-F238E27FC236}">
                <a16:creationId xmlns:a16="http://schemas.microsoft.com/office/drawing/2014/main" id="{A4D70E8E-B1B6-988A-BFBD-62724580B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r="50277"/>
          <a:stretch/>
        </p:blipFill>
        <p:spPr bwMode="auto">
          <a:xfrm rot="10800000" flipH="1">
            <a:off x="2213211" y="2932000"/>
            <a:ext cx="848647" cy="18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9720E9B-3EAB-2535-BBA8-F1275551AA94}"/>
              </a:ext>
            </a:extLst>
          </p:cNvPr>
          <p:cNvSpPr/>
          <p:nvPr/>
        </p:nvSpPr>
        <p:spPr bwMode="auto">
          <a:xfrm>
            <a:off x="9000281" y="59844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1DEAED1D-C418-303A-901D-5AC8CC7A1C95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370999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Bestandskarte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4419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1">
            <a:extLst>
              <a:ext uri="{FF2B5EF4-FFF2-40B4-BE49-F238E27FC236}">
                <a16:creationId xmlns:a16="http://schemas.microsoft.com/office/drawing/2014/main" id="{7B2FB830-11F5-25F5-BB5D-EABCEC5AC0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0199" r="23032" b="11106"/>
          <a:stretch/>
        </p:blipFill>
        <p:spPr>
          <a:xfrm>
            <a:off x="2159521" y="503312"/>
            <a:ext cx="8136904" cy="608541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0BCCBC0-BAA5-F513-A3C2-B22F39952276}"/>
              </a:ext>
            </a:extLst>
          </p:cNvPr>
          <p:cNvSpPr/>
          <p:nvPr/>
        </p:nvSpPr>
        <p:spPr bwMode="auto">
          <a:xfrm>
            <a:off x="9000281" y="59844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ED38D91F-B5D2-092E-A981-F4F4A83EBB2F}"/>
              </a:ext>
            </a:extLst>
          </p:cNvPr>
          <p:cNvSpPr/>
          <p:nvPr/>
        </p:nvSpPr>
        <p:spPr>
          <a:xfrm>
            <a:off x="1266045" y="2612058"/>
            <a:ext cx="8164989" cy="1507565"/>
          </a:xfrm>
          <a:prstGeom prst="roundRect">
            <a:avLst>
              <a:gd name="adj" fmla="val 5869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F744F45-EBD4-21C3-7BD2-3A1AF84C73A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hqprint"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3981"/>
          <a:stretch/>
        </p:blipFill>
        <p:spPr>
          <a:xfrm>
            <a:off x="1513155" y="3494074"/>
            <a:ext cx="474370" cy="427827"/>
          </a:xfrm>
          <a:prstGeom prst="rect">
            <a:avLst/>
          </a:prstGeom>
          <a:ln>
            <a:noFill/>
          </a:ln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9EB7996-6919-7EF9-5AF0-143BF0565634}"/>
              </a:ext>
            </a:extLst>
          </p:cNvPr>
          <p:cNvSpPr txBox="1">
            <a:spLocks/>
          </p:cNvSpPr>
          <p:nvPr/>
        </p:nvSpPr>
        <p:spPr>
          <a:xfrm>
            <a:off x="1260276" y="1916483"/>
            <a:ext cx="8170758" cy="4567898"/>
          </a:xfrm>
          <a:prstGeom prst="rect">
            <a:avLst/>
          </a:prstGeom>
        </p:spPr>
        <p:txBody>
          <a:bodyPr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913806" algn="l"/>
                <a:tab pos="6064347" algn="l"/>
              </a:tabLst>
            </a:pPr>
            <a:r>
              <a:rPr lang="de-DE" sz="2800" dirty="0"/>
              <a:t>Größenverteilung der 15 Bestandsanlagen</a:t>
            </a:r>
          </a:p>
          <a:p>
            <a:pPr marL="0" indent="0">
              <a:spcBef>
                <a:spcPts val="0"/>
              </a:spcBef>
              <a:buNone/>
              <a:tabLst>
                <a:tab pos="913806" algn="l"/>
                <a:tab pos="6064347" algn="l"/>
              </a:tabLst>
            </a:pPr>
            <a:endParaRPr lang="de-DE" sz="2000" dirty="0"/>
          </a:p>
          <a:p>
            <a:pPr marL="0" indent="0">
              <a:spcBef>
                <a:spcPts val="436"/>
              </a:spcBef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9 sehr kleine Anlagen unter 600 m² . . . . . . . . . . . . . . . . . . . . . . . (60%)</a:t>
            </a:r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3 kleine Anlagen ab 600 m² bis unter 1000 m² . . . . . . . . . . . . . .	 (20%)</a:t>
            </a:r>
          </a:p>
        </p:txBody>
      </p:sp>
      <p:pic>
        <p:nvPicPr>
          <p:cNvPr id="14" name="Grafik 13" descr="balken">
            <a:extLst>
              <a:ext uri="{FF2B5EF4-FFF2-40B4-BE49-F238E27FC236}">
                <a16:creationId xmlns:a16="http://schemas.microsoft.com/office/drawing/2014/main" id="{4AA955F1-70F5-4ED2-B37E-85358C995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3" r="31401" b="-4"/>
          <a:stretch/>
        </p:blipFill>
        <p:spPr bwMode="auto">
          <a:xfrm rot="10800000" flipH="1">
            <a:off x="2247872" y="2928241"/>
            <a:ext cx="4241033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 descr="balken">
            <a:extLst>
              <a:ext uri="{FF2B5EF4-FFF2-40B4-BE49-F238E27FC236}">
                <a16:creationId xmlns:a16="http://schemas.microsoft.com/office/drawing/2014/main" id="{2930861C-6ADF-B97A-35E4-6024E0EB0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2" r="22715" b="-2"/>
          <a:stretch/>
        </p:blipFill>
        <p:spPr bwMode="auto">
          <a:xfrm rot="10800000" flipH="1">
            <a:off x="2216120" y="2933194"/>
            <a:ext cx="2540531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 descr="balken">
            <a:extLst>
              <a:ext uri="{FF2B5EF4-FFF2-40B4-BE49-F238E27FC236}">
                <a16:creationId xmlns:a16="http://schemas.microsoft.com/office/drawing/2014/main" id="{7134A707-8814-D220-FB03-AE8E0ACAB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" r="31839"/>
          <a:stretch/>
        </p:blipFill>
        <p:spPr bwMode="auto">
          <a:xfrm rot="10800000" flipH="1">
            <a:off x="2216119" y="3870621"/>
            <a:ext cx="4241035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 descr="balken">
            <a:extLst>
              <a:ext uri="{FF2B5EF4-FFF2-40B4-BE49-F238E27FC236}">
                <a16:creationId xmlns:a16="http://schemas.microsoft.com/office/drawing/2014/main" id="{59556BBB-5F32-04D9-555A-A02EB9624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9" r="49892"/>
          <a:stretch/>
        </p:blipFill>
        <p:spPr bwMode="auto">
          <a:xfrm rot="10800000" flipH="1">
            <a:off x="2216102" y="3870620"/>
            <a:ext cx="872246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6B879B-CA87-ADF4-8D5D-0B3EC3821E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8761"/>
          <a:stretch/>
        </p:blipFill>
        <p:spPr>
          <a:xfrm>
            <a:off x="1575207" y="2713624"/>
            <a:ext cx="350271" cy="286101"/>
          </a:xfrm>
          <a:prstGeom prst="rect">
            <a:avLst/>
          </a:prstGeom>
          <a:ln>
            <a:noFill/>
          </a:ln>
        </p:spPr>
      </p:pic>
      <p:pic>
        <p:nvPicPr>
          <p:cNvPr id="7" name="Grafik 6" descr="balken">
            <a:extLst>
              <a:ext uri="{FF2B5EF4-FFF2-40B4-BE49-F238E27FC236}">
                <a16:creationId xmlns:a16="http://schemas.microsoft.com/office/drawing/2014/main" id="{30122F64-939D-DCCB-528C-CDFB52EBF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4" t="1831" r="49895" b="-3"/>
          <a:stretch/>
        </p:blipFill>
        <p:spPr bwMode="auto">
          <a:xfrm rot="10800000" flipH="1">
            <a:off x="2216102" y="3871933"/>
            <a:ext cx="872246" cy="18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F222135-F5DE-0577-34EC-065CA86D54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16299"/>
          <a:stretch/>
        </p:blipFill>
        <p:spPr>
          <a:xfrm>
            <a:off x="1534134" y="3402921"/>
            <a:ext cx="439671" cy="429081"/>
          </a:xfrm>
          <a:prstGeom prst="rect">
            <a:avLst/>
          </a:prstGeom>
          <a:ln>
            <a:noFill/>
          </a:ln>
        </p:spPr>
      </p:pic>
      <p:pic>
        <p:nvPicPr>
          <p:cNvPr id="5" name="Grafik 4" descr="balken">
            <a:extLst>
              <a:ext uri="{FF2B5EF4-FFF2-40B4-BE49-F238E27FC236}">
                <a16:creationId xmlns:a16="http://schemas.microsoft.com/office/drawing/2014/main" id="{9AA773BD-31AB-2AA7-6745-C8D847B196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0" r="31740"/>
          <a:stretch/>
        </p:blipFill>
        <p:spPr bwMode="auto">
          <a:xfrm rot="10800000" flipH="1">
            <a:off x="2216120" y="3871541"/>
            <a:ext cx="4241035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38BDF85-3800-6542-79F4-175CA00283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hqprint"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3981"/>
          <a:stretch/>
        </p:blipFill>
        <p:spPr>
          <a:xfrm>
            <a:off x="1543164" y="3401776"/>
            <a:ext cx="474370" cy="427827"/>
          </a:xfrm>
          <a:prstGeom prst="rect">
            <a:avLst/>
          </a:prstGeom>
          <a:ln>
            <a:noFill/>
          </a:ln>
        </p:spPr>
      </p:pic>
      <p:pic>
        <p:nvPicPr>
          <p:cNvPr id="26" name="Grafik 25" descr="balken">
            <a:extLst>
              <a:ext uri="{FF2B5EF4-FFF2-40B4-BE49-F238E27FC236}">
                <a16:creationId xmlns:a16="http://schemas.microsoft.com/office/drawing/2014/main" id="{98405A45-3456-B6B5-2509-218C3CC21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4" t="1831" r="49895" b="-3"/>
          <a:stretch/>
        </p:blipFill>
        <p:spPr bwMode="auto">
          <a:xfrm rot="10800000" flipH="1">
            <a:off x="2246110" y="3874894"/>
            <a:ext cx="872246" cy="180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86F65C02-7920-4C47-81AE-5F2FE26C07E7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370999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Bestandskarte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16244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1">
            <a:extLst>
              <a:ext uri="{FF2B5EF4-FFF2-40B4-BE49-F238E27FC236}">
                <a16:creationId xmlns:a16="http://schemas.microsoft.com/office/drawing/2014/main" id="{48AB88D2-5CBF-51AC-6094-1A021844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0199" r="23032" b="11106"/>
          <a:stretch/>
        </p:blipFill>
        <p:spPr>
          <a:xfrm>
            <a:off x="2159521" y="503312"/>
            <a:ext cx="8136904" cy="6085416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99CF4A04-6D78-9DD7-2FBA-C33BBA6A1C1E}"/>
              </a:ext>
            </a:extLst>
          </p:cNvPr>
          <p:cNvSpPr/>
          <p:nvPr/>
        </p:nvSpPr>
        <p:spPr bwMode="auto">
          <a:xfrm>
            <a:off x="9000281" y="59844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ED38D91F-B5D2-092E-A981-F4F4A83EBB2F}"/>
              </a:ext>
            </a:extLst>
          </p:cNvPr>
          <p:cNvSpPr/>
          <p:nvPr/>
        </p:nvSpPr>
        <p:spPr>
          <a:xfrm>
            <a:off x="1266045" y="2612058"/>
            <a:ext cx="8175453" cy="2445921"/>
          </a:xfrm>
          <a:prstGeom prst="roundRect">
            <a:avLst>
              <a:gd name="adj" fmla="val 5869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339DEE-4D2F-2A26-BEE1-C6418972B6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2" y="4233101"/>
            <a:ext cx="1015369" cy="6802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83EA369-0305-5BE9-B2ED-499AB20BF93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16299"/>
          <a:stretch/>
        </p:blipFill>
        <p:spPr>
          <a:xfrm>
            <a:off x="1400586" y="4233101"/>
            <a:ext cx="698564" cy="680250"/>
          </a:xfrm>
          <a:prstGeom prst="rect">
            <a:avLst/>
          </a:prstGeom>
          <a:ln>
            <a:noFill/>
          </a:ln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9EB7996-6919-7EF9-5AF0-143BF0565634}"/>
              </a:ext>
            </a:extLst>
          </p:cNvPr>
          <p:cNvSpPr txBox="1">
            <a:spLocks/>
          </p:cNvSpPr>
          <p:nvPr/>
        </p:nvSpPr>
        <p:spPr>
          <a:xfrm>
            <a:off x="1260276" y="1916483"/>
            <a:ext cx="8170758" cy="4567898"/>
          </a:xfrm>
          <a:prstGeom prst="rect">
            <a:avLst/>
          </a:prstGeom>
        </p:spPr>
        <p:txBody>
          <a:bodyPr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913806" algn="l"/>
                <a:tab pos="6064347" algn="l"/>
              </a:tabLst>
            </a:pPr>
            <a:r>
              <a:rPr lang="de-DE" sz="2800" dirty="0"/>
              <a:t>Größenverteilung der 15 Bestandsanlagen</a:t>
            </a:r>
          </a:p>
          <a:p>
            <a:pPr marL="0" indent="0">
              <a:spcBef>
                <a:spcPts val="0"/>
              </a:spcBef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spcBef>
                <a:spcPts val="436"/>
              </a:spcBef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9 sehr kleine Anlagen unter 600 m² . . . . . . . . . . . . . . . . . . . . . . . (60%)</a:t>
            </a:r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3 kleine Anlagen ab 600 m² bis unter 1000 m² . . . . . . . . . . . . . . (20%)</a:t>
            </a:r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3 mittlere Anlagen ab 1000 m² bis unter 2000 m²  . . . . . . . . . . . (20%)</a:t>
            </a:r>
          </a:p>
        </p:txBody>
      </p:sp>
      <p:pic>
        <p:nvPicPr>
          <p:cNvPr id="11" name="Grafik 10" descr="balken">
            <a:extLst>
              <a:ext uri="{FF2B5EF4-FFF2-40B4-BE49-F238E27FC236}">
                <a16:creationId xmlns:a16="http://schemas.microsoft.com/office/drawing/2014/main" id="{9AF52D42-846C-1736-E791-4A035D577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-1775" r="31774" b="1775"/>
          <a:stretch/>
        </p:blipFill>
        <p:spPr bwMode="auto">
          <a:xfrm rot="10800000" flipH="1">
            <a:off x="2518323" y="4738302"/>
            <a:ext cx="3934863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balken">
            <a:extLst>
              <a:ext uri="{FF2B5EF4-FFF2-40B4-BE49-F238E27FC236}">
                <a16:creationId xmlns:a16="http://schemas.microsoft.com/office/drawing/2014/main" id="{A30FF49B-5187-40DD-77B4-F2AB6D398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4" t="1831" r="49895" b="-3"/>
          <a:stretch/>
        </p:blipFill>
        <p:spPr bwMode="auto">
          <a:xfrm rot="10800000" flipH="1">
            <a:off x="2214512" y="4738396"/>
            <a:ext cx="872246" cy="18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 descr="balken">
            <a:extLst>
              <a:ext uri="{FF2B5EF4-FFF2-40B4-BE49-F238E27FC236}">
                <a16:creationId xmlns:a16="http://schemas.microsoft.com/office/drawing/2014/main" id="{4AA955F1-70F5-4ED2-B37E-85358C995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5" t="1" r="31774" b="-1"/>
          <a:stretch/>
        </p:blipFill>
        <p:spPr bwMode="auto">
          <a:xfrm rot="10800000" flipH="1">
            <a:off x="2214530" y="2928243"/>
            <a:ext cx="4238657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 descr="balken">
            <a:extLst>
              <a:ext uri="{FF2B5EF4-FFF2-40B4-BE49-F238E27FC236}">
                <a16:creationId xmlns:a16="http://schemas.microsoft.com/office/drawing/2014/main" id="{2930861C-6ADF-B97A-35E4-6024E0EB09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2" r="22715" b="-2"/>
          <a:stretch/>
        </p:blipFill>
        <p:spPr bwMode="auto">
          <a:xfrm rot="10800000" flipH="1">
            <a:off x="2214529" y="2931605"/>
            <a:ext cx="2540531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 descr="balken">
            <a:extLst>
              <a:ext uri="{FF2B5EF4-FFF2-40B4-BE49-F238E27FC236}">
                <a16:creationId xmlns:a16="http://schemas.microsoft.com/office/drawing/2014/main" id="{7134A707-8814-D220-FB03-AE8E0ACAB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r="31803"/>
          <a:stretch/>
        </p:blipFill>
        <p:spPr bwMode="auto">
          <a:xfrm rot="10800000" flipH="1">
            <a:off x="2214530" y="3870621"/>
            <a:ext cx="4238656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 descr="balken">
            <a:extLst>
              <a:ext uri="{FF2B5EF4-FFF2-40B4-BE49-F238E27FC236}">
                <a16:creationId xmlns:a16="http://schemas.microsoft.com/office/drawing/2014/main" id="{59556BBB-5F32-04D9-555A-A02EB9624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9" r="49892"/>
          <a:stretch/>
        </p:blipFill>
        <p:spPr bwMode="auto">
          <a:xfrm rot="10800000" flipH="1">
            <a:off x="2214512" y="3870620"/>
            <a:ext cx="872246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F744F45-EBD4-21C3-7BD2-3A1AF84C73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3981"/>
          <a:stretch/>
        </p:blipFill>
        <p:spPr>
          <a:xfrm>
            <a:off x="1513155" y="3401776"/>
            <a:ext cx="474370" cy="427827"/>
          </a:xfrm>
          <a:prstGeom prst="rect">
            <a:avLst/>
          </a:prstGeom>
          <a:ln>
            <a:noFill/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6B879B-CA87-ADF4-8D5D-0B3EC3821E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8761"/>
          <a:stretch/>
        </p:blipFill>
        <p:spPr>
          <a:xfrm>
            <a:off x="1575207" y="2713624"/>
            <a:ext cx="350271" cy="286101"/>
          </a:xfrm>
          <a:prstGeom prst="rect">
            <a:avLst/>
          </a:prstGeom>
          <a:ln>
            <a:noFill/>
          </a:ln>
        </p:spPr>
      </p:pic>
      <p:pic>
        <p:nvPicPr>
          <p:cNvPr id="7" name="Grafik 6" descr="balken">
            <a:extLst>
              <a:ext uri="{FF2B5EF4-FFF2-40B4-BE49-F238E27FC236}">
                <a16:creationId xmlns:a16="http://schemas.microsoft.com/office/drawing/2014/main" id="{F78F3E89-87B3-FD7C-D119-9818D97299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5" r="31761"/>
          <a:stretch/>
        </p:blipFill>
        <p:spPr bwMode="auto">
          <a:xfrm rot="10800000" flipH="1">
            <a:off x="2214530" y="4738301"/>
            <a:ext cx="4238658" cy="1835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el 5">
            <a:extLst>
              <a:ext uri="{FF2B5EF4-FFF2-40B4-BE49-F238E27FC236}">
                <a16:creationId xmlns:a16="http://schemas.microsoft.com/office/drawing/2014/main" id="{2777F0F8-F7AF-00D5-DD4F-8684F0DE1355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370999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Bestandskarte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80631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1">
            <a:extLst>
              <a:ext uri="{FF2B5EF4-FFF2-40B4-BE49-F238E27FC236}">
                <a16:creationId xmlns:a16="http://schemas.microsoft.com/office/drawing/2014/main" id="{17098435-C8DF-76CB-3992-A5237D434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0200" r="23032" b="15831"/>
          <a:stretch/>
        </p:blipFill>
        <p:spPr>
          <a:xfrm>
            <a:off x="2159521" y="503312"/>
            <a:ext cx="8136904" cy="5719954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7F82FD0-C677-C28B-3AB3-5D3CA729180F}"/>
              </a:ext>
            </a:extLst>
          </p:cNvPr>
          <p:cNvSpPr/>
          <p:nvPr/>
        </p:nvSpPr>
        <p:spPr bwMode="auto">
          <a:xfrm>
            <a:off x="9000281" y="59844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Rechteck: eine Ecke abgeschnitten 1">
            <a:extLst>
              <a:ext uri="{FF2B5EF4-FFF2-40B4-BE49-F238E27FC236}">
                <a16:creationId xmlns:a16="http://schemas.microsoft.com/office/drawing/2014/main" id="{F0818A90-BD7E-2587-A8F3-23B9CA3E8721}"/>
              </a:ext>
            </a:extLst>
          </p:cNvPr>
          <p:cNvSpPr/>
          <p:nvPr/>
        </p:nvSpPr>
        <p:spPr>
          <a:xfrm>
            <a:off x="1970977" y="5178297"/>
            <a:ext cx="1363716" cy="717295"/>
          </a:xfrm>
          <a:prstGeom prst="snip1Rect">
            <a:avLst>
              <a:gd name="adj" fmla="val 44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ED38D91F-B5D2-092E-A981-F4F4A83EBB2F}"/>
              </a:ext>
            </a:extLst>
          </p:cNvPr>
          <p:cNvSpPr/>
          <p:nvPr/>
        </p:nvSpPr>
        <p:spPr>
          <a:xfrm>
            <a:off x="1266045" y="2612058"/>
            <a:ext cx="8164989" cy="3949609"/>
          </a:xfrm>
          <a:prstGeom prst="roundRect">
            <a:avLst>
              <a:gd name="adj" fmla="val 5869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17C19A19-167F-EF1A-9D69-D04D8D99C662}"/>
              </a:ext>
            </a:extLst>
          </p:cNvPr>
          <p:cNvSpPr txBox="1">
            <a:spLocks/>
          </p:cNvSpPr>
          <p:nvPr/>
        </p:nvSpPr>
        <p:spPr>
          <a:xfrm>
            <a:off x="1260276" y="1916483"/>
            <a:ext cx="8170758" cy="4160467"/>
          </a:xfrm>
          <a:prstGeom prst="rect">
            <a:avLst/>
          </a:prstGeom>
        </p:spPr>
        <p:txBody>
          <a:bodyPr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913806" algn="l"/>
                <a:tab pos="6064347" algn="l"/>
              </a:tabLst>
            </a:pPr>
            <a:r>
              <a:rPr lang="de-DE" sz="2800" dirty="0"/>
              <a:t>Größenverteilung der 15 Bestandsanlagen</a:t>
            </a:r>
          </a:p>
          <a:p>
            <a:pPr marL="0" indent="0">
              <a:spcBef>
                <a:spcPts val="0"/>
              </a:spcBef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spcBef>
                <a:spcPts val="436"/>
              </a:spcBef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9 sehr kleine Anlagen unter 600 m² . . . . . . . . . . . . . . . . . . . . . . . (60%)</a:t>
            </a:r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3 kleine Anlagen ab 600 m² bis unter 1000 m² . . . . . . . . . . . . . . (20%)</a:t>
            </a:r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3 mittlere Anlagen ab 1000 m² bis unter 2000 m²  . . . . . . . . . . . (20%)</a:t>
            </a:r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endParaRPr lang="de-DE" sz="2000" dirty="0"/>
          </a:p>
          <a:p>
            <a:pPr marL="0" indent="0">
              <a:buNone/>
              <a:tabLst>
                <a:tab pos="914400" algn="l"/>
                <a:tab pos="6066000" algn="l"/>
                <a:tab pos="7920000" algn="r"/>
              </a:tabLst>
            </a:pPr>
            <a:r>
              <a:rPr lang="de-DE" sz="2000" dirty="0"/>
              <a:t>	keine großen Anlagen ab 2000 m² . . . . . . . . . . . . . . . . . . . . . . . . . .(0%)</a:t>
            </a:r>
          </a:p>
        </p:txBody>
      </p:sp>
      <p:pic>
        <p:nvPicPr>
          <p:cNvPr id="11" name="Grafik 10" descr="balken">
            <a:extLst>
              <a:ext uri="{FF2B5EF4-FFF2-40B4-BE49-F238E27FC236}">
                <a16:creationId xmlns:a16="http://schemas.microsoft.com/office/drawing/2014/main" id="{9AF52D42-846C-1736-E791-4A035D57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" r="31520"/>
          <a:stretch/>
        </p:blipFill>
        <p:spPr bwMode="auto">
          <a:xfrm rot="10800000" flipH="1">
            <a:off x="2212946" y="4735043"/>
            <a:ext cx="4257702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balken">
            <a:extLst>
              <a:ext uri="{FF2B5EF4-FFF2-40B4-BE49-F238E27FC236}">
                <a16:creationId xmlns:a16="http://schemas.microsoft.com/office/drawing/2014/main" id="{A30FF49B-5187-40DD-77B4-F2AB6D398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4" t="1831" r="49895" b="-3"/>
          <a:stretch/>
        </p:blipFill>
        <p:spPr bwMode="auto">
          <a:xfrm rot="10800000" flipH="1">
            <a:off x="2212928" y="4738396"/>
            <a:ext cx="872246" cy="18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 descr="balken">
            <a:extLst>
              <a:ext uri="{FF2B5EF4-FFF2-40B4-BE49-F238E27FC236}">
                <a16:creationId xmlns:a16="http://schemas.microsoft.com/office/drawing/2014/main" id="{4AA955F1-70F5-4ED2-B37E-85358C99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" t="1" r="31520" b="-1"/>
          <a:stretch/>
        </p:blipFill>
        <p:spPr bwMode="auto">
          <a:xfrm rot="10800000" flipH="1">
            <a:off x="2212946" y="2928243"/>
            <a:ext cx="4257703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 descr="balken">
            <a:extLst>
              <a:ext uri="{FF2B5EF4-FFF2-40B4-BE49-F238E27FC236}">
                <a16:creationId xmlns:a16="http://schemas.microsoft.com/office/drawing/2014/main" id="{2930861C-6ADF-B97A-35E4-6024E0EB0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2" r="22715" b="-2"/>
          <a:stretch/>
        </p:blipFill>
        <p:spPr bwMode="auto">
          <a:xfrm rot="10800000" flipH="1">
            <a:off x="2212945" y="2931605"/>
            <a:ext cx="2540531" cy="18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 descr="balken">
            <a:extLst>
              <a:ext uri="{FF2B5EF4-FFF2-40B4-BE49-F238E27FC236}">
                <a16:creationId xmlns:a16="http://schemas.microsoft.com/office/drawing/2014/main" id="{7134A707-8814-D220-FB03-AE8E0ACAB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" r="31517"/>
          <a:stretch/>
        </p:blipFill>
        <p:spPr bwMode="auto">
          <a:xfrm rot="10800000" flipH="1">
            <a:off x="2212946" y="3870621"/>
            <a:ext cx="4257702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 descr="balken">
            <a:extLst>
              <a:ext uri="{FF2B5EF4-FFF2-40B4-BE49-F238E27FC236}">
                <a16:creationId xmlns:a16="http://schemas.microsoft.com/office/drawing/2014/main" id="{59556BBB-5F32-04D9-555A-A02EB9624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r="50395"/>
          <a:stretch/>
        </p:blipFill>
        <p:spPr bwMode="auto">
          <a:xfrm rot="10800000" flipH="1">
            <a:off x="2212928" y="3870620"/>
            <a:ext cx="841422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F744F45-EBD4-21C3-7BD2-3A1AF84C7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r="13981"/>
          <a:stretch/>
        </p:blipFill>
        <p:spPr>
          <a:xfrm>
            <a:off x="1513155" y="3401776"/>
            <a:ext cx="474370" cy="427827"/>
          </a:xfrm>
          <a:prstGeom prst="rect">
            <a:avLst/>
          </a:prstGeom>
          <a:ln>
            <a:noFill/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6B879B-CA87-ADF4-8D5D-0B3EC3821E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8761"/>
          <a:stretch/>
        </p:blipFill>
        <p:spPr>
          <a:xfrm>
            <a:off x="1575207" y="2713624"/>
            <a:ext cx="350271" cy="286101"/>
          </a:xfrm>
          <a:prstGeom prst="rect">
            <a:avLst/>
          </a:prstGeom>
          <a:ln>
            <a:noFill/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A745BF-6CD8-8B69-F490-361DB4489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16299"/>
          <a:stretch/>
        </p:blipFill>
        <p:spPr>
          <a:xfrm>
            <a:off x="1401341" y="4231654"/>
            <a:ext cx="698001" cy="681190"/>
          </a:xfrm>
          <a:prstGeom prst="rect">
            <a:avLst/>
          </a:prstGeom>
          <a:ln>
            <a:noFill/>
          </a:ln>
        </p:spPr>
      </p:pic>
      <p:pic>
        <p:nvPicPr>
          <p:cNvPr id="22" name="Grafik 21" descr="balken">
            <a:extLst>
              <a:ext uri="{FF2B5EF4-FFF2-40B4-BE49-F238E27FC236}">
                <a16:creationId xmlns:a16="http://schemas.microsoft.com/office/drawing/2014/main" id="{62861F97-DA79-4D38-C5A8-5B9F584A1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" r="31505"/>
          <a:stretch/>
        </p:blipFill>
        <p:spPr bwMode="auto">
          <a:xfrm rot="10800000" flipH="1">
            <a:off x="2212946" y="5626739"/>
            <a:ext cx="4257702" cy="1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ACF1C6-A9BB-20EF-D46D-BCE403BD27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4" y="5227288"/>
            <a:ext cx="1327971" cy="995978"/>
          </a:xfrm>
          <a:prstGeom prst="rect">
            <a:avLst/>
          </a:prstGeom>
        </p:spPr>
      </p:pic>
      <p:sp>
        <p:nvSpPr>
          <p:cNvPr id="24" name="Titel 5">
            <a:extLst>
              <a:ext uri="{FF2B5EF4-FFF2-40B4-BE49-F238E27FC236}">
                <a16:creationId xmlns:a16="http://schemas.microsoft.com/office/drawing/2014/main" id="{2F9DE123-3C52-5733-2294-E372BDA97951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370999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Bestandskarte</a:t>
            </a:r>
            <a:endParaRPr lang="de-DE" kern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ACF8B9-330B-7CB9-6BE2-94526A265A68}"/>
              </a:ext>
            </a:extLst>
          </p:cNvPr>
          <p:cNvSpPr txBox="1"/>
          <p:nvPr/>
        </p:nvSpPr>
        <p:spPr>
          <a:xfrm>
            <a:off x="993506" y="6148645"/>
            <a:ext cx="871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  <a:latin typeface="+mn-lt"/>
              </a:rPr>
              <a:t>Einteilung nach Empfehlung der FLL in Überschneidung mit Angaben des D.R.I.V. (Deutscher Rollsport- und Inline-Verband) sowie Erfahrungswerten.</a:t>
            </a:r>
          </a:p>
        </p:txBody>
      </p:sp>
    </p:spTree>
    <p:extLst>
      <p:ext uri="{BB962C8B-B14F-4D97-AF65-F5344CB8AC3E}">
        <p14:creationId xmlns:p14="http://schemas.microsoft.com/office/powerpoint/2010/main" val="131338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1">
            <a:extLst>
              <a:ext uri="{FF2B5EF4-FFF2-40B4-BE49-F238E27FC236}">
                <a16:creationId xmlns:a16="http://schemas.microsoft.com/office/drawing/2014/main" id="{4EB8CF1D-B31D-7654-11F7-FBED6DE12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1055" r="23492" b="12012"/>
          <a:stretch/>
        </p:blipFill>
        <p:spPr>
          <a:xfrm>
            <a:off x="2438242" y="581024"/>
            <a:ext cx="7794617" cy="594169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6DBB9B39-5EB9-3776-7434-852489C71C93}"/>
              </a:ext>
            </a:extLst>
          </p:cNvPr>
          <p:cNvSpPr/>
          <p:nvPr/>
        </p:nvSpPr>
        <p:spPr bwMode="auto">
          <a:xfrm>
            <a:off x="9000281" y="59844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90500E72-9952-F8EE-65C6-35A2545A5FFB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689134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Defizitkarte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rPr>
              <a:t>(Handlungsbedarf nach Stadtteilen)</a:t>
            </a:r>
            <a:endParaRPr lang="de-DE" kern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4FEC87-0E9D-B82F-AEC7-1E7DB6051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0" t="48731" r="1939" b="44106"/>
          <a:stretch/>
        </p:blipFill>
        <p:spPr>
          <a:xfrm>
            <a:off x="1023934" y="1379977"/>
            <a:ext cx="3852208" cy="95364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3" name="Bildplatzhalter 11">
            <a:extLst>
              <a:ext uri="{FF2B5EF4-FFF2-40B4-BE49-F238E27FC236}">
                <a16:creationId xmlns:a16="http://schemas.microsoft.com/office/drawing/2014/main" id="{FA4F88DA-6714-0916-40EC-0A8E3AF79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3" t="2763" r="22699" b="79937"/>
          <a:stretch/>
        </p:blipFill>
        <p:spPr>
          <a:xfrm>
            <a:off x="8716034" y="240607"/>
            <a:ext cx="1842430" cy="13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D6BE0-4FCC-8DEB-38C4-369D4A8A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90" y="2060192"/>
            <a:ext cx="9233347" cy="3826258"/>
          </a:xfrm>
          <a:effectLst/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2400" b="1" dirty="0">
                <a:ln w="3175">
                  <a:noFill/>
                </a:ln>
                <a:solidFill>
                  <a:srgbClr val="648270"/>
                </a:solidFill>
              </a:rPr>
              <a:t>Sport und Bewegung </a:t>
            </a:r>
            <a:r>
              <a:rPr lang="de-DE" sz="2400" dirty="0"/>
              <a:t>bestimmen immer mehr das städtische Leben in Dresden und tragen </a:t>
            </a:r>
            <a:r>
              <a:rPr lang="de-DE" sz="2400" b="1" dirty="0">
                <a:ln w="3175">
                  <a:noFill/>
                </a:ln>
                <a:solidFill>
                  <a:srgbClr val="648270"/>
                </a:solidFill>
              </a:rPr>
              <a:t>maßgeblich zur Verbesserung der Lebensqualität </a:t>
            </a:r>
            <a:r>
              <a:rPr lang="de-DE" sz="2400" dirty="0"/>
              <a:t>im Stadtraum bei.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de-DE" sz="2400" dirty="0"/>
              <a:t>Es gibt immer mehr Sport- und Bewegungsaktivitäten </a:t>
            </a:r>
            <a:r>
              <a:rPr lang="de-DE" sz="2400" b="1" dirty="0">
                <a:solidFill>
                  <a:srgbClr val="648270"/>
                </a:solidFill>
              </a:rPr>
              <a:t>außerhalb klassischer Sportanlagen</a:t>
            </a:r>
            <a:r>
              <a:rPr lang="de-DE" sz="2400" dirty="0"/>
              <a:t>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de-DE" sz="2400" dirty="0"/>
              <a:t>Eine </a:t>
            </a:r>
            <a:r>
              <a:rPr lang="de-DE" sz="2400" b="1" dirty="0">
                <a:solidFill>
                  <a:srgbClr val="648270"/>
                </a:solidFill>
              </a:rPr>
              <a:t>steigende Zahl von Dresdnerinnen und Dresdnern</a:t>
            </a:r>
            <a:r>
              <a:rPr lang="de-DE" sz="2400" dirty="0"/>
              <a:t> nutzen den öffentlichen und frei zugänglichen Bewegungsraum.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de-DE" sz="2400" dirty="0"/>
              <a:t>In der Sportentwicklungsplanung wurde </a:t>
            </a:r>
            <a:r>
              <a:rPr lang="de-DE" sz="2400" b="1" dirty="0">
                <a:solidFill>
                  <a:srgbClr val="648270"/>
                </a:solidFill>
              </a:rPr>
              <a:t>Sport und Bewegung in Zusammenhang</a:t>
            </a:r>
            <a:r>
              <a:rPr lang="de-DE" sz="2400" dirty="0"/>
              <a:t> gebracht und neben dem organisierten Sport </a:t>
            </a:r>
            <a:r>
              <a:rPr lang="de-DE" sz="2400" b="1" dirty="0">
                <a:solidFill>
                  <a:srgbClr val="648270"/>
                </a:solidFill>
              </a:rPr>
              <a:t>auch der informelle Sport einbezogen</a:t>
            </a:r>
            <a:r>
              <a:rPr lang="de-DE" sz="2400" dirty="0"/>
              <a:t>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de-DE" sz="2400" dirty="0"/>
              <a:t>Regelmäßige Fortschreibungen der Sportentwicklungsplanung stellen fest, dass zwar </a:t>
            </a:r>
            <a:r>
              <a:rPr lang="de-DE" sz="2400" b="1" dirty="0">
                <a:solidFill>
                  <a:srgbClr val="648270"/>
                </a:solidFill>
              </a:rPr>
              <a:t>punktuell Sportgelegenheiten vorhanden</a:t>
            </a:r>
            <a:r>
              <a:rPr lang="de-DE" sz="2400" dirty="0">
                <a:solidFill>
                  <a:srgbClr val="648270"/>
                </a:solidFill>
              </a:rPr>
              <a:t> sind, aber </a:t>
            </a:r>
            <a:r>
              <a:rPr lang="de-DE" sz="2400" b="1" dirty="0">
                <a:solidFill>
                  <a:srgbClr val="648270"/>
                </a:solidFill>
              </a:rPr>
              <a:t>keine spezielle Ausrichtung</a:t>
            </a:r>
            <a:r>
              <a:rPr lang="de-DE" sz="2400" b="1" dirty="0"/>
              <a:t> </a:t>
            </a:r>
            <a:r>
              <a:rPr lang="de-DE" sz="2400" dirty="0"/>
              <a:t>für den unorganisierten Sport Grundlage für das weitere Vorgehen ist. 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B94DA8-2376-8F1F-E7CB-199EE8A1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88" y="650875"/>
            <a:ext cx="9159875" cy="617538"/>
          </a:xfrm>
        </p:spPr>
        <p:txBody>
          <a:bodyPr>
            <a:normAutofit/>
          </a:bodyPr>
          <a:lstStyle/>
          <a:p>
            <a:r>
              <a:rPr lang="de-DE" dirty="0"/>
              <a:t>Einleitung und Anlass</a:t>
            </a:r>
          </a:p>
        </p:txBody>
      </p:sp>
    </p:spTree>
    <p:extLst>
      <p:ext uri="{BB962C8B-B14F-4D97-AF65-F5344CB8AC3E}">
        <p14:creationId xmlns:p14="http://schemas.microsoft.com/office/powerpoint/2010/main" val="200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1">
            <a:extLst>
              <a:ext uri="{FF2B5EF4-FFF2-40B4-BE49-F238E27FC236}">
                <a16:creationId xmlns:a16="http://schemas.microsoft.com/office/drawing/2014/main" id="{5CCAFE69-4565-54EE-A853-8E4608C68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10568" r="28437" b="11923"/>
          <a:stretch/>
        </p:blipFill>
        <p:spPr>
          <a:xfrm>
            <a:off x="2092021" y="542925"/>
            <a:ext cx="7608239" cy="5992594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726C9101-1039-63FE-ACDD-48417292980F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6891341" cy="617050"/>
          </a:xfrm>
          <a:prstGeom prst="rect">
            <a:avLst/>
          </a:prstGeom>
        </p:spPr>
        <p:txBody>
          <a:bodyPr/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461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600" kern="0" dirty="0"/>
              <a:t>Potentialkarte</a:t>
            </a:r>
            <a:endParaRPr lang="de-DE" kern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4CC1557-A7C6-BC98-01CB-1EE481236DAC}"/>
              </a:ext>
            </a:extLst>
          </p:cNvPr>
          <p:cNvSpPr/>
          <p:nvPr/>
        </p:nvSpPr>
        <p:spPr bwMode="auto">
          <a:xfrm>
            <a:off x="9000281" y="59844"/>
            <a:ext cx="1728192" cy="19213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D56E1D63-ECEA-5FA3-B23F-996F72DB7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3" t="2763" r="22699" b="79937"/>
          <a:stretch/>
        </p:blipFill>
        <p:spPr>
          <a:xfrm>
            <a:off x="8716034" y="240607"/>
            <a:ext cx="1842430" cy="1373879"/>
          </a:xfrm>
          <a:prstGeom prst="rect">
            <a:avLst/>
          </a:prstGeom>
        </p:spPr>
      </p:pic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EB32A4E-F819-4123-C049-BFB98318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2" t="36646" r="5708" b="60404"/>
          <a:stretch/>
        </p:blipFill>
        <p:spPr>
          <a:xfrm>
            <a:off x="1012826" y="1753398"/>
            <a:ext cx="3721099" cy="465927"/>
          </a:xfrm>
          <a:prstGeom prst="rect">
            <a:avLst/>
          </a:prstGeom>
        </p:spPr>
      </p:pic>
      <p:pic>
        <p:nvPicPr>
          <p:cNvPr id="14" name="Grafik 1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934CCF4-A9F4-787D-8231-50DC17F85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1" t="51634" r="6433" b="44669"/>
          <a:stretch/>
        </p:blipFill>
        <p:spPr>
          <a:xfrm>
            <a:off x="1012825" y="2080415"/>
            <a:ext cx="3559175" cy="583954"/>
          </a:xfrm>
          <a:prstGeom prst="rect">
            <a:avLst/>
          </a:prstGeom>
        </p:spPr>
      </p:pic>
      <p:pic>
        <p:nvPicPr>
          <p:cNvPr id="15" name="Grafik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784D31C-C4C7-3CDC-044A-DD41A7AB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1" t="48409" r="6433" b="49663"/>
          <a:stretch/>
        </p:blipFill>
        <p:spPr>
          <a:xfrm>
            <a:off x="1012825" y="1505802"/>
            <a:ext cx="3559175" cy="3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E537F-B63C-6AC0-2AF2-C9B080C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i="1" dirty="0"/>
              <a:t>Kosten - Umbau Bestandsanlagen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2C2FC08-28EE-70F5-355D-EF0C3B415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6287697"/>
            <a:ext cx="4432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de-DE" altLang="de-DE" sz="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Sanierung der Anlage S03 Arena Pieschen erfolgt in Abhängigkeit von der Entwicklung am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Alten Leipziger Bahnhof</a:t>
            </a:r>
            <a:endParaRPr kumimoji="0" lang="de-DE" alt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1F88F0C0-ABDB-C243-D5B8-B41C57CD0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60852"/>
              </p:ext>
            </p:extLst>
          </p:nvPr>
        </p:nvGraphicFramePr>
        <p:xfrm>
          <a:off x="1258888" y="1282541"/>
          <a:ext cx="3816350" cy="4922448"/>
        </p:xfrm>
        <a:graphic>
          <a:graphicData uri="http://schemas.openxmlformats.org/drawingml/2006/table">
            <a:tbl>
              <a:tblPr firstRow="1" firstCol="1" bandRow="1"/>
              <a:tblGrid>
                <a:gridCol w="997810">
                  <a:extLst>
                    <a:ext uri="{9D8B030D-6E8A-4147-A177-3AD203B41FA5}">
                      <a16:colId xmlns:a16="http://schemas.microsoft.com/office/drawing/2014/main" val="567808956"/>
                    </a:ext>
                  </a:extLst>
                </a:gridCol>
                <a:gridCol w="563444">
                  <a:extLst>
                    <a:ext uri="{9D8B030D-6E8A-4147-A177-3AD203B41FA5}">
                      <a16:colId xmlns:a16="http://schemas.microsoft.com/office/drawing/2014/main" val="3932528300"/>
                    </a:ext>
                  </a:extLst>
                </a:gridCol>
                <a:gridCol w="563884">
                  <a:extLst>
                    <a:ext uri="{9D8B030D-6E8A-4147-A177-3AD203B41FA5}">
                      <a16:colId xmlns:a16="http://schemas.microsoft.com/office/drawing/2014/main" val="39476757"/>
                    </a:ext>
                  </a:extLst>
                </a:gridCol>
                <a:gridCol w="563444">
                  <a:extLst>
                    <a:ext uri="{9D8B030D-6E8A-4147-A177-3AD203B41FA5}">
                      <a16:colId xmlns:a16="http://schemas.microsoft.com/office/drawing/2014/main" val="853305042"/>
                    </a:ext>
                  </a:extLst>
                </a:gridCol>
                <a:gridCol w="563884">
                  <a:extLst>
                    <a:ext uri="{9D8B030D-6E8A-4147-A177-3AD203B41FA5}">
                      <a16:colId xmlns:a16="http://schemas.microsoft.com/office/drawing/2014/main" val="555316731"/>
                    </a:ext>
                  </a:extLst>
                </a:gridCol>
                <a:gridCol w="563884">
                  <a:extLst>
                    <a:ext uri="{9D8B030D-6E8A-4147-A177-3AD203B41FA5}">
                      <a16:colId xmlns:a16="http://schemas.microsoft.com/office/drawing/2014/main" val="331570476"/>
                    </a:ext>
                  </a:extLst>
                </a:gridCol>
              </a:tblGrid>
              <a:tr h="34367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Skateanlage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Stadtbezirk/ Ortschaft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Flächen-größe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Dringlich-keit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Zeitschiene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 (brutto)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GP (brutto)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69730"/>
                  </a:ext>
                </a:extLst>
              </a:tr>
              <a:tr h="458237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S01 Spielplatz Löbtauer Straße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- Erweiterungsfläche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Altstadt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330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1.500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gering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38373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779557"/>
                  </a:ext>
                </a:extLst>
              </a:tr>
              <a:tr h="343679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 Skatepark </a:t>
                      </a:r>
                      <a:r>
                        <a:rPr lang="de-DE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Lingnerallee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Altstadt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1.600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672.000 €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79643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028327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S03 Arena Pieschen</a:t>
                      </a:r>
                      <a:r>
                        <a:rPr lang="de-DE" sz="7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*</a:t>
                      </a:r>
                      <a:endParaRPr lang="de-DE" sz="7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Pieschen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310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130.200 €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17241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55428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S04 BHANG Skatepark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Pieschen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1.800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756.000 €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53522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970131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S05 Skatepark </a:t>
                      </a:r>
                      <a:r>
                        <a:rPr lang="de-DE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Cosse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Ortschaft Cossebaude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560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235.200 €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36272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721542"/>
                  </a:ext>
                </a:extLst>
              </a:tr>
              <a:tr h="458257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S06 Skatepark am 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Weißeritzgrünzug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Erweiterungsfläche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Cotta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280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720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langfristig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432.000 €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07123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662360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S07 Skatepark Gorbitz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Cotta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1.400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gering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037175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711955"/>
                  </a:ext>
                </a:extLst>
              </a:tr>
              <a:tr h="34367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S08 Skatepark 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Hugo-Bürkner-Park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Prohlis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580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243.600 €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67060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10880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S09 Skate-Anlage 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Rudolf-Bergander-Ring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Prohlis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entfällt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4583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686599"/>
                  </a:ext>
                </a:extLst>
              </a:tr>
              <a:tr h="228340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S10 Skatehalle Dresden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Prohlis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500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13382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754139"/>
                  </a:ext>
                </a:extLst>
              </a:tr>
              <a:tr h="343679">
                <a:tc>
                  <a:txBody>
                    <a:bodyPr/>
                    <a:lstStyle/>
                    <a:p>
                      <a:pPr algn="l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S11 Skatepark Prohlis (Bowl)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Prohlis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950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gering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6" marR="46866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179170"/>
                  </a:ext>
                </a:extLst>
              </a:tr>
            </a:tbl>
          </a:graphicData>
        </a:graphic>
      </p:graphicFrame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2F8C8568-B856-2BC5-2D58-8A4437D1B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50506"/>
              </p:ext>
            </p:extLst>
          </p:nvPr>
        </p:nvGraphicFramePr>
        <p:xfrm>
          <a:off x="5400675" y="4258696"/>
          <a:ext cx="3759199" cy="1355431"/>
        </p:xfrm>
        <a:graphic>
          <a:graphicData uri="http://schemas.openxmlformats.org/drawingml/2006/table">
            <a:tbl>
              <a:tblPr firstRow="1" firstCol="1" bandRow="1"/>
              <a:tblGrid>
                <a:gridCol w="1008989">
                  <a:extLst>
                    <a:ext uri="{9D8B030D-6E8A-4147-A177-3AD203B41FA5}">
                      <a16:colId xmlns:a16="http://schemas.microsoft.com/office/drawing/2014/main" val="1424767977"/>
                    </a:ext>
                  </a:extLst>
                </a:gridCol>
                <a:gridCol w="550042">
                  <a:extLst>
                    <a:ext uri="{9D8B030D-6E8A-4147-A177-3AD203B41FA5}">
                      <a16:colId xmlns:a16="http://schemas.microsoft.com/office/drawing/2014/main" val="3072457267"/>
                    </a:ext>
                  </a:extLst>
                </a:gridCol>
                <a:gridCol w="550042">
                  <a:extLst>
                    <a:ext uri="{9D8B030D-6E8A-4147-A177-3AD203B41FA5}">
                      <a16:colId xmlns:a16="http://schemas.microsoft.com/office/drawing/2014/main" val="236484579"/>
                    </a:ext>
                  </a:extLst>
                </a:gridCol>
                <a:gridCol w="550042">
                  <a:extLst>
                    <a:ext uri="{9D8B030D-6E8A-4147-A177-3AD203B41FA5}">
                      <a16:colId xmlns:a16="http://schemas.microsoft.com/office/drawing/2014/main" val="4056134637"/>
                    </a:ext>
                  </a:extLst>
                </a:gridCol>
                <a:gridCol w="550042">
                  <a:extLst>
                    <a:ext uri="{9D8B030D-6E8A-4147-A177-3AD203B41FA5}">
                      <a16:colId xmlns:a16="http://schemas.microsoft.com/office/drawing/2014/main" val="278856893"/>
                    </a:ext>
                  </a:extLst>
                </a:gridCol>
                <a:gridCol w="550042">
                  <a:extLst>
                    <a:ext uri="{9D8B030D-6E8A-4147-A177-3AD203B41FA5}">
                      <a16:colId xmlns:a16="http://schemas.microsoft.com/office/drawing/2014/main" val="4041593907"/>
                    </a:ext>
                  </a:extLst>
                </a:gridCol>
              </a:tblGrid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647499"/>
                  </a:ext>
                </a:extLst>
              </a:tr>
              <a:tr h="258397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Kostenübersicht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Umbau / Sanierung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689689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630322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 kurzfristig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1.012.200 €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679489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712752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 mittelfristig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1.213.800 €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09979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246950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 langfristig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1.684.800 €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260301"/>
                  </a:ext>
                </a:extLst>
              </a:tr>
              <a:tr h="129198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863036"/>
                  </a:ext>
                </a:extLst>
              </a:tr>
              <a:tr h="129198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Gesamt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3.910.800 €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771856"/>
                  </a:ext>
                </a:extLst>
              </a:tr>
            </a:tbl>
          </a:graphicData>
        </a:graphic>
      </p:graphicFrame>
      <p:graphicFrame>
        <p:nvGraphicFramePr>
          <p:cNvPr id="26" name="Tabelle 25">
            <a:extLst>
              <a:ext uri="{FF2B5EF4-FFF2-40B4-BE49-F238E27FC236}">
                <a16:creationId xmlns:a16="http://schemas.microsoft.com/office/drawing/2014/main" id="{7B4A7777-ACF8-0E62-5C3F-9B9853DD7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2452"/>
              </p:ext>
            </p:extLst>
          </p:nvPr>
        </p:nvGraphicFramePr>
        <p:xfrm>
          <a:off x="5399881" y="1501617"/>
          <a:ext cx="3752403" cy="1837204"/>
        </p:xfrm>
        <a:graphic>
          <a:graphicData uri="http://schemas.openxmlformats.org/drawingml/2006/table">
            <a:tbl>
              <a:tblPr firstRow="1" firstCol="1" bandRow="1"/>
              <a:tblGrid>
                <a:gridCol w="981091">
                  <a:extLst>
                    <a:ext uri="{9D8B030D-6E8A-4147-A177-3AD203B41FA5}">
                      <a16:colId xmlns:a16="http://schemas.microsoft.com/office/drawing/2014/main" val="1129914743"/>
                    </a:ext>
                  </a:extLst>
                </a:gridCol>
                <a:gridCol w="554002">
                  <a:extLst>
                    <a:ext uri="{9D8B030D-6E8A-4147-A177-3AD203B41FA5}">
                      <a16:colId xmlns:a16="http://schemas.microsoft.com/office/drawing/2014/main" val="3269677348"/>
                    </a:ext>
                  </a:extLst>
                </a:gridCol>
                <a:gridCol w="554436">
                  <a:extLst>
                    <a:ext uri="{9D8B030D-6E8A-4147-A177-3AD203B41FA5}">
                      <a16:colId xmlns:a16="http://schemas.microsoft.com/office/drawing/2014/main" val="2895121646"/>
                    </a:ext>
                  </a:extLst>
                </a:gridCol>
                <a:gridCol w="554002">
                  <a:extLst>
                    <a:ext uri="{9D8B030D-6E8A-4147-A177-3AD203B41FA5}">
                      <a16:colId xmlns:a16="http://schemas.microsoft.com/office/drawing/2014/main" val="765672046"/>
                    </a:ext>
                  </a:extLst>
                </a:gridCol>
                <a:gridCol w="554436">
                  <a:extLst>
                    <a:ext uri="{9D8B030D-6E8A-4147-A177-3AD203B41FA5}">
                      <a16:colId xmlns:a16="http://schemas.microsoft.com/office/drawing/2014/main" val="3473089977"/>
                    </a:ext>
                  </a:extLst>
                </a:gridCol>
                <a:gridCol w="554436">
                  <a:extLst>
                    <a:ext uri="{9D8B030D-6E8A-4147-A177-3AD203B41FA5}">
                      <a16:colId xmlns:a16="http://schemas.microsoft.com/office/drawing/2014/main" val="1853809922"/>
                    </a:ext>
                  </a:extLst>
                </a:gridCol>
              </a:tblGrid>
              <a:tr h="114352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11495"/>
                  </a:ext>
                </a:extLst>
              </a:tr>
              <a:tr h="343057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S12 Skatepark</a:t>
                      </a:r>
                    </a:p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Prohlis (Flat)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Prohlis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450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gering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086880"/>
                  </a:ext>
                </a:extLst>
              </a:tr>
              <a:tr h="114352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024759"/>
                  </a:ext>
                </a:extLst>
              </a:tr>
              <a:tr h="343057">
                <a:tc>
                  <a:txBody>
                    <a:bodyPr/>
                    <a:lstStyle/>
                    <a:p>
                      <a:pPr algn="l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S13 </a:t>
                      </a:r>
                      <a:r>
                        <a:rPr lang="de-DE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Rothermundtpark</a:t>
                      </a:r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Gruna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Blasewitz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260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109.200 €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56854"/>
                  </a:ext>
                </a:extLst>
              </a:tr>
              <a:tr h="114352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81129"/>
                  </a:ext>
                </a:extLst>
              </a:tr>
              <a:tr h="343057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S14 Skatepark Tolkewitz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Blasewitz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530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mittelfristig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222.600 €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03531"/>
                  </a:ext>
                </a:extLst>
              </a:tr>
              <a:tr h="114352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650899"/>
                  </a:ext>
                </a:extLst>
              </a:tr>
              <a:tr h="343057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S15 Skateanlage Klotzsche </a:t>
                      </a:r>
                      <a:endParaRPr lang="de-DE" sz="7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Klotzsche</a:t>
                      </a:r>
                      <a:endParaRPr lang="de-DE" sz="7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1" marR="46781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600 m²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gering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781" marR="46781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562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3391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E537F-B63C-6AC0-2AF2-C9B080C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i="1" dirty="0"/>
              <a:t>Kosten - Neubau (Standortvorschläge)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2C2FC08-28EE-70F5-355D-EF0C3B415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6287697"/>
            <a:ext cx="4432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</a:tabLst>
            </a:pPr>
            <a:r>
              <a:rPr kumimoji="0" lang="de-DE" altLang="de-DE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de-DE" altLang="de-DE" sz="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altLang="de-DE" sz="9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Standortsuche in </a:t>
            </a:r>
            <a:r>
              <a:rPr kumimoji="0" lang="de-DE" altLang="de-DE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Johannstadt nicht abgeschlossen.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</a:tabLst>
              <a:defRPr/>
            </a:pPr>
            <a:r>
              <a:rPr kumimoji="0" lang="de-DE" altLang="de-DE" sz="9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	Standort Budapester Straße in Planung befindlich, Angaben geschätzt.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1F88F0C0-ABDB-C243-D5B8-B41C57CD0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043563"/>
              </p:ext>
            </p:extLst>
          </p:nvPr>
        </p:nvGraphicFramePr>
        <p:xfrm>
          <a:off x="1258888" y="1282541"/>
          <a:ext cx="3816350" cy="4386739"/>
        </p:xfrm>
        <a:graphic>
          <a:graphicData uri="http://schemas.openxmlformats.org/drawingml/2006/table">
            <a:tbl>
              <a:tblPr firstRow="1" firstCol="1" bandRow="1"/>
              <a:tblGrid>
                <a:gridCol w="997810">
                  <a:extLst>
                    <a:ext uri="{9D8B030D-6E8A-4147-A177-3AD203B41FA5}">
                      <a16:colId xmlns:a16="http://schemas.microsoft.com/office/drawing/2014/main" val="567808956"/>
                    </a:ext>
                  </a:extLst>
                </a:gridCol>
                <a:gridCol w="563444">
                  <a:extLst>
                    <a:ext uri="{9D8B030D-6E8A-4147-A177-3AD203B41FA5}">
                      <a16:colId xmlns:a16="http://schemas.microsoft.com/office/drawing/2014/main" val="3932528300"/>
                    </a:ext>
                  </a:extLst>
                </a:gridCol>
                <a:gridCol w="563884">
                  <a:extLst>
                    <a:ext uri="{9D8B030D-6E8A-4147-A177-3AD203B41FA5}">
                      <a16:colId xmlns:a16="http://schemas.microsoft.com/office/drawing/2014/main" val="39476757"/>
                    </a:ext>
                  </a:extLst>
                </a:gridCol>
                <a:gridCol w="563444">
                  <a:extLst>
                    <a:ext uri="{9D8B030D-6E8A-4147-A177-3AD203B41FA5}">
                      <a16:colId xmlns:a16="http://schemas.microsoft.com/office/drawing/2014/main" val="853305042"/>
                    </a:ext>
                  </a:extLst>
                </a:gridCol>
                <a:gridCol w="563884">
                  <a:extLst>
                    <a:ext uri="{9D8B030D-6E8A-4147-A177-3AD203B41FA5}">
                      <a16:colId xmlns:a16="http://schemas.microsoft.com/office/drawing/2014/main" val="555316731"/>
                    </a:ext>
                  </a:extLst>
                </a:gridCol>
                <a:gridCol w="563884">
                  <a:extLst>
                    <a:ext uri="{9D8B030D-6E8A-4147-A177-3AD203B41FA5}">
                      <a16:colId xmlns:a16="http://schemas.microsoft.com/office/drawing/2014/main" val="331570476"/>
                    </a:ext>
                  </a:extLst>
                </a:gridCol>
              </a:tblGrid>
              <a:tr h="34367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Standortvorschlag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Stadtbezirk/Ortschaft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Flächen-größe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Dringlich-keit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Zeitschiene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 (brutto)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GP (brutto)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69730"/>
                  </a:ext>
                </a:extLst>
              </a:tr>
              <a:tr h="332120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 Leipziger Bahnhof 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Neustadt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4.000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2.400.000 €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38373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779557"/>
                  </a:ext>
                </a:extLst>
              </a:tr>
              <a:tr h="343679">
                <a:tc>
                  <a:txBody>
                    <a:bodyPr/>
                    <a:lstStyle/>
                    <a:p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Ostra Sportpark – Stützpunkt für </a:t>
                      </a:r>
                      <a:r>
                        <a:rPr lang="de-DE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internat</a:t>
                      </a:r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Wettkämpfe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Altstadt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8.000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4.800.000 €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79643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028327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Sportplatz Neuländer Straße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Pieschen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600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17241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55428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Hansastraße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Pieschen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600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53522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970131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Südpark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Plauen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1.000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36272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721542"/>
                  </a:ext>
                </a:extLst>
              </a:tr>
              <a:tr h="241502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Stöckigtweg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Ortschaft Cossebaude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2.000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1.200.000 €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07123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662360"/>
                  </a:ext>
                </a:extLst>
              </a:tr>
              <a:tr h="229119">
                <a:tc>
                  <a:txBody>
                    <a:bodyPr/>
                    <a:lstStyle/>
                    <a:p>
                      <a:r>
                        <a:rPr lang="en-GB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 the Bridge Downtown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7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Löbtau</a:t>
                      </a:r>
                      <a:r>
                        <a:rPr lang="en-GB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-Brücke</a:t>
                      </a:r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Cotta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700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420.000 €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037175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711955"/>
                  </a:ext>
                </a:extLst>
              </a:tr>
              <a:tr h="34367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Siemensstraße/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Sachsenwerkstraße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Leuben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2.000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mittelfristig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1.200.000 €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67060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10880"/>
                  </a:ext>
                </a:extLst>
              </a:tr>
              <a:tr h="234661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Johannstadt*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Altstadt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1.000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600.000 €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45830"/>
                  </a:ext>
                </a:extLst>
              </a:tr>
              <a:tr h="11456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686599"/>
                  </a:ext>
                </a:extLst>
              </a:tr>
              <a:tr h="228340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Budapester Straße</a:t>
                      </a:r>
                      <a:endParaRPr lang="de-DE" sz="7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700" i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Stadtbezirk Altstadt</a:t>
                      </a:r>
                      <a:endParaRPr lang="de-DE" sz="7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ca. 600 m²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kurzfristig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600 € / m²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360.000 €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13382"/>
                  </a:ext>
                </a:extLst>
              </a:tr>
            </a:tbl>
          </a:graphicData>
        </a:graphic>
      </p:graphicFrame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2F8C8568-B856-2BC5-2D58-8A4437D1B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426159"/>
              </p:ext>
            </p:extLst>
          </p:nvPr>
        </p:nvGraphicFramePr>
        <p:xfrm>
          <a:off x="5400675" y="4258696"/>
          <a:ext cx="3759199" cy="1355431"/>
        </p:xfrm>
        <a:graphic>
          <a:graphicData uri="http://schemas.openxmlformats.org/drawingml/2006/table">
            <a:tbl>
              <a:tblPr firstRow="1" firstCol="1" bandRow="1"/>
              <a:tblGrid>
                <a:gridCol w="1008989">
                  <a:extLst>
                    <a:ext uri="{9D8B030D-6E8A-4147-A177-3AD203B41FA5}">
                      <a16:colId xmlns:a16="http://schemas.microsoft.com/office/drawing/2014/main" val="1424767977"/>
                    </a:ext>
                  </a:extLst>
                </a:gridCol>
                <a:gridCol w="534359">
                  <a:extLst>
                    <a:ext uri="{9D8B030D-6E8A-4147-A177-3AD203B41FA5}">
                      <a16:colId xmlns:a16="http://schemas.microsoft.com/office/drawing/2014/main" val="3072457267"/>
                    </a:ext>
                  </a:extLst>
                </a:gridCol>
                <a:gridCol w="534359">
                  <a:extLst>
                    <a:ext uri="{9D8B030D-6E8A-4147-A177-3AD203B41FA5}">
                      <a16:colId xmlns:a16="http://schemas.microsoft.com/office/drawing/2014/main" val="236484579"/>
                    </a:ext>
                  </a:extLst>
                </a:gridCol>
                <a:gridCol w="534359">
                  <a:extLst>
                    <a:ext uri="{9D8B030D-6E8A-4147-A177-3AD203B41FA5}">
                      <a16:colId xmlns:a16="http://schemas.microsoft.com/office/drawing/2014/main" val="4056134637"/>
                    </a:ext>
                  </a:extLst>
                </a:gridCol>
                <a:gridCol w="534359">
                  <a:extLst>
                    <a:ext uri="{9D8B030D-6E8A-4147-A177-3AD203B41FA5}">
                      <a16:colId xmlns:a16="http://schemas.microsoft.com/office/drawing/2014/main" val="278856893"/>
                    </a:ext>
                  </a:extLst>
                </a:gridCol>
                <a:gridCol w="612774">
                  <a:extLst>
                    <a:ext uri="{9D8B030D-6E8A-4147-A177-3AD203B41FA5}">
                      <a16:colId xmlns:a16="http://schemas.microsoft.com/office/drawing/2014/main" val="4041593907"/>
                    </a:ext>
                  </a:extLst>
                </a:gridCol>
              </a:tblGrid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647499"/>
                  </a:ext>
                </a:extLst>
              </a:tr>
              <a:tr h="258397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Kostenübersicht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Neubau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689689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630322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 kurzfristig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2.700.000 €</a:t>
                      </a:r>
                      <a:endParaRPr lang="de-DE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679489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712752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 mittelfristig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7.200.000 €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09979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246950"/>
                  </a:ext>
                </a:extLst>
              </a:tr>
              <a:tr h="114519">
                <a:tc>
                  <a:txBody>
                    <a:bodyPr/>
                    <a:lstStyle/>
                    <a:p>
                      <a:pPr algn="just"/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 langfristig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2.400.000 €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260301"/>
                  </a:ext>
                </a:extLst>
              </a:tr>
              <a:tr h="129198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863036"/>
                  </a:ext>
                </a:extLst>
              </a:tr>
              <a:tr h="129198">
                <a:tc>
                  <a:txBody>
                    <a:bodyPr/>
                    <a:lstStyle/>
                    <a:p>
                      <a:pPr algn="just"/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Gesamt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9" marR="46849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12.300.000 €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771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05131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E537F-B63C-6AC0-2AF2-C9B080C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Ergebnis aus Online-Befragung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D6BE0-4FCC-8DEB-38C4-369D4A8A9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6863" y="1456697"/>
            <a:ext cx="4204641" cy="3585297"/>
          </a:xfrm>
        </p:spPr>
        <p:txBody>
          <a:bodyPr>
            <a:noAutofit/>
          </a:bodyPr>
          <a:lstStyle/>
          <a:p>
            <a:r>
              <a:rPr lang="de-DE" dirty="0" smtClean="0"/>
              <a:t>Gesamtanzahl der Teilnehmer:</a:t>
            </a:r>
          </a:p>
          <a:p>
            <a:pPr lvl="1"/>
            <a:r>
              <a:rPr lang="de-DE" dirty="0" smtClean="0"/>
              <a:t>	1961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Befragungszeitraum:</a:t>
            </a:r>
            <a:endParaRPr lang="de-DE" dirty="0"/>
          </a:p>
          <a:p>
            <a:pPr lvl="1"/>
            <a:r>
              <a:rPr lang="de-DE" dirty="0" smtClean="0"/>
              <a:t>Jahreswechsel 2020/21 </a:t>
            </a:r>
          </a:p>
          <a:p>
            <a:pPr lvl="1"/>
            <a:r>
              <a:rPr lang="de-DE" dirty="0"/>
              <a:t>8</a:t>
            </a:r>
            <a:r>
              <a:rPr lang="de-DE" dirty="0" smtClean="0"/>
              <a:t> Wochen 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9072129"/>
              </p:ext>
            </p:extLst>
          </p:nvPr>
        </p:nvGraphicFramePr>
        <p:xfrm>
          <a:off x="1038222" y="1434027"/>
          <a:ext cx="3633170" cy="51138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6585">
                  <a:extLst>
                    <a:ext uri="{9D8B030D-6E8A-4147-A177-3AD203B41FA5}">
                      <a16:colId xmlns:a16="http://schemas.microsoft.com/office/drawing/2014/main" val="1850870337"/>
                    </a:ext>
                  </a:extLst>
                </a:gridCol>
                <a:gridCol w="1816585">
                  <a:extLst>
                    <a:ext uri="{9D8B030D-6E8A-4147-A177-3AD203B41FA5}">
                      <a16:colId xmlns:a16="http://schemas.microsoft.com/office/drawing/2014/main" val="4172559098"/>
                    </a:ext>
                  </a:extLst>
                </a:gridCol>
              </a:tblGrid>
              <a:tr h="36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Was wünschen Sie sich in Ihrem Stadtteil? (mehrere Angaben möglich) (Mehrfachauswahl)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764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Ortsamt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Skatefläche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2110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</a:rPr>
                        <a:t>Altstadt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23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2278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Blasewitz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68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73029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Cossebaude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40022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</a:rPr>
                        <a:t>Cotta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69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5116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Klotzsche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15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51202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Langebrück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3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793097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Leuben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21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670317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Loschwitz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10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093466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</a:rPr>
                        <a:t>Neustadt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74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45262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</a:rPr>
                        <a:t>Plauen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10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39881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Pieschen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52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319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Prohlis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28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3641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</a:rPr>
                        <a:t>Schönfeld/</a:t>
                      </a:r>
                      <a:r>
                        <a:rPr lang="de-DE" sz="1400" u="none" strike="noStrike" dirty="0" err="1">
                          <a:effectLst/>
                        </a:rPr>
                        <a:t>Weißig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98756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effectLst/>
                        </a:rPr>
                        <a:t>Weixdorf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7318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effectLst/>
                        </a:rPr>
                        <a:t>nicht Dresden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15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43322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smtClean="0">
                          <a:effectLst/>
                        </a:rPr>
                        <a:t>Gesamt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smtClean="0">
                          <a:effectLst/>
                        </a:rPr>
                        <a:t>400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415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3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0361" y="677658"/>
            <a:ext cx="9160174" cy="617050"/>
          </a:xfrm>
        </p:spPr>
        <p:txBody>
          <a:bodyPr/>
          <a:lstStyle/>
          <a:p>
            <a:r>
              <a:rPr lang="de-DE" sz="3200" dirty="0" smtClean="0"/>
              <a:t>Bedarfsermittlung </a:t>
            </a:r>
            <a:r>
              <a:rPr lang="de-DE" sz="3200" dirty="0" err="1" smtClean="0"/>
              <a:t>Weixdorf</a:t>
            </a:r>
            <a:endParaRPr lang="de-DE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892987"/>
              </p:ext>
            </p:extLst>
          </p:nvPr>
        </p:nvGraphicFramePr>
        <p:xfrm>
          <a:off x="966788" y="2060575"/>
          <a:ext cx="9309326" cy="21945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654663">
                  <a:extLst>
                    <a:ext uri="{9D8B030D-6E8A-4147-A177-3AD203B41FA5}">
                      <a16:colId xmlns:a16="http://schemas.microsoft.com/office/drawing/2014/main" val="21191563"/>
                    </a:ext>
                  </a:extLst>
                </a:gridCol>
                <a:gridCol w="4654663">
                  <a:extLst>
                    <a:ext uri="{9D8B030D-6E8A-4147-A177-3AD203B41FA5}">
                      <a16:colId xmlns:a16="http://schemas.microsoft.com/office/drawing/2014/main" val="34747067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Kriterien</a:t>
                      </a:r>
                      <a:endParaRPr lang="de-DE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Bewertung</a:t>
                      </a:r>
                      <a:endParaRPr lang="de-DE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33798"/>
                  </a:ext>
                </a:extLst>
              </a:tr>
              <a:tr h="202455">
                <a:tc>
                  <a:txBody>
                    <a:bodyPr/>
                    <a:lstStyle/>
                    <a:p>
                      <a:endParaRPr lang="de-DE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608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Einwohner nach Statistik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dk1"/>
                          </a:solidFill>
                        </a:rPr>
                        <a:t>gering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99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Onlineumfrage Sport und Bewegung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Gering, 4 Nennungen von 1961 Teilnahmen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667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Hotspots in </a:t>
                      </a:r>
                      <a:r>
                        <a:rPr lang="de-DE" sz="2000" dirty="0" err="1" smtClean="0"/>
                        <a:t>Weixdorf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Keiner bekannt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24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Bestand Skateanlagen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Neubau Skateanlage Klotzsche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63732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B0A745BF-6CD8-8B69-F490-361DB4489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16299"/>
          <a:stretch/>
        </p:blipFill>
        <p:spPr>
          <a:xfrm>
            <a:off x="888274" y="4446406"/>
            <a:ext cx="1629080" cy="15898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67119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02576" y="4132814"/>
            <a:ext cx="2832885" cy="2124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27" y="1439416"/>
            <a:ext cx="2880573" cy="2160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710" y="1439415"/>
            <a:ext cx="2880320" cy="2160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709" y="4132814"/>
            <a:ext cx="2880577" cy="2160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7063" y="1439417"/>
            <a:ext cx="288032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3518451" y="4103712"/>
            <a:ext cx="3239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/>
                </a:solidFill>
                <a:latin typeface="+mn-lt"/>
              </a:rPr>
              <a:t>Eröffnung </a:t>
            </a:r>
            <a:r>
              <a:rPr lang="de-DE" sz="2000" dirty="0" smtClean="0">
                <a:solidFill>
                  <a:schemeClr val="tx1"/>
                </a:solidFill>
                <a:latin typeface="+mn-lt"/>
              </a:rPr>
              <a:t>im </a:t>
            </a:r>
          </a:p>
          <a:p>
            <a:r>
              <a:rPr lang="de-DE" sz="2000" dirty="0" smtClean="0">
                <a:solidFill>
                  <a:schemeClr val="tx1"/>
                </a:solidFill>
                <a:latin typeface="+mn-lt"/>
              </a:rPr>
              <a:t>September    2023</a:t>
            </a:r>
            <a:endParaRPr lang="de-DE" sz="2000" dirty="0">
              <a:solidFill>
                <a:schemeClr val="tx1"/>
              </a:solidFill>
              <a:latin typeface="+mn-lt"/>
            </a:endParaRPr>
          </a:p>
          <a:p>
            <a:endParaRPr lang="de-DE" sz="2000" dirty="0">
              <a:solidFill>
                <a:schemeClr val="tx1"/>
              </a:solidFill>
              <a:latin typeface="+mn-lt"/>
            </a:endParaRPr>
          </a:p>
          <a:p>
            <a:r>
              <a:rPr lang="de-DE" sz="2000" dirty="0" smtClean="0">
                <a:solidFill>
                  <a:schemeClr val="tx1"/>
                </a:solidFill>
                <a:latin typeface="+mn-lt"/>
              </a:rPr>
              <a:t>Skatefläche:   450  </a:t>
            </a:r>
            <a:r>
              <a:rPr lang="de-DE" sz="2000" dirty="0">
                <a:solidFill>
                  <a:schemeClr val="tx1"/>
                </a:solidFill>
                <a:latin typeface="+mn-lt"/>
              </a:rPr>
              <a:t>m²</a:t>
            </a:r>
          </a:p>
          <a:p>
            <a:endParaRPr lang="de-DE" sz="2000" dirty="0">
              <a:solidFill>
                <a:schemeClr val="tx1"/>
              </a:solidFill>
              <a:latin typeface="+mn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n-lt"/>
              </a:rPr>
              <a:t>Investition: </a:t>
            </a:r>
            <a:r>
              <a:rPr lang="de-DE" sz="2000" dirty="0" smtClean="0">
                <a:solidFill>
                  <a:schemeClr val="tx1"/>
                </a:solidFill>
                <a:latin typeface="+mn-lt"/>
              </a:rPr>
              <a:t>    504.700 Euro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F27F2CB-3AF4-96C6-22F2-C522F3206370}"/>
              </a:ext>
            </a:extLst>
          </p:cNvPr>
          <p:cNvSpPr txBox="1">
            <a:spLocks/>
          </p:cNvSpPr>
          <p:nvPr/>
        </p:nvSpPr>
        <p:spPr>
          <a:xfrm>
            <a:off x="966784" y="651532"/>
            <a:ext cx="9160174" cy="6170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3600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S PGothic" pitchFamily="34" charset="-128"/>
                <a:cs typeface="Garamond"/>
              </a:defRPr>
            </a:lvl1pPr>
            <a:lvl2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423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39712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6pPr>
            <a:lvl7pPr marL="87942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7pPr>
            <a:lvl8pPr marL="1319135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8pPr>
            <a:lvl9pPr marL="1758848" algn="l" defTabSz="95729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tabLst>
                <a:tab pos="2990959" algn="l"/>
              </a:tabLst>
              <a:defRPr sz="2885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sz="3200" dirty="0"/>
              <a:t>Best </a:t>
            </a:r>
            <a:r>
              <a:rPr lang="de-DE" sz="3200" dirty="0" err="1"/>
              <a:t>practice</a:t>
            </a:r>
            <a:r>
              <a:rPr lang="de-DE" sz="3200" dirty="0"/>
              <a:t> – Skateanlage Klotzsche</a:t>
            </a:r>
            <a:endParaRPr lang="de-DE" sz="3489" kern="0" dirty="0"/>
          </a:p>
        </p:txBody>
      </p:sp>
    </p:spTree>
    <p:extLst>
      <p:ext uri="{BB962C8B-B14F-4D97-AF65-F5344CB8AC3E}">
        <p14:creationId xmlns:p14="http://schemas.microsoft.com/office/powerpoint/2010/main" val="2738526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A38C3C0-680D-9EB4-D3DD-2B176FBF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857" y="1871464"/>
            <a:ext cx="4989025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4800" b="1" dirty="0"/>
          </a:p>
          <a:p>
            <a:pPr marL="0" indent="0" algn="ctr">
              <a:buNone/>
            </a:pPr>
            <a:r>
              <a:rPr lang="de-DE" sz="4800" b="1" dirty="0"/>
              <a:t>Skatekonzept für </a:t>
            </a:r>
          </a:p>
          <a:p>
            <a:pPr marL="0" indent="0" algn="ctr">
              <a:buNone/>
            </a:pPr>
            <a:r>
              <a:rPr lang="de-DE" sz="4800" b="1" dirty="0"/>
              <a:t>alle </a:t>
            </a:r>
          </a:p>
          <a:p>
            <a:pPr marL="0" indent="0" algn="ctr">
              <a:buNone/>
            </a:pPr>
            <a:r>
              <a:rPr lang="de-DE" sz="4800" b="1" dirty="0"/>
              <a:t>Dresdnerinnen und Dresdner</a:t>
            </a:r>
            <a:endParaRPr lang="de-DE" sz="4800" dirty="0"/>
          </a:p>
        </p:txBody>
      </p:sp>
      <p:sp>
        <p:nvSpPr>
          <p:cNvPr id="7" name="Rechteck 6"/>
          <p:cNvSpPr/>
          <p:nvPr/>
        </p:nvSpPr>
        <p:spPr bwMode="auto">
          <a:xfrm>
            <a:off x="4319761" y="6263952"/>
            <a:ext cx="4176464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de-DE" sz="3400" b="0" i="0" u="none" strike="noStrike" cap="none" normalizeH="0" baseline="0">
              <a:ln>
                <a:noFill/>
              </a:ln>
              <a:solidFill>
                <a:srgbClr val="8B711C"/>
              </a:solidFill>
              <a:effectLst/>
              <a:latin typeface="Arial Narrow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23817" cy="72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E537F-B63C-6AC0-2AF2-C9B080C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Einleitung und Anlass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D6BE0-4FCC-8DEB-38C4-369D4A8A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90" y="1711834"/>
            <a:ext cx="9233347" cy="35852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/>
              <a:t>Das Skatekonzept soll…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de-DE" dirty="0"/>
              <a:t>im ersten Schritt über eine Bestandsanalyse den </a:t>
            </a:r>
            <a:r>
              <a:rPr lang="de-DE" b="1" dirty="0">
                <a:solidFill>
                  <a:srgbClr val="648270"/>
                </a:solidFill>
              </a:rPr>
              <a:t>wachsenden Bedarf </a:t>
            </a:r>
            <a:r>
              <a:rPr lang="de-DE" dirty="0"/>
              <a:t>der Skaterinnen und Skater und </a:t>
            </a:r>
            <a:r>
              <a:rPr lang="de-DE" b="1" dirty="0">
                <a:solidFill>
                  <a:srgbClr val="648270"/>
                </a:solidFill>
              </a:rPr>
              <a:t>Entwicklungsmöglichkeiten</a:t>
            </a:r>
            <a:r>
              <a:rPr lang="de-DE" dirty="0"/>
              <a:t> aufzeigen und…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de-DE" dirty="0"/>
              <a:t>als </a:t>
            </a:r>
            <a:r>
              <a:rPr lang="de-DE" b="1" dirty="0">
                <a:solidFill>
                  <a:srgbClr val="648270"/>
                </a:solidFill>
              </a:rPr>
              <a:t>Grundlage zukünftigen Handelns</a:t>
            </a:r>
            <a:r>
              <a:rPr lang="de-DE" dirty="0">
                <a:solidFill>
                  <a:srgbClr val="648270"/>
                </a:solidFill>
              </a:rPr>
              <a:t> </a:t>
            </a:r>
            <a:r>
              <a:rPr lang="de-DE" dirty="0"/>
              <a:t>für den Skatesport dienen. </a:t>
            </a:r>
          </a:p>
          <a:p>
            <a:pPr marL="0" indent="0">
              <a:buNone/>
            </a:pPr>
            <a:r>
              <a:rPr lang="de-DE" dirty="0"/>
              <a:t>In </a:t>
            </a:r>
            <a:r>
              <a:rPr lang="de-DE" b="1" dirty="0">
                <a:solidFill>
                  <a:srgbClr val="648270"/>
                </a:solidFill>
              </a:rPr>
              <a:t>weiteren Schritten </a:t>
            </a:r>
            <a:r>
              <a:rPr lang="de-DE" dirty="0"/>
              <a:t>sollen in einem Bewegungsraumkonzept </a:t>
            </a:r>
            <a:r>
              <a:rPr lang="de-DE" b="1" dirty="0">
                <a:solidFill>
                  <a:srgbClr val="648270"/>
                </a:solidFill>
              </a:rPr>
              <a:t>alle Potenziale für Sportgelegenheiten</a:t>
            </a:r>
            <a:r>
              <a:rPr lang="de-DE" dirty="0">
                <a:solidFill>
                  <a:srgbClr val="648270"/>
                </a:solidFill>
              </a:rPr>
              <a:t> </a:t>
            </a:r>
            <a:r>
              <a:rPr lang="de-DE" dirty="0"/>
              <a:t>im öffentlichen Raum aufgezeigt werden. </a:t>
            </a:r>
          </a:p>
          <a:p>
            <a:pPr marL="0" indent="0">
              <a:buNone/>
            </a:pPr>
            <a:r>
              <a:rPr lang="de-DE" dirty="0"/>
              <a:t>EB Sportstätten Dresden hat für die Erarbeitung des Konzeptes das Landschaftsarchitektur-Büro Grohmann beauftragt.</a:t>
            </a:r>
          </a:p>
          <a:p>
            <a:pPr marL="0" indent="0">
              <a:buNone/>
            </a:pPr>
            <a:r>
              <a:rPr lang="de-DE" dirty="0"/>
              <a:t>Bearbeitung des Konzeptes federführend durch EB Sportstätten Dresden sowie in Abstimmung mit </a:t>
            </a:r>
            <a:r>
              <a:rPr lang="de-DE" dirty="0" smtClean="0"/>
              <a:t>ASA und Amt für Stadtplanung und Mobilität</a:t>
            </a:r>
          </a:p>
          <a:p>
            <a:pPr marL="0" indent="0">
              <a:buNone/>
            </a:pPr>
            <a:r>
              <a:rPr lang="de-DE" dirty="0" smtClean="0"/>
              <a:t>Fachlich </a:t>
            </a:r>
            <a:r>
              <a:rPr lang="de-DE" dirty="0"/>
              <a:t>vertieft durch Verein Dresden rollt e.V. (ehemals 248 Wheels e.V.) und Skate Network Sachsen e. V.</a:t>
            </a:r>
          </a:p>
        </p:txBody>
      </p:sp>
    </p:spTree>
    <p:extLst>
      <p:ext uri="{BB962C8B-B14F-4D97-AF65-F5344CB8AC3E}">
        <p14:creationId xmlns:p14="http://schemas.microsoft.com/office/powerpoint/2010/main" val="1208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C5D5A1D-ECD0-720A-AB07-B9869B67DC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86" y="3253147"/>
            <a:ext cx="2215647" cy="32007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D6BE0-4FCC-8DEB-38C4-369D4A8A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84" y="2057677"/>
            <a:ext cx="9233347" cy="40957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de-DE" dirty="0"/>
              <a:t>Das Konzept wurde in vier grundlegenden Schritte erarbeitet: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dirty="0"/>
              <a:t>Bestandsaufnahme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Recherche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Dokumentation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dirty="0"/>
              <a:t>Bestandsbewertung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Datenblätter mit Benotung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dirty="0"/>
              <a:t>Handlungsbedarf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Grundbedarf nach Einwohnerzahlen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Abgleich mit vorhandenen Angeboten</a:t>
            </a:r>
          </a:p>
          <a:p>
            <a:pPr lvl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Einbeziehung Skateszene</a:t>
            </a:r>
          </a:p>
          <a:p>
            <a:pPr lvl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Ergebnisse Online-Umfrage Sport, Bewegung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dirty="0"/>
              <a:t>Entwicklungspotenzial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Potenzial bestehender Standorte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Standortvorschläge für Neuanlagen</a:t>
            </a:r>
          </a:p>
        </p:txBody>
      </p:sp>
      <p:pic>
        <p:nvPicPr>
          <p:cNvPr id="11" name="Grafik 1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C2DDCC-4084-857D-53BA-4306E112E4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05170"/>
            <a:ext cx="2215646" cy="32007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98E7A8A-D80A-2BB6-69F3-B7003403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Methodik</a:t>
            </a:r>
            <a:endParaRPr lang="de-DE" dirty="0"/>
          </a:p>
        </p:txBody>
      </p:sp>
      <p:cxnSp>
        <p:nvCxnSpPr>
          <p:cNvPr id="6" name="Verbinder: gekrümmt 8">
            <a:extLst>
              <a:ext uri="{FF2B5EF4-FFF2-40B4-BE49-F238E27FC236}">
                <a16:creationId xmlns:a16="http://schemas.microsoft.com/office/drawing/2014/main" id="{32479CCC-4C12-2986-58AD-A5F9A440E683}"/>
              </a:ext>
            </a:extLst>
          </p:cNvPr>
          <p:cNvCxnSpPr/>
          <p:nvPr/>
        </p:nvCxnSpPr>
        <p:spPr>
          <a:xfrm flipV="1">
            <a:off x="4485013" y="2764674"/>
            <a:ext cx="2621494" cy="1221626"/>
          </a:xfrm>
          <a:prstGeom prst="curvedConnector3">
            <a:avLst>
              <a:gd name="adj1" fmla="val 57618"/>
            </a:avLst>
          </a:prstGeom>
          <a:ln w="19050">
            <a:solidFill>
              <a:srgbClr val="97AFA1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7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3"/>
            <a:ext cx="3616672" cy="5224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223963"/>
            <a:ext cx="3616671" cy="52247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085F52B-54D0-8B3C-316B-356C6F10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Datenblätter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65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4"/>
            <a:ext cx="3613201" cy="521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63" y="1223965"/>
            <a:ext cx="3613200" cy="52196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BC885ED-FB25-138D-F1EB-D8C3DF312916}"/>
              </a:ext>
            </a:extLst>
          </p:cNvPr>
          <p:cNvSpPr/>
          <p:nvPr/>
        </p:nvSpPr>
        <p:spPr>
          <a:xfrm>
            <a:off x="1193690" y="1382453"/>
            <a:ext cx="3412151" cy="46972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1C9618-38E6-9F49-BDE7-3A9369430090}"/>
              </a:ext>
            </a:extLst>
          </p:cNvPr>
          <p:cNvSpPr txBox="1"/>
          <p:nvPr/>
        </p:nvSpPr>
        <p:spPr>
          <a:xfrm>
            <a:off x="2081224" y="2186775"/>
            <a:ext cx="1824026" cy="707886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Name und Nummerierung</a:t>
            </a:r>
          </a:p>
        </p:txBody>
      </p:sp>
      <p:pic>
        <p:nvPicPr>
          <p:cNvPr id="21" name="Grafik 2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E27BDB-7439-915F-8648-8F035A652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5984" r="57068" b="84738"/>
          <a:stretch/>
        </p:blipFill>
        <p:spPr>
          <a:xfrm>
            <a:off x="1295220" y="1539384"/>
            <a:ext cx="1337690" cy="4843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18A9AEC-5D55-59A8-4EB7-5D0CBA0D9870}"/>
              </a:ext>
            </a:extLst>
          </p:cNvPr>
          <p:cNvSpPr/>
          <p:nvPr/>
        </p:nvSpPr>
        <p:spPr>
          <a:xfrm>
            <a:off x="1295220" y="1539382"/>
            <a:ext cx="1337690" cy="484325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17FD1EC-6D40-1109-B977-D9AB435CD977}"/>
              </a:ext>
            </a:extLst>
          </p:cNvPr>
          <p:cNvSpPr/>
          <p:nvPr/>
        </p:nvSpPr>
        <p:spPr>
          <a:xfrm>
            <a:off x="5501190" y="1382455"/>
            <a:ext cx="3412151" cy="46972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5B895ED-F4CC-A160-D1FF-855514DF31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5954" r="68890" b="90993"/>
          <a:stretch/>
        </p:blipFill>
        <p:spPr>
          <a:xfrm>
            <a:off x="5653485" y="1538041"/>
            <a:ext cx="872734" cy="159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DDA19EA-2971-27B8-F4AB-4478E3DCD9B3}"/>
              </a:ext>
            </a:extLst>
          </p:cNvPr>
          <p:cNvSpPr/>
          <p:nvPr/>
        </p:nvSpPr>
        <p:spPr>
          <a:xfrm>
            <a:off x="5653485" y="1538041"/>
            <a:ext cx="872734" cy="159331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C5980C9-E48A-2430-1AA2-24B4116F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Datenblätter</a:t>
            </a:r>
          </a:p>
        </p:txBody>
      </p:sp>
    </p:spTree>
    <p:extLst>
      <p:ext uri="{BB962C8B-B14F-4D97-AF65-F5344CB8AC3E}">
        <p14:creationId xmlns:p14="http://schemas.microsoft.com/office/powerpoint/2010/main" val="23191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3"/>
            <a:ext cx="3613201" cy="5219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35" y="1223963"/>
            <a:ext cx="3613200" cy="521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BC885ED-FB25-138D-F1EB-D8C3DF312916}"/>
              </a:ext>
            </a:extLst>
          </p:cNvPr>
          <p:cNvSpPr/>
          <p:nvPr/>
        </p:nvSpPr>
        <p:spPr>
          <a:xfrm>
            <a:off x="1193690" y="1382453"/>
            <a:ext cx="3237056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3E8E783-49E4-80B9-6DD0-A115FDE7D2AB}"/>
              </a:ext>
            </a:extLst>
          </p:cNvPr>
          <p:cNvSpPr txBox="1"/>
          <p:nvPr/>
        </p:nvSpPr>
        <p:spPr>
          <a:xfrm>
            <a:off x="2081224" y="2186774"/>
            <a:ext cx="2052626" cy="400110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spc="-36" dirty="0">
                <a:solidFill>
                  <a:schemeClr val="tx1"/>
                </a:solidFill>
                <a:latin typeface="+mn-lt"/>
              </a:rPr>
              <a:t>Größeneinteilung</a:t>
            </a:r>
            <a:endParaRPr lang="de-DE" sz="1744" b="1" spc="-36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Grafik 2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E27BDB-7439-915F-8648-8F035A652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7" t="8860" r="18458" b="82813"/>
          <a:stretch/>
        </p:blipFill>
        <p:spPr>
          <a:xfrm>
            <a:off x="3393896" y="1691076"/>
            <a:ext cx="632883" cy="433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18A9AEC-5D55-59A8-4EB7-5D0CBA0D9870}"/>
              </a:ext>
            </a:extLst>
          </p:cNvPr>
          <p:cNvSpPr/>
          <p:nvPr/>
        </p:nvSpPr>
        <p:spPr>
          <a:xfrm>
            <a:off x="3393895" y="1691075"/>
            <a:ext cx="632884" cy="434657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17FD1EC-6D40-1109-B977-D9AB435CD977}"/>
              </a:ext>
            </a:extLst>
          </p:cNvPr>
          <p:cNvSpPr/>
          <p:nvPr/>
        </p:nvSpPr>
        <p:spPr>
          <a:xfrm>
            <a:off x="5538262" y="1382453"/>
            <a:ext cx="3237056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6CB217D-1651-185A-CBB8-C9FD33080146}"/>
              </a:ext>
            </a:extLst>
          </p:cNvPr>
          <p:cNvSpPr/>
          <p:nvPr/>
        </p:nvSpPr>
        <p:spPr>
          <a:xfrm>
            <a:off x="1936688" y="3064376"/>
            <a:ext cx="6254812" cy="941449"/>
          </a:xfrm>
          <a:prstGeom prst="rect">
            <a:avLst/>
          </a:prstGeom>
          <a:solidFill>
            <a:schemeClr val="bg1"/>
          </a:solidFill>
          <a:ln w="25400">
            <a:solidFill>
              <a:srgbClr val="64827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AF0F8DB-4EB0-4211-5A3F-2FAEE2113064}"/>
              </a:ext>
            </a:extLst>
          </p:cNvPr>
          <p:cNvGrpSpPr/>
          <p:nvPr/>
        </p:nvGrpSpPr>
        <p:grpSpPr>
          <a:xfrm>
            <a:off x="1987452" y="3135483"/>
            <a:ext cx="6652519" cy="835908"/>
            <a:chOff x="2351035" y="4574867"/>
            <a:chExt cx="9153631" cy="115017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78DD294-FE91-9063-F29E-6B3C64E9A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1" r="13981"/>
            <a:stretch/>
          </p:blipFill>
          <p:spPr>
            <a:xfrm>
              <a:off x="4955827" y="4846910"/>
              <a:ext cx="652717" cy="5886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9A15F6C-2DB5-A97B-16FF-CD577848A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r="8761"/>
            <a:stretch/>
          </p:blipFill>
          <p:spPr>
            <a:xfrm>
              <a:off x="2351035" y="4969510"/>
              <a:ext cx="481960" cy="3936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AEDE7F4-008A-F4B5-8579-E6E28D046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4" r="16299"/>
            <a:stretch/>
          </p:blipFill>
          <p:spPr>
            <a:xfrm>
              <a:off x="7782364" y="4574867"/>
              <a:ext cx="960425" cy="937293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AB94E65-046A-1DC8-DAB5-90960021B6D8}"/>
                </a:ext>
              </a:extLst>
            </p:cNvPr>
            <p:cNvSpPr txBox="1"/>
            <p:nvPr/>
          </p:nvSpPr>
          <p:spPr>
            <a:xfrm>
              <a:off x="8714922" y="5089812"/>
              <a:ext cx="2789744" cy="635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200" spc="-7" dirty="0">
                  <a:solidFill>
                    <a:schemeClr val="tx1"/>
                  </a:solidFill>
                  <a:latin typeface="+mn-lt"/>
                </a:rPr>
                <a:t>Mittlere Skateanlage</a:t>
              </a:r>
            </a:p>
            <a:p>
              <a:r>
                <a:rPr lang="de-DE" sz="1200" spc="-7" dirty="0">
                  <a:solidFill>
                    <a:schemeClr val="tx1"/>
                  </a:solidFill>
                  <a:latin typeface="+mn-lt"/>
                </a:rPr>
                <a:t>(1.000 m² bis 2.000 m²)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67F5DE1-7A6B-7EE1-DCA9-6B4518A8B657}"/>
                </a:ext>
              </a:extLst>
            </p:cNvPr>
            <p:cNvSpPr txBox="1"/>
            <p:nvPr/>
          </p:nvSpPr>
          <p:spPr>
            <a:xfrm>
              <a:off x="5645473" y="5051596"/>
              <a:ext cx="2521845" cy="635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200" spc="-7" dirty="0">
                  <a:solidFill>
                    <a:schemeClr val="tx1"/>
                  </a:solidFill>
                  <a:latin typeface="+mn-lt"/>
                </a:rPr>
                <a:t>Kleine Skateanlage</a:t>
              </a:r>
            </a:p>
            <a:p>
              <a:r>
                <a:rPr lang="de-DE" sz="1200" spc="-7" dirty="0">
                  <a:solidFill>
                    <a:schemeClr val="tx1"/>
                  </a:solidFill>
                  <a:latin typeface="+mn-lt"/>
                </a:rPr>
                <a:t>(600 m² bis 1.000 m²)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873C7C3-719C-57FC-8686-76E69166F87E}"/>
                </a:ext>
              </a:extLst>
            </p:cNvPr>
            <p:cNvSpPr txBox="1"/>
            <p:nvPr/>
          </p:nvSpPr>
          <p:spPr>
            <a:xfrm>
              <a:off x="2851407" y="5027005"/>
              <a:ext cx="2648748" cy="6352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200" spc="-15" dirty="0">
                  <a:solidFill>
                    <a:schemeClr val="tx1"/>
                  </a:solidFill>
                  <a:latin typeface="+mn-lt"/>
                </a:rPr>
                <a:t>Sehr kleine Skateanlage</a:t>
              </a:r>
            </a:p>
            <a:p>
              <a:r>
                <a:rPr lang="de-DE" sz="1200" spc="-15" dirty="0">
                  <a:solidFill>
                    <a:schemeClr val="tx1"/>
                  </a:solidFill>
                  <a:latin typeface="+mn-lt"/>
                </a:rPr>
                <a:t>(unter 600 m²)</a:t>
              </a:r>
            </a:p>
          </p:txBody>
        </p:sp>
      </p:grpSp>
      <p:sp>
        <p:nvSpPr>
          <p:cNvPr id="14" name="Titel 13">
            <a:extLst>
              <a:ext uri="{FF2B5EF4-FFF2-40B4-BE49-F238E27FC236}">
                <a16:creationId xmlns:a16="http://schemas.microsoft.com/office/drawing/2014/main" id="{2F44EF64-3523-7DC5-0EC8-EDBF0475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Datenblätter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3330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3"/>
            <a:ext cx="3613201" cy="5219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223963"/>
            <a:ext cx="3613200" cy="521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BC885ED-FB25-138D-F1EB-D8C3DF312916}"/>
              </a:ext>
            </a:extLst>
          </p:cNvPr>
          <p:cNvSpPr/>
          <p:nvPr/>
        </p:nvSpPr>
        <p:spPr>
          <a:xfrm>
            <a:off x="1193690" y="1382453"/>
            <a:ext cx="3344245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4D99513-7FA6-F6F9-2F9C-FEA4EC18BBE1}"/>
              </a:ext>
            </a:extLst>
          </p:cNvPr>
          <p:cNvSpPr/>
          <p:nvPr/>
        </p:nvSpPr>
        <p:spPr>
          <a:xfrm>
            <a:off x="1277935" y="2061043"/>
            <a:ext cx="3182514" cy="1475435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 dirty="0"/>
          </a:p>
        </p:txBody>
      </p:sp>
      <p:pic>
        <p:nvPicPr>
          <p:cNvPr id="21" name="Grafik 2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E27BDB-7439-915F-8648-8F035A652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15880" r="6488" b="55579"/>
          <a:stretch/>
        </p:blipFill>
        <p:spPr>
          <a:xfrm>
            <a:off x="1277939" y="2061043"/>
            <a:ext cx="3182515" cy="1489971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A17FD1EC-6D40-1109-B977-D9AB435CD977}"/>
              </a:ext>
            </a:extLst>
          </p:cNvPr>
          <p:cNvSpPr/>
          <p:nvPr/>
        </p:nvSpPr>
        <p:spPr>
          <a:xfrm>
            <a:off x="5502202" y="1382453"/>
            <a:ext cx="3344245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5B895ED-F4CC-A160-D1FF-855514DF3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9395" r="5654" b="52654"/>
          <a:stretch/>
        </p:blipFill>
        <p:spPr>
          <a:xfrm>
            <a:off x="5599117" y="1719344"/>
            <a:ext cx="3212214" cy="19807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D7ECC3A9-726E-A6FF-7B62-552ACD97B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t="44423" r="6970" b="32487"/>
          <a:stretch/>
        </p:blipFill>
        <p:spPr>
          <a:xfrm>
            <a:off x="3033929" y="3565899"/>
            <a:ext cx="1426525" cy="120572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2019F0B-2EBB-F862-43D2-EBFCEB0EA18E}"/>
              </a:ext>
            </a:extLst>
          </p:cNvPr>
          <p:cNvSpPr/>
          <p:nvPr/>
        </p:nvSpPr>
        <p:spPr>
          <a:xfrm>
            <a:off x="3033930" y="3536478"/>
            <a:ext cx="1415158" cy="16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1393F4-6852-97B9-1625-0C6000787007}"/>
              </a:ext>
            </a:extLst>
          </p:cNvPr>
          <p:cNvSpPr txBox="1"/>
          <p:nvPr/>
        </p:nvSpPr>
        <p:spPr>
          <a:xfrm>
            <a:off x="2081224" y="2186774"/>
            <a:ext cx="1738302" cy="360740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1744" b="1" spc="-7" dirty="0">
                <a:solidFill>
                  <a:schemeClr val="tx1"/>
                </a:solidFill>
                <a:latin typeface="+mn-lt"/>
              </a:rPr>
              <a:t>Fotos der Anlage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782424F-85EF-F076-B620-2E16DCF5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Datenblätter</a:t>
            </a:r>
            <a:endParaRPr lang="de-DE" dirty="0"/>
          </a:p>
        </p:txBody>
      </p:sp>
      <p:sp>
        <p:nvSpPr>
          <p:cNvPr id="8" name="L-Form 7">
            <a:extLst>
              <a:ext uri="{FF2B5EF4-FFF2-40B4-BE49-F238E27FC236}">
                <a16:creationId xmlns:a16="http://schemas.microsoft.com/office/drawing/2014/main" id="{1CDCAF3C-83AC-2EE0-6ACF-C92E54C43D58}"/>
              </a:ext>
            </a:extLst>
          </p:cNvPr>
          <p:cNvSpPr/>
          <p:nvPr/>
        </p:nvSpPr>
        <p:spPr>
          <a:xfrm rot="10800000">
            <a:off x="1277937" y="2061043"/>
            <a:ext cx="3182516" cy="2710578"/>
          </a:xfrm>
          <a:prstGeom prst="corner">
            <a:avLst>
              <a:gd name="adj1" fmla="val 54451"/>
              <a:gd name="adj2" fmla="val 52811"/>
            </a:avLst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DFC87C7-D01E-8517-754D-26797439D249}"/>
              </a:ext>
            </a:extLst>
          </p:cNvPr>
          <p:cNvSpPr/>
          <p:nvPr/>
        </p:nvSpPr>
        <p:spPr>
          <a:xfrm>
            <a:off x="5599116" y="1719344"/>
            <a:ext cx="3212214" cy="1979915"/>
          </a:xfrm>
          <a:prstGeom prst="rect">
            <a:avLst/>
          </a:prstGeom>
          <a:noFill/>
          <a:ln w="25400">
            <a:solidFill>
              <a:srgbClr val="64827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</p:spTree>
    <p:extLst>
      <p:ext uri="{BB962C8B-B14F-4D97-AF65-F5344CB8AC3E}">
        <p14:creationId xmlns:p14="http://schemas.microsoft.com/office/powerpoint/2010/main" val="255425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0F6EB7EE-5964-9D26-059A-717AE3E609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23963"/>
            <a:ext cx="3613201" cy="5219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83CF93-5D12-01F0-3D6F-0815548C3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88" y="1223963"/>
            <a:ext cx="3613200" cy="521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BC885ED-FB25-138D-F1EB-D8C3DF312916}"/>
              </a:ext>
            </a:extLst>
          </p:cNvPr>
          <p:cNvSpPr/>
          <p:nvPr/>
        </p:nvSpPr>
        <p:spPr>
          <a:xfrm>
            <a:off x="1193690" y="1382453"/>
            <a:ext cx="3407210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E2985E-01A2-EAFA-64F8-B0470E876819}"/>
              </a:ext>
            </a:extLst>
          </p:cNvPr>
          <p:cNvSpPr txBox="1"/>
          <p:nvPr/>
        </p:nvSpPr>
        <p:spPr>
          <a:xfrm>
            <a:off x="2081223" y="2186774"/>
            <a:ext cx="1947851" cy="400110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Allgemeine Infos</a:t>
            </a:r>
          </a:p>
        </p:txBody>
      </p:sp>
      <p:pic>
        <p:nvPicPr>
          <p:cNvPr id="21" name="Grafik 2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9DE27BDB-7439-915F-8648-8F035A652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45766" r="45499" b="32483"/>
          <a:stretch/>
        </p:blipFill>
        <p:spPr>
          <a:xfrm>
            <a:off x="1277943" y="3636852"/>
            <a:ext cx="1772886" cy="11354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18A9AEC-5D55-59A8-4EB7-5D0CBA0D9870}"/>
              </a:ext>
            </a:extLst>
          </p:cNvPr>
          <p:cNvSpPr/>
          <p:nvPr/>
        </p:nvSpPr>
        <p:spPr>
          <a:xfrm>
            <a:off x="1277943" y="3636853"/>
            <a:ext cx="1770319" cy="1135470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17FD1EC-6D40-1109-B977-D9AB435CD977}"/>
              </a:ext>
            </a:extLst>
          </p:cNvPr>
          <p:cNvSpPr/>
          <p:nvPr/>
        </p:nvSpPr>
        <p:spPr>
          <a:xfrm>
            <a:off x="5500615" y="1382453"/>
            <a:ext cx="3407210" cy="4697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5B895ED-F4CC-A160-D1FF-855514DF3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48004" r="5654" b="31247"/>
          <a:stretch/>
        </p:blipFill>
        <p:spPr>
          <a:xfrm>
            <a:off x="5597530" y="3754534"/>
            <a:ext cx="3212214" cy="10829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DDA19EA-2971-27B8-F4AB-4478E3DCD9B3}"/>
              </a:ext>
            </a:extLst>
          </p:cNvPr>
          <p:cNvSpPr/>
          <p:nvPr/>
        </p:nvSpPr>
        <p:spPr>
          <a:xfrm>
            <a:off x="5597529" y="3754534"/>
            <a:ext cx="3207563" cy="1082923"/>
          </a:xfrm>
          <a:prstGeom prst="rect">
            <a:avLst/>
          </a:prstGeom>
          <a:noFill/>
          <a:ln w="25400">
            <a:solidFill>
              <a:srgbClr val="648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6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B915E5E-EC92-3B3A-60D0-3D8D5F5C16F5}"/>
              </a:ext>
            </a:extLst>
          </p:cNvPr>
          <p:cNvSpPr txBox="1"/>
          <p:nvPr/>
        </p:nvSpPr>
        <p:spPr>
          <a:xfrm>
            <a:off x="6516154" y="2187762"/>
            <a:ext cx="1646771" cy="707886"/>
          </a:xfrm>
          <a:prstGeom prst="rect">
            <a:avLst/>
          </a:prstGeom>
          <a:solidFill>
            <a:srgbClr val="97AFA1"/>
          </a:solidFill>
          <a:effectLst>
            <a:glow rad="101600">
              <a:srgbClr val="64827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  <a:latin typeface="+mn-lt"/>
              </a:rPr>
              <a:t>Charakteristik und Standort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20BFD12-C2A6-83C2-C3ED-5B8FC961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Datenblätter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69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deshauptstadt Dresden">
  <a:themeElements>
    <a:clrScheme name="LH Dresden">
      <a:dk1>
        <a:srgbClr val="000000"/>
      </a:dk1>
      <a:lt1>
        <a:srgbClr val="FFFFFF"/>
      </a:lt1>
      <a:dk2>
        <a:srgbClr val="817B14"/>
      </a:dk2>
      <a:lt2>
        <a:srgbClr val="DCDCDC"/>
      </a:lt2>
      <a:accent1>
        <a:srgbClr val="FFEB20"/>
      </a:accent1>
      <a:accent2>
        <a:srgbClr val="828381"/>
      </a:accent2>
      <a:accent3>
        <a:srgbClr val="FFFFFF"/>
      </a:accent3>
      <a:accent4>
        <a:srgbClr val="000000"/>
      </a:accent4>
      <a:accent5>
        <a:srgbClr val="FEE2AA"/>
      </a:accent5>
      <a:accent6>
        <a:srgbClr val="878787"/>
      </a:accent6>
      <a:hlink>
        <a:srgbClr val="00549F"/>
      </a:hlink>
      <a:folHlink>
        <a:srgbClr val="003C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>
            <a:alpha val="10000"/>
          </a:srgbClr>
        </a:solidFill>
        <a:ln w="9525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9953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sz="3400" b="0" i="0" u="none" strike="noStrike" cap="none" normalizeH="0" baseline="0" smtClean="0">
            <a:ln>
              <a:noFill/>
            </a:ln>
            <a:solidFill>
              <a:srgbClr val="8B711C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953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3400" b="0" i="0" u="none" strike="noStrike" cap="none" normalizeH="0" baseline="0" smtClean="0">
            <a:ln>
              <a:noFill/>
            </a:ln>
            <a:solidFill>
              <a:srgbClr val="8B711C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Landeshauptstadt Dresden (Bild) 1">
        <a:dk1>
          <a:srgbClr val="000000"/>
        </a:dk1>
        <a:lt1>
          <a:srgbClr val="FFFFFF"/>
        </a:lt1>
        <a:dk2>
          <a:srgbClr val="A98C23"/>
        </a:dk2>
        <a:lt2>
          <a:srgbClr val="DCDCDC"/>
        </a:lt2>
        <a:accent1>
          <a:srgbClr val="FECB00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EE2AA"/>
        </a:accent5>
        <a:accent6>
          <a:srgbClr val="878787"/>
        </a:accent6>
        <a:hlink>
          <a:srgbClr val="00549F"/>
        </a:hlink>
        <a:folHlink>
          <a:srgbClr val="003C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andeshauptstadt Dresden" id="{92DB9279-8097-45EC-8FD7-3062029F13C3}" vid="{2247D748-746A-41B8-906B-BB03A88C0388}"/>
    </a:ext>
  </a:extLst>
</a:theme>
</file>

<file path=ppt/theme/theme2.xml><?xml version="1.0" encoding="utf-8"?>
<a:theme xmlns:a="http://schemas.openxmlformats.org/drawingml/2006/main" name="1_Landeshauptstadt Dresden">
  <a:themeElements>
    <a:clrScheme name="LH Dresden">
      <a:dk1>
        <a:srgbClr val="000000"/>
      </a:dk1>
      <a:lt1>
        <a:srgbClr val="FFFFFF"/>
      </a:lt1>
      <a:dk2>
        <a:srgbClr val="817B14"/>
      </a:dk2>
      <a:lt2>
        <a:srgbClr val="DCDCDC"/>
      </a:lt2>
      <a:accent1>
        <a:srgbClr val="FFEB20"/>
      </a:accent1>
      <a:accent2>
        <a:srgbClr val="828381"/>
      </a:accent2>
      <a:accent3>
        <a:srgbClr val="FFFFFF"/>
      </a:accent3>
      <a:accent4>
        <a:srgbClr val="000000"/>
      </a:accent4>
      <a:accent5>
        <a:srgbClr val="FEE2AA"/>
      </a:accent5>
      <a:accent6>
        <a:srgbClr val="878787"/>
      </a:accent6>
      <a:hlink>
        <a:srgbClr val="00549F"/>
      </a:hlink>
      <a:folHlink>
        <a:srgbClr val="003C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>
            <a:alpha val="10000"/>
          </a:srgbClr>
        </a:solidFill>
        <a:ln w="9525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9953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sz="3400" b="0" i="0" u="none" strike="noStrike" cap="none" normalizeH="0" baseline="0" smtClean="0">
            <a:ln>
              <a:noFill/>
            </a:ln>
            <a:solidFill>
              <a:srgbClr val="8B711C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953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3400" b="0" i="0" u="none" strike="noStrike" cap="none" normalizeH="0" baseline="0" smtClean="0">
            <a:ln>
              <a:noFill/>
            </a:ln>
            <a:solidFill>
              <a:srgbClr val="8B711C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Landeshauptstadt Dresden (Bild) 1">
        <a:dk1>
          <a:srgbClr val="000000"/>
        </a:dk1>
        <a:lt1>
          <a:srgbClr val="FFFFFF"/>
        </a:lt1>
        <a:dk2>
          <a:srgbClr val="A98C23"/>
        </a:dk2>
        <a:lt2>
          <a:srgbClr val="DCDCDC"/>
        </a:lt2>
        <a:accent1>
          <a:srgbClr val="FECB00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EE2AA"/>
        </a:accent5>
        <a:accent6>
          <a:srgbClr val="878787"/>
        </a:accent6>
        <a:hlink>
          <a:srgbClr val="00549F"/>
        </a:hlink>
        <a:folHlink>
          <a:srgbClr val="003C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andeshauptstadt Dresden" id="{92DB9279-8097-45EC-8FD7-3062029F13C3}" vid="{2247D748-746A-41B8-906B-BB03A88C038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Landeshauptstadt Dresden</Template>
  <TotalTime>0</TotalTime>
  <Words>1633</Words>
  <Application>Microsoft Office PowerPoint</Application>
  <PresentationFormat>Benutzerdefiniert</PresentationFormat>
  <Paragraphs>656</Paragraphs>
  <Slides>26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40" baseType="lpstr">
      <vt:lpstr>MS PGothic</vt:lpstr>
      <vt:lpstr>Arial</vt:lpstr>
      <vt:lpstr>Arial MT</vt:lpstr>
      <vt:lpstr>Arial Narrow</vt:lpstr>
      <vt:lpstr>Calibri</vt:lpstr>
      <vt:lpstr>Calibri Light</vt:lpstr>
      <vt:lpstr>Courier New</vt:lpstr>
      <vt:lpstr>Garamond</vt:lpstr>
      <vt:lpstr>HelveticaNeue Condensed</vt:lpstr>
      <vt:lpstr>Symbol</vt:lpstr>
      <vt:lpstr>Times New Roman</vt:lpstr>
      <vt:lpstr>Wingdings</vt:lpstr>
      <vt:lpstr>Landeshauptstadt Dresden</vt:lpstr>
      <vt:lpstr>1_Landeshauptstadt Dresden</vt:lpstr>
      <vt:lpstr>Entwicklungskonzept für Skateanlagen in der Landeshauptstadt Dresden</vt:lpstr>
      <vt:lpstr>Einleitung und Anlass</vt:lpstr>
      <vt:lpstr>Einleitung und Anlass</vt:lpstr>
      <vt:lpstr>Methodik</vt:lpstr>
      <vt:lpstr>Datenblätter</vt:lpstr>
      <vt:lpstr>Datenblätter</vt:lpstr>
      <vt:lpstr>Datenblätter</vt:lpstr>
      <vt:lpstr>Datenblätter</vt:lpstr>
      <vt:lpstr>Datenblätter</vt:lpstr>
      <vt:lpstr>Datenblätter</vt:lpstr>
      <vt:lpstr>Datenblätter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Kosten - Umbau Bestandsanlagen</vt:lpstr>
      <vt:lpstr>Kosten - Neubau (Standortvorschläge)</vt:lpstr>
      <vt:lpstr>Ergebnis aus Online-Befragung</vt:lpstr>
      <vt:lpstr>Bedarfsermittlung Weixdorf</vt:lpstr>
      <vt:lpstr>PowerPoint-Präsentation</vt:lpstr>
      <vt:lpstr> Skatekonzept für  alle  Dresdnerinnen und Dresdner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Praktikant</dc:creator>
  <cp:lastModifiedBy>Großer, Sabine</cp:lastModifiedBy>
  <cp:revision>130</cp:revision>
  <cp:lastPrinted>2022-09-05T12:14:40Z</cp:lastPrinted>
  <dcterms:created xsi:type="dcterms:W3CDTF">2021-12-08T07:53:21Z</dcterms:created>
  <dcterms:modified xsi:type="dcterms:W3CDTF">2023-12-14T13:49:52Z</dcterms:modified>
</cp:coreProperties>
</file>