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40"/>
  </p:notesMasterIdLst>
  <p:sldIdLst>
    <p:sldId id="264" r:id="rId3"/>
    <p:sldId id="306" r:id="rId4"/>
    <p:sldId id="293" r:id="rId5"/>
    <p:sldId id="307" r:id="rId6"/>
    <p:sldId id="308" r:id="rId7"/>
    <p:sldId id="309" r:id="rId8"/>
    <p:sldId id="310" r:id="rId9"/>
    <p:sldId id="341" r:id="rId10"/>
    <p:sldId id="311" r:id="rId11"/>
    <p:sldId id="312" r:id="rId12"/>
    <p:sldId id="343" r:id="rId13"/>
    <p:sldId id="313" r:id="rId14"/>
    <p:sldId id="314" r:id="rId15"/>
    <p:sldId id="315" r:id="rId16"/>
    <p:sldId id="316" r:id="rId17"/>
    <p:sldId id="317" r:id="rId18"/>
    <p:sldId id="319" r:id="rId19"/>
    <p:sldId id="320" r:id="rId20"/>
    <p:sldId id="344" r:id="rId21"/>
    <p:sldId id="361" r:id="rId22"/>
    <p:sldId id="346" r:id="rId23"/>
    <p:sldId id="362" r:id="rId24"/>
    <p:sldId id="350" r:id="rId25"/>
    <p:sldId id="351" r:id="rId26"/>
    <p:sldId id="323" r:id="rId27"/>
    <p:sldId id="363" r:id="rId28"/>
    <p:sldId id="326" r:id="rId29"/>
    <p:sldId id="327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hmann, Sabine" initials="GS" lastIdx="8" clrIdx="0">
    <p:extLst>
      <p:ext uri="{19B8F6BF-5375-455C-9EA6-DF929625EA0E}">
        <p15:presenceInfo xmlns:p15="http://schemas.microsoft.com/office/powerpoint/2012/main" userId="Grohmann, Sab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FED00"/>
    <a:srgbClr val="FFFFFF"/>
    <a:srgbClr val="D2D2D2"/>
    <a:srgbClr val="232321"/>
    <a:srgbClr val="E1E1E1"/>
    <a:srgbClr val="A69100"/>
    <a:srgbClr val="FFEA00"/>
    <a:srgbClr val="FF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7917" autoAdjust="0"/>
  </p:normalViewPr>
  <p:slideViewPr>
    <p:cSldViewPr snapToObjects="1">
      <p:cViewPr varScale="1">
        <p:scale>
          <a:sx n="139" d="100"/>
          <a:sy n="139" d="100"/>
        </p:scale>
        <p:origin x="126" y="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esden.de\amt58\58_1_Strategisches_Management\03_Jugendhilfeplanung\Fachplan%202023-24\Vorbereitungen\Teil%20A\Kapitel%207\Demografische%20Entwicklung\Geburtenstatisti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esden.de\amt58\58_1_Strategisches_Management\03_Jugendhilfeplanung\Fachplan%202023-24\Vorbereitungen\Teil%20A\Kapitel%206\&#220;bersicht%20Auslastung%20Juli%20nach%20Stadtteile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esden.de\amt58\58_1_Strategisches_Management\03_Jugendhilfeplanung\Fachplan%202023-24\Vorbereitungen\Teil%20A\Kapitel%206\Inanspruchnahme%20Integrationspl&#228;tz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Diagramm%20in%20Microsoft%20PowerPoint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2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esden.de\amt58\58_1_Strategisches_Management\03_Jugendhilfeplanung\Elternbefragungen\7.%20Elternbefragung%202022\05_Ergebnisse\Frage%2011%20Vertrauen%20Wertsch&#228;tzung%20Zuwendung%20Zei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esden.de\amt58\58_1_Strategisches_Management\03_Jugendhilfeplanung\Elternbefragungen\7.%20Elternbefragung%202022\05_Ergebnisse\Frage%2011%20Vertrauen%20Wertsch&#228;tzung%20Zuwendung%20Zeit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esden.de\amt58\58_1_Strategisches_Management\03_Jugendhilfeplanung\Fachplan%202023-24\Vorbereitungen\Teil%20A\Kapitel%207\Demografische%20Entwicklung\Bev&#246;lkerungsprognose%202022_Auswertung%20Amt%20KITA,%20Amt%2040_Stadtteile_GG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esden.de\amt58\58_1_Strategisches_Management\03_Jugendhilfeplanung\Fachplan%202023-24\Vorbereitungen\Teil%20A\Kapitel%207\Demografische%20Entwicklung\Bev&#246;lkerungsprognose%202022_Auswertung%20Amt%20KITA,%20Amt%2040_Stadtteile_GG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esden.de\amt58\58_1_Strategisches_Management\03_Jugendhilfeplanung\Fachplan%202023-24\Vorbereitungen\Teil%20A\Kapitel%207\Demografische%20Entwicklung\Bev&#246;lkerungsprognose%202022_Auswertung%20Amt%20KITA,%20Amt%2040_Stadtteile_GGS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esden.de\amt58\58_1_Strategisches_Management\03_Jugendhilfeplanung\Fachplan%202023-24\Vorbereitungen\Teil%20A\Kapitel%207\Betreuungsalter\Betreuungsalter%20Variante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esden.de\amt58\58_1_Strategisches_Management\03_Jugendhilfeplanung\Fachplan%202023-24\Vorbereitungen\Teil%20A\Kapitel%206\Betreuungsquote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esden.de\amt58\58_1_Strategisches_Management\03_Jugendhilfeplanung\Fachplan%202023-24\Vorbereitungen\Teil%20A\Kapitel%206\Betreuungsquote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esden.de\amt58\58_1_Strategisches_Management\03_Jugendhilfeplanung\Fachplan%202023-24\Vorbereitungen\Teil%20A\Kapitel%206\Betreuungsquote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baseline="0" dirty="0" smtClean="0">
                <a:solidFill>
                  <a:schemeClr val="tx1"/>
                </a:solidFill>
              </a:rPr>
              <a:t>Prognose der Lebendgeborenen im Vergleich</a:t>
            </a:r>
            <a:endParaRPr lang="de-DE" b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742686461105807"/>
          <c:y val="1.06574678639581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2915676197152307E-2"/>
          <c:y val="0.12128366263323932"/>
          <c:w val="0.87948169855752989"/>
          <c:h val="0.6441127420238224"/>
        </c:manualLayout>
      </c:layout>
      <c:lineChart>
        <c:grouping val="standard"/>
        <c:varyColors val="0"/>
        <c:ser>
          <c:idx val="1"/>
          <c:order val="0"/>
          <c:tx>
            <c:strRef>
              <c:f>Tabelle1!$A$4</c:f>
              <c:strCache>
                <c:ptCount val="1"/>
                <c:pt idx="0">
                  <c:v>Prognose 2022</c:v>
                </c:pt>
              </c:strCache>
            </c:strRef>
          </c:tx>
          <c:spPr>
            <a:ln w="38100" cap="rnd">
              <a:solidFill>
                <a:srgbClr val="2296CF"/>
              </a:solidFill>
              <a:round/>
            </a:ln>
            <a:effectLst/>
          </c:spPr>
          <c:marker>
            <c:symbol val="none"/>
          </c:marker>
          <c:cat>
            <c:numRef>
              <c:f>Tabelle1!$B$2:$AD$2</c:f>
              <c:numCache>
                <c:formatCode>General</c:formatCode>
                <c:ptCount val="2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</c:numCache>
            </c:numRef>
          </c:cat>
          <c:val>
            <c:numRef>
              <c:f>Tabelle1!$B$4:$Y$4</c:f>
              <c:numCache>
                <c:formatCode>General</c:formatCode>
                <c:ptCount val="24"/>
                <c:pt idx="1">
                  <c:v>6052</c:v>
                </c:pt>
                <c:pt idx="2">
                  <c:v>6128</c:v>
                </c:pt>
                <c:pt idx="3">
                  <c:v>6219</c:v>
                </c:pt>
                <c:pt idx="4">
                  <c:v>6386</c:v>
                </c:pt>
                <c:pt idx="5">
                  <c:v>6349</c:v>
                </c:pt>
                <c:pt idx="6">
                  <c:v>6321</c:v>
                </c:pt>
                <c:pt idx="7">
                  <c:v>5950</c:v>
                </c:pt>
                <c:pt idx="8">
                  <c:v>5800</c:v>
                </c:pt>
                <c:pt idx="9">
                  <c:v>5625</c:v>
                </c:pt>
                <c:pt idx="10">
                  <c:v>5071</c:v>
                </c:pt>
                <c:pt idx="11">
                  <c:v>5020.0000000000036</c:v>
                </c:pt>
                <c:pt idx="12">
                  <c:v>5069.9999999999945</c:v>
                </c:pt>
                <c:pt idx="13">
                  <c:v>5100.0000000000118</c:v>
                </c:pt>
                <c:pt idx="14">
                  <c:v>5150.0000000000064</c:v>
                </c:pt>
                <c:pt idx="15">
                  <c:v>5090.0000000000036</c:v>
                </c:pt>
                <c:pt idx="16">
                  <c:v>5050.0000000000045</c:v>
                </c:pt>
                <c:pt idx="17">
                  <c:v>5030.0000000000027</c:v>
                </c:pt>
                <c:pt idx="18">
                  <c:v>5029.9999999999982</c:v>
                </c:pt>
                <c:pt idx="19">
                  <c:v>5069.9999999999936</c:v>
                </c:pt>
                <c:pt idx="20">
                  <c:v>5109.9999999999854</c:v>
                </c:pt>
                <c:pt idx="21">
                  <c:v>5169.9999999999973</c:v>
                </c:pt>
                <c:pt idx="22">
                  <c:v>5240.0000000000146</c:v>
                </c:pt>
                <c:pt idx="23">
                  <c:v>5309.9999999999909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85-4ED1-8907-DC37D8205E3D}"/>
            </c:ext>
          </c:extLst>
        </c:ser>
        <c:ser>
          <c:idx val="2"/>
          <c:order val="1"/>
          <c:tx>
            <c:strRef>
              <c:f>Tabelle1!$A$5</c:f>
              <c:strCache>
                <c:ptCount val="1"/>
                <c:pt idx="0">
                  <c:v>Prognose 2020</c:v>
                </c:pt>
              </c:strCache>
            </c:strRef>
          </c:tx>
          <c:spPr>
            <a:ln w="38100" cap="rnd">
              <a:solidFill>
                <a:srgbClr val="CA4F1C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85-4ED1-8907-DC37D8205E3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85-4ED1-8907-DC37D8205E3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85-4ED1-8907-DC37D8205E3D}"/>
                </c:ext>
              </c:extLst>
            </c:dLbl>
            <c:dLbl>
              <c:idx val="11"/>
              <c:layout>
                <c:manualLayout>
                  <c:x val="-1.7199293455440232E-2"/>
                  <c:y val="-9.0103939863364763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A4F1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7F85-4ED1-8907-DC37D8205E3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85-4ED1-8907-DC37D8205E3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85-4ED1-8907-DC37D8205E3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85-4ED1-8907-DC37D8205E3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85-4ED1-8907-DC37D8205E3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85-4ED1-8907-DC37D8205E3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F85-4ED1-8907-DC37D8205E3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F85-4ED1-8907-DC37D8205E3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F85-4ED1-8907-DC37D8205E3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F85-4ED1-8907-DC37D8205E3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F85-4ED1-8907-DC37D8205E3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F85-4ED1-8907-DC37D8205E3D}"/>
                </c:ext>
              </c:extLst>
            </c:dLbl>
            <c:dLbl>
              <c:idx val="23"/>
              <c:layout>
                <c:manualLayout>
                  <c:x val="-3.719370633981478E-2"/>
                  <c:y val="-7.4072143973843721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A4F1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0-7F85-4ED1-8907-DC37D8205E3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A4F1C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1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Tabelle1!$B$2:$AD$2</c:f>
              <c:numCache>
                <c:formatCode>General</c:formatCode>
                <c:ptCount val="2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</c:numCache>
            </c:numRef>
          </c:cat>
          <c:val>
            <c:numRef>
              <c:f>Tabelle1!$B$5:$AD$5</c:f>
              <c:numCache>
                <c:formatCode>General</c:formatCode>
                <c:ptCount val="29"/>
                <c:pt idx="8">
                  <c:v>5800</c:v>
                </c:pt>
                <c:pt idx="9">
                  <c:v>5625</c:v>
                </c:pt>
                <c:pt idx="10">
                  <c:v>5071</c:v>
                </c:pt>
                <c:pt idx="11">
                  <c:v>5460.0000000000036</c:v>
                </c:pt>
                <c:pt idx="12">
                  <c:v>5369.9999999999936</c:v>
                </c:pt>
                <c:pt idx="13">
                  <c:v>5299.9999999999873</c:v>
                </c:pt>
                <c:pt idx="14">
                  <c:v>5249.9999999999982</c:v>
                </c:pt>
                <c:pt idx="15">
                  <c:v>5219.9999999999927</c:v>
                </c:pt>
                <c:pt idx="16">
                  <c:v>5210.0000000000009</c:v>
                </c:pt>
                <c:pt idx="17">
                  <c:v>5219.9999999999973</c:v>
                </c:pt>
                <c:pt idx="18">
                  <c:v>5239.9999999999945</c:v>
                </c:pt>
                <c:pt idx="19">
                  <c:v>5269.9999999999973</c:v>
                </c:pt>
                <c:pt idx="20">
                  <c:v>5310.0000000000118</c:v>
                </c:pt>
                <c:pt idx="21">
                  <c:v>5359.9999999999973</c:v>
                </c:pt>
                <c:pt idx="22">
                  <c:v>5419.9999999999918</c:v>
                </c:pt>
                <c:pt idx="23">
                  <c:v>5480.0000000000009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F85-4ED1-8907-DC37D8205E3D}"/>
            </c:ext>
          </c:extLst>
        </c:ser>
        <c:ser>
          <c:idx val="3"/>
          <c:order val="2"/>
          <c:tx>
            <c:strRef>
              <c:f>Tabelle1!$AE$9</c:f>
              <c:strCache>
                <c:ptCount val="1"/>
                <c:pt idx="0">
                  <c:v>Hochrechnung bis 2039</c:v>
                </c:pt>
              </c:strCache>
            </c:strRef>
          </c:tx>
          <c:spPr>
            <a:ln w="38100" cap="rnd">
              <a:solidFill>
                <a:srgbClr val="2296CF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F85-4ED1-8907-DC37D8205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F85-4ED1-8907-DC37D8205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F85-4ED1-8907-DC37D8205E3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F85-4ED1-8907-DC37D8205E3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F85-4ED1-8907-DC37D8205E3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F85-4ED1-8907-DC37D8205E3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F85-4ED1-8907-DC37D8205E3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F85-4ED1-8907-DC37D8205E3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F85-4ED1-8907-DC37D8205E3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F85-4ED1-8907-DC37D8205E3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F85-4ED1-8907-DC37D8205E3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F85-4ED1-8907-DC37D8205E3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F85-4ED1-8907-DC37D8205E3D}"/>
                </c:ext>
              </c:extLst>
            </c:dLbl>
            <c:dLbl>
              <c:idx val="14"/>
              <c:layout>
                <c:manualLayout>
                  <c:x val="-3.7904973658010828E-2"/>
                  <c:y val="7.2914702774130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F85-4ED1-8907-DC37D8205E3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F85-4ED1-8907-DC37D8205E3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F85-4ED1-8907-DC37D8205E3D}"/>
                </c:ext>
              </c:extLst>
            </c:dLbl>
            <c:dLbl>
              <c:idx val="17"/>
              <c:layout>
                <c:manualLayout>
                  <c:x val="-3.3615458069087702E-2"/>
                  <c:y val="7.983786103221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F85-4ED1-8907-DC37D8205E3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F85-4ED1-8907-DC37D8205E3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F85-4ED1-8907-DC37D8205E3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F85-4ED1-8907-DC37D8205E3D}"/>
                </c:ext>
              </c:extLst>
            </c:dLbl>
            <c:dLbl>
              <c:idx val="21"/>
              <c:layout>
                <c:manualLayout>
                  <c:x val="-2.2723036036860093E-2"/>
                  <c:y val="7.5813757811979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F85-4ED1-8907-DC37D8205E3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F85-4ED1-8907-DC37D8205E3D}"/>
                </c:ext>
              </c:extLst>
            </c:dLbl>
            <c:dLbl>
              <c:idx val="23"/>
              <c:layout>
                <c:manualLayout>
                  <c:x val="-1.7734754288371513E-2"/>
                  <c:y val="5.7488167560197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F85-4ED1-8907-DC37D8205E3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F85-4ED1-8907-DC37D8205E3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F85-4ED1-8907-DC37D8205E3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F85-4ED1-8907-DC37D8205E3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F85-4ED1-8907-DC37D8205E3D}"/>
                </c:ext>
              </c:extLst>
            </c:dLbl>
            <c:dLbl>
              <c:idx val="28"/>
              <c:layout>
                <c:manualLayout>
                  <c:x val="-3.6328570982395378E-2"/>
                  <c:y val="5.5607469963806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F85-4ED1-8907-DC37D8205E3D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1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Tabelle1!$B$2:$AD$2</c:f>
              <c:numCache>
                <c:formatCode>General</c:formatCode>
                <c:ptCount val="2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</c:numCache>
            </c:numRef>
          </c:cat>
          <c:val>
            <c:numRef>
              <c:f>Tabelle1!$B$4:$AD$4</c:f>
              <c:numCache>
                <c:formatCode>General</c:formatCode>
                <c:ptCount val="29"/>
                <c:pt idx="1">
                  <c:v>6052</c:v>
                </c:pt>
                <c:pt idx="2">
                  <c:v>6128</c:v>
                </c:pt>
                <c:pt idx="3">
                  <c:v>6219</c:v>
                </c:pt>
                <c:pt idx="4">
                  <c:v>6386</c:v>
                </c:pt>
                <c:pt idx="5">
                  <c:v>6349</c:v>
                </c:pt>
                <c:pt idx="6">
                  <c:v>6321</c:v>
                </c:pt>
                <c:pt idx="7">
                  <c:v>5950</c:v>
                </c:pt>
                <c:pt idx="8">
                  <c:v>5800</c:v>
                </c:pt>
                <c:pt idx="9">
                  <c:v>5625</c:v>
                </c:pt>
                <c:pt idx="10">
                  <c:v>5071</c:v>
                </c:pt>
                <c:pt idx="11">
                  <c:v>5020.0000000000036</c:v>
                </c:pt>
                <c:pt idx="12">
                  <c:v>5069.9999999999945</c:v>
                </c:pt>
                <c:pt idx="13">
                  <c:v>5100.0000000000118</c:v>
                </c:pt>
                <c:pt idx="14">
                  <c:v>5150.0000000000064</c:v>
                </c:pt>
                <c:pt idx="15">
                  <c:v>5090.0000000000036</c:v>
                </c:pt>
                <c:pt idx="16">
                  <c:v>5050.0000000000045</c:v>
                </c:pt>
                <c:pt idx="17">
                  <c:v>5030.0000000000027</c:v>
                </c:pt>
                <c:pt idx="18">
                  <c:v>5029.9999999999982</c:v>
                </c:pt>
                <c:pt idx="19">
                  <c:v>5069.9999999999936</c:v>
                </c:pt>
                <c:pt idx="20">
                  <c:v>5109.9999999999854</c:v>
                </c:pt>
                <c:pt idx="21">
                  <c:v>5169.9999999999973</c:v>
                </c:pt>
                <c:pt idx="22">
                  <c:v>5240.0000000000146</c:v>
                </c:pt>
                <c:pt idx="23">
                  <c:v>5309.9999999999909</c:v>
                </c:pt>
                <c:pt idx="24">
                  <c:v>5380.0000000000036</c:v>
                </c:pt>
                <c:pt idx="25">
                  <c:v>5449.9999999999891</c:v>
                </c:pt>
                <c:pt idx="26">
                  <c:v>5510.0000000000055</c:v>
                </c:pt>
                <c:pt idx="27">
                  <c:v>5570.0000000000036</c:v>
                </c:pt>
                <c:pt idx="28">
                  <c:v>5610.0000000000091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7F85-4ED1-8907-DC37D8205E3D}"/>
            </c:ext>
          </c:extLst>
        </c:ser>
        <c:ser>
          <c:idx val="0"/>
          <c:order val="3"/>
          <c:tx>
            <c:strRef>
              <c:f>Tabelle1!$A$3</c:f>
              <c:strCache>
                <c:ptCount val="1"/>
                <c:pt idx="0">
                  <c:v>Ist-Entwicklung</c:v>
                </c:pt>
              </c:strCache>
            </c:strRef>
          </c:tx>
          <c:spPr>
            <a:ln w="38100" cap="rnd">
              <a:solidFill>
                <a:srgbClr val="554C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F85-4ED1-8907-DC37D8205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F85-4ED1-8907-DC37D8205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F85-4ED1-8907-DC37D8205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F85-4ED1-8907-DC37D8205E3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7F85-4ED1-8907-DC37D8205E3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F85-4ED1-8907-DC37D8205E3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7F85-4ED1-8907-DC37D8205E3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7F85-4ED1-8907-DC37D8205E3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7F85-4ED1-8907-DC37D8205E3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7F85-4ED1-8907-DC37D8205E3D}"/>
                </c:ext>
              </c:extLst>
            </c:dLbl>
            <c:dLbl>
              <c:idx val="10"/>
              <c:layout>
                <c:manualLayout>
                  <c:x val="-6.8517818040484069E-2"/>
                  <c:y val="4.2399932895967295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554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5.3403282170160639E-2"/>
                      <c:h val="6.79985151448090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9-7F85-4ED1-8907-DC37D8205E3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7F85-4ED1-8907-DC37D8205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54C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Tabelle1!$B$2:$AD$2</c:f>
              <c:numCache>
                <c:formatCode>General</c:formatCode>
                <c:ptCount val="2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</c:numCache>
            </c:numRef>
          </c:cat>
          <c:val>
            <c:numRef>
              <c:f>Tabelle1!$B$3:$M$3</c:f>
              <c:numCache>
                <c:formatCode>General</c:formatCode>
                <c:ptCount val="12"/>
                <c:pt idx="0">
                  <c:v>5901</c:v>
                </c:pt>
                <c:pt idx="1">
                  <c:v>6052</c:v>
                </c:pt>
                <c:pt idx="2">
                  <c:v>6128</c:v>
                </c:pt>
                <c:pt idx="3">
                  <c:v>6219</c:v>
                </c:pt>
                <c:pt idx="4">
                  <c:v>6386</c:v>
                </c:pt>
                <c:pt idx="5">
                  <c:v>6349</c:v>
                </c:pt>
                <c:pt idx="6">
                  <c:v>6321</c:v>
                </c:pt>
                <c:pt idx="7">
                  <c:v>5950</c:v>
                </c:pt>
                <c:pt idx="8">
                  <c:v>5800</c:v>
                </c:pt>
                <c:pt idx="9">
                  <c:v>5625</c:v>
                </c:pt>
                <c:pt idx="10">
                  <c:v>5071</c:v>
                </c:pt>
                <c:pt idx="11">
                  <c:v>4878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7F85-4ED1-8907-DC37D8205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488504"/>
        <c:axId val="464480632"/>
      </c:lineChart>
      <c:catAx>
        <c:axId val="46448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4480632"/>
        <c:crosses val="autoZero"/>
        <c:auto val="1"/>
        <c:lblAlgn val="ctr"/>
        <c:lblOffset val="100"/>
        <c:noMultiLvlLbl val="0"/>
      </c:catAx>
      <c:valAx>
        <c:axId val="46448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4488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Gesamt!$K$2</c:f>
              <c:strCache>
                <c:ptCount val="1"/>
                <c:pt idx="0">
                  <c:v>Juli 2021</c:v>
                </c:pt>
              </c:strCache>
            </c:strRef>
          </c:tx>
          <c:spPr>
            <a:solidFill>
              <a:srgbClr val="A69100"/>
            </a:solidFill>
            <a:ln w="6350">
              <a:solidFill>
                <a:schemeClr val="tx1">
                  <a:alpha val="99000"/>
                </a:schemeClr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A69100"/>
              </a:solidFill>
              <a:ln w="28575">
                <a:solidFill>
                  <a:srgbClr val="FF0000">
                    <a:alpha val="99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6B5-4322-BD03-52B9F409D5FA}"/>
              </c:ext>
            </c:extLst>
          </c:dPt>
          <c:dPt>
            <c:idx val="9"/>
            <c:invertIfNegative val="0"/>
            <c:bubble3D val="0"/>
            <c:spPr>
              <a:solidFill>
                <a:srgbClr val="A69100"/>
              </a:solidFill>
              <a:ln w="6350">
                <a:solidFill>
                  <a:schemeClr val="tx1">
                    <a:alpha val="99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BFB-4B48-A19B-94DB0DC407CF}"/>
              </c:ext>
            </c:extLst>
          </c:dPt>
          <c:cat>
            <c:strRef>
              <c:f>Gesamt!$J$3:$J$12</c:f>
              <c:strCache>
                <c:ptCount val="10"/>
                <c:pt idx="0">
                  <c:v>Altstadt</c:v>
                </c:pt>
                <c:pt idx="1">
                  <c:v>Neustadt</c:v>
                </c:pt>
                <c:pt idx="2">
                  <c:v>Pieschen</c:v>
                </c:pt>
                <c:pt idx="3">
                  <c:v>Klotzsche</c:v>
                </c:pt>
                <c:pt idx="4">
                  <c:v>Loschwitz</c:v>
                </c:pt>
                <c:pt idx="5">
                  <c:v>Blasewitz</c:v>
                </c:pt>
                <c:pt idx="6">
                  <c:v>Leuben</c:v>
                </c:pt>
                <c:pt idx="7">
                  <c:v>Prohlis</c:v>
                </c:pt>
                <c:pt idx="8">
                  <c:v>Plauen</c:v>
                </c:pt>
                <c:pt idx="9">
                  <c:v>Cotta</c:v>
                </c:pt>
              </c:strCache>
            </c:strRef>
          </c:cat>
          <c:val>
            <c:numRef>
              <c:f>Gesamt!$K$3:$K$12</c:f>
              <c:numCache>
                <c:formatCode>0.0%</c:formatCode>
                <c:ptCount val="10"/>
                <c:pt idx="0">
                  <c:v>0.95258064516129037</c:v>
                </c:pt>
                <c:pt idx="1">
                  <c:v>0.94385257702274694</c:v>
                </c:pt>
                <c:pt idx="2">
                  <c:v>0.96551724137931039</c:v>
                </c:pt>
                <c:pt idx="3">
                  <c:v>0.94321766561514198</c:v>
                </c:pt>
                <c:pt idx="4">
                  <c:v>0.94021739130434778</c:v>
                </c:pt>
                <c:pt idx="5">
                  <c:v>0.9617516629711752</c:v>
                </c:pt>
                <c:pt idx="6">
                  <c:v>0.95318253550762755</c:v>
                </c:pt>
                <c:pt idx="7">
                  <c:v>0.92612419700214133</c:v>
                </c:pt>
                <c:pt idx="8">
                  <c:v>0.95739014647137155</c:v>
                </c:pt>
                <c:pt idx="9">
                  <c:v>0.93905372894947869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4-4708-9332-A7554EFE1909}"/>
            </c:ext>
          </c:extLst>
        </c:ser>
        <c:ser>
          <c:idx val="1"/>
          <c:order val="1"/>
          <c:tx>
            <c:strRef>
              <c:f>Gesamt!$L$2</c:f>
              <c:strCache>
                <c:ptCount val="1"/>
                <c:pt idx="0">
                  <c:v>Juli 2022</c:v>
                </c:pt>
              </c:strCache>
            </c:strRef>
          </c:tx>
          <c:spPr>
            <a:solidFill>
              <a:srgbClr val="DBBD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DBBD00"/>
              </a:solidFill>
              <a:ln w="28575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B5-4322-BD03-52B9F409D5FA}"/>
              </c:ext>
            </c:extLst>
          </c:dPt>
          <c:dPt>
            <c:idx val="9"/>
            <c:invertIfNegative val="0"/>
            <c:bubble3D val="0"/>
            <c:spPr>
              <a:solidFill>
                <a:srgbClr val="DBBD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FB-4B48-A19B-94DB0DC407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Gesamt!$J$3:$J$12</c:f>
              <c:strCache>
                <c:ptCount val="10"/>
                <c:pt idx="0">
                  <c:v>Altstadt</c:v>
                </c:pt>
                <c:pt idx="1">
                  <c:v>Neustadt</c:v>
                </c:pt>
                <c:pt idx="2">
                  <c:v>Pieschen</c:v>
                </c:pt>
                <c:pt idx="3">
                  <c:v>Klotzsche</c:v>
                </c:pt>
                <c:pt idx="4">
                  <c:v>Loschwitz</c:v>
                </c:pt>
                <c:pt idx="5">
                  <c:v>Blasewitz</c:v>
                </c:pt>
                <c:pt idx="6">
                  <c:v>Leuben</c:v>
                </c:pt>
                <c:pt idx="7">
                  <c:v>Prohlis</c:v>
                </c:pt>
                <c:pt idx="8">
                  <c:v>Plauen</c:v>
                </c:pt>
                <c:pt idx="9">
                  <c:v>Cotta</c:v>
                </c:pt>
              </c:strCache>
            </c:strRef>
          </c:cat>
          <c:val>
            <c:numRef>
              <c:f>Gesamt!$L$3:$L$12</c:f>
              <c:numCache>
                <c:formatCode>0.0%</c:formatCode>
                <c:ptCount val="10"/>
                <c:pt idx="0">
                  <c:v>0.95861405197305105</c:v>
                </c:pt>
                <c:pt idx="1">
                  <c:v>0.95442745889818281</c:v>
                </c:pt>
                <c:pt idx="2">
                  <c:v>0.9428841905964026</c:v>
                </c:pt>
                <c:pt idx="3">
                  <c:v>0.9014158363922391</c:v>
                </c:pt>
                <c:pt idx="4">
                  <c:v>0.93939393939393945</c:v>
                </c:pt>
                <c:pt idx="5">
                  <c:v>0.93873045078196871</c:v>
                </c:pt>
                <c:pt idx="6">
                  <c:v>0.94624217118997911</c:v>
                </c:pt>
                <c:pt idx="7">
                  <c:v>0.91316625485351222</c:v>
                </c:pt>
                <c:pt idx="8">
                  <c:v>0.95739684669573966</c:v>
                </c:pt>
                <c:pt idx="9">
                  <c:v>0.93778848083483846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4-4708-9332-A7554EFE1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5"/>
        <c:axId val="765402704"/>
        <c:axId val="765405984"/>
      </c:barChart>
      <c:catAx>
        <c:axId val="76540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5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5405984"/>
        <c:crosses val="autoZero"/>
        <c:auto val="1"/>
        <c:lblAlgn val="ctr"/>
        <c:lblOffset val="100"/>
        <c:noMultiLvlLbl val="0"/>
      </c:catAx>
      <c:valAx>
        <c:axId val="76540598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54027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21036756989667E-2"/>
          <c:y val="4.6491969568892642E-2"/>
          <c:w val="0.83389614360870379"/>
          <c:h val="0.75719144574383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'Auswertung Integration'!$A$3</c:f>
              <c:strCache>
                <c:ptCount val="1"/>
                <c:pt idx="0">
                  <c:v>heilpädagogische Plätze gesamt</c:v>
                </c:pt>
              </c:strCache>
            </c:strRef>
          </c:tx>
          <c:spPr>
            <a:solidFill>
              <a:srgbClr val="A691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'Auswertung Integration'!$B$2:$F$2</c:f>
              <c:strCache>
                <c:ptCount val="5"/>
                <c:pt idx="0">
                  <c:v>01.07.2018</c:v>
                </c:pt>
                <c:pt idx="1">
                  <c:v>01.07.2019</c:v>
                </c:pt>
                <c:pt idx="2">
                  <c:v>01.07.2020</c:v>
                </c:pt>
                <c:pt idx="3">
                  <c:v>01.07.2021</c:v>
                </c:pt>
                <c:pt idx="4">
                  <c:v>01.07.2022</c:v>
                </c:pt>
              </c:strCache>
            </c:strRef>
          </c:cat>
          <c:val>
            <c:numRef>
              <c:f>'Auswertung Integration'!$B$3:$F$3</c:f>
              <c:numCache>
                <c:formatCode>#,##0</c:formatCode>
                <c:ptCount val="5"/>
                <c:pt idx="0">
                  <c:v>152</c:v>
                </c:pt>
                <c:pt idx="1">
                  <c:v>114</c:v>
                </c:pt>
                <c:pt idx="2">
                  <c:v>83</c:v>
                </c:pt>
                <c:pt idx="3">
                  <c:v>70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1-4ECD-8934-313A33308BD2}"/>
            </c:ext>
          </c:extLst>
        </c:ser>
        <c:ser>
          <c:idx val="1"/>
          <c:order val="1"/>
          <c:tx>
            <c:strRef>
              <c:f>'Auswertung Integration'!$A$4</c:f>
              <c:strCache>
                <c:ptCount val="1"/>
                <c:pt idx="0">
                  <c:v>Integrationsplätze gesamt</c:v>
                </c:pt>
              </c:strCache>
            </c:strRef>
          </c:tx>
          <c:spPr>
            <a:solidFill>
              <a:srgbClr val="DBBD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'Auswertung Integration'!$B$2:$F$2</c:f>
              <c:strCache>
                <c:ptCount val="5"/>
                <c:pt idx="0">
                  <c:v>01.07.2018</c:v>
                </c:pt>
                <c:pt idx="1">
                  <c:v>01.07.2019</c:v>
                </c:pt>
                <c:pt idx="2">
                  <c:v>01.07.2020</c:v>
                </c:pt>
                <c:pt idx="3">
                  <c:v>01.07.2021</c:v>
                </c:pt>
                <c:pt idx="4">
                  <c:v>01.07.2022</c:v>
                </c:pt>
              </c:strCache>
            </c:strRef>
          </c:cat>
          <c:val>
            <c:numRef>
              <c:f>'Auswertung Integration'!$B$4:$F$4</c:f>
              <c:numCache>
                <c:formatCode>#,##0</c:formatCode>
                <c:ptCount val="5"/>
                <c:pt idx="0">
                  <c:v>679</c:v>
                </c:pt>
                <c:pt idx="1">
                  <c:v>731</c:v>
                </c:pt>
                <c:pt idx="2">
                  <c:v>779</c:v>
                </c:pt>
                <c:pt idx="3">
                  <c:v>879</c:v>
                </c:pt>
                <c:pt idx="4">
                  <c:v>1002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21-4ECD-8934-313A33308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94236143"/>
        <c:axId val="794239471"/>
      </c:barChart>
      <c:lineChart>
        <c:grouping val="standard"/>
        <c:varyColors val="0"/>
        <c:ser>
          <c:idx val="2"/>
          <c:order val="2"/>
          <c:tx>
            <c:strRef>
              <c:f>'Auswertung Integration'!$A$5</c:f>
              <c:strCache>
                <c:ptCount val="1"/>
                <c:pt idx="0">
                  <c:v>belegte Plätze Gesamt in Kindertageseinrichtungen</c:v>
                </c:pt>
              </c:strCache>
            </c:strRef>
          </c:tx>
          <c:spPr>
            <a:ln w="28575" cap="rnd">
              <a:solidFill>
                <a:srgbClr val="6D6100"/>
              </a:solidFill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none"/>
          </c:marker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D21-4ECD-8934-313A33308BD2}"/>
                </c:ext>
              </c:extLst>
            </c:dLbl>
            <c:dLbl>
              <c:idx val="1"/>
              <c:layout>
                <c:manualLayout>
                  <c:x val="-8.9034407989380844E-3"/>
                  <c:y val="-1.8151836050079539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21-4ECD-8934-313A33308BD2}"/>
                </c:ext>
              </c:extLst>
            </c:dLbl>
            <c:dLbl>
              <c:idx val="2"/>
              <c:layout>
                <c:manualLayout>
                  <c:x val="-3.5381816791877185E-2"/>
                  <c:y val="-2.4550955386365019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21-4ECD-8934-313A33308BD2}"/>
                </c:ext>
              </c:extLst>
            </c:dLbl>
            <c:dLbl>
              <c:idx val="3"/>
              <c:spPr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D21-4ECD-8934-313A33308BD2}"/>
                </c:ext>
              </c:extLst>
            </c:dLbl>
            <c:dLbl>
              <c:idx val="4"/>
              <c:layout>
                <c:manualLayout>
                  <c:x val="-4.8621004788346738E-2"/>
                  <c:y val="-3.7482051237531358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21-4ECD-8934-313A33308BD2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'Auswertung Integration'!$B$2:$F$2</c:f>
              <c:strCache>
                <c:ptCount val="5"/>
                <c:pt idx="0">
                  <c:v>01.07.2018</c:v>
                </c:pt>
                <c:pt idx="1">
                  <c:v>01.07.2019</c:v>
                </c:pt>
                <c:pt idx="2">
                  <c:v>01.07.2020</c:v>
                </c:pt>
                <c:pt idx="3">
                  <c:v>01.07.2021</c:v>
                </c:pt>
                <c:pt idx="4">
                  <c:v>01.07.2022</c:v>
                </c:pt>
              </c:strCache>
            </c:strRef>
          </c:cat>
          <c:val>
            <c:numRef>
              <c:f>'Auswertung Integration'!$B$5:$F$5</c:f>
              <c:numCache>
                <c:formatCode>#,##0</c:formatCode>
                <c:ptCount val="5"/>
                <c:pt idx="0">
                  <c:v>29600</c:v>
                </c:pt>
                <c:pt idx="1">
                  <c:v>29986</c:v>
                </c:pt>
                <c:pt idx="2">
                  <c:v>29906</c:v>
                </c:pt>
                <c:pt idx="3">
                  <c:v>29778</c:v>
                </c:pt>
                <c:pt idx="4">
                  <c:v>29583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D21-4ECD-8934-313A33308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7113455"/>
        <c:axId val="907111375"/>
      </c:lineChart>
      <c:catAx>
        <c:axId val="7942361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4239471"/>
        <c:crosses val="autoZero"/>
        <c:auto val="0"/>
        <c:lblAlgn val="ctr"/>
        <c:lblOffset val="100"/>
        <c:noMultiLvlLbl val="0"/>
      </c:catAx>
      <c:valAx>
        <c:axId val="794239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4236143"/>
        <c:crosses val="autoZero"/>
        <c:crossBetween val="between"/>
      </c:valAx>
      <c:valAx>
        <c:axId val="907111375"/>
        <c:scaling>
          <c:orientation val="minMax"/>
          <c:max val="30000"/>
          <c:min val="22000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07113455"/>
        <c:crosses val="max"/>
        <c:crossBetween val="between"/>
      </c:valAx>
      <c:catAx>
        <c:axId val="9071134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7111375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6881319887957E-2"/>
          <c:y val="0.89086527359383272"/>
          <c:w val="0.96868011202924431"/>
          <c:h val="0.109134726406167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42392259445923E-2"/>
          <c:y val="4.6443760993823344E-2"/>
          <c:w val="0.90209370675985501"/>
          <c:h val="0.63870843125475618"/>
        </c:manualLayout>
      </c:layout>
      <c:lineChart>
        <c:grouping val="standard"/>
        <c:varyColors val="0"/>
        <c:ser>
          <c:idx val="0"/>
          <c:order val="0"/>
          <c:tx>
            <c:strRef>
              <c:f>'Entw. FG'!$I$4</c:f>
              <c:strCache>
                <c:ptCount val="1"/>
                <c:pt idx="0">
                  <c:v>Fremdgemeindekinder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B46-4918-AC72-82FBA0F709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'Entw. FG'!$A$7:$A$16</c:f>
              <c:strCache>
                <c:ptCount val="10"/>
                <c:pt idx="0">
                  <c:v>zum
30.06.2013</c:v>
                </c:pt>
                <c:pt idx="1">
                  <c:v>zum
30.06.2014</c:v>
                </c:pt>
                <c:pt idx="2">
                  <c:v>zum
30.06.2015</c:v>
                </c:pt>
                <c:pt idx="3">
                  <c:v>zum
30.06.2016</c:v>
                </c:pt>
                <c:pt idx="4">
                  <c:v>zum
30.06.2017</c:v>
                </c:pt>
                <c:pt idx="5">
                  <c:v>zum 30.06.2018</c:v>
                </c:pt>
                <c:pt idx="6">
                  <c:v>zum 30.06.2019</c:v>
                </c:pt>
                <c:pt idx="7">
                  <c:v>zum 30.06.2020</c:v>
                </c:pt>
                <c:pt idx="8">
                  <c:v>zum 30.06.2021</c:v>
                </c:pt>
                <c:pt idx="9">
                  <c:v>zum 30.06.2022</c:v>
                </c:pt>
              </c:strCache>
            </c:strRef>
          </c:cat>
          <c:val>
            <c:numRef>
              <c:f>'Entw. FG'!$I$7:$I$16</c:f>
              <c:numCache>
                <c:formatCode>0</c:formatCode>
                <c:ptCount val="10"/>
                <c:pt idx="0">
                  <c:v>321</c:v>
                </c:pt>
                <c:pt idx="1">
                  <c:v>410</c:v>
                </c:pt>
                <c:pt idx="2">
                  <c:v>460</c:v>
                </c:pt>
                <c:pt idx="3">
                  <c:v>471</c:v>
                </c:pt>
                <c:pt idx="4">
                  <c:v>520</c:v>
                </c:pt>
                <c:pt idx="5">
                  <c:v>527</c:v>
                </c:pt>
                <c:pt idx="6">
                  <c:v>501</c:v>
                </c:pt>
                <c:pt idx="7">
                  <c:v>495</c:v>
                </c:pt>
                <c:pt idx="8">
                  <c:v>295</c:v>
                </c:pt>
                <c:pt idx="9">
                  <c:v>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46-4918-AC72-82FBA0F70999}"/>
            </c:ext>
          </c:extLst>
        </c:ser>
        <c:ser>
          <c:idx val="1"/>
          <c:order val="1"/>
          <c:tx>
            <c:strRef>
              <c:f>'Entw. FG'!$M$4</c:f>
              <c:strCache>
                <c:ptCount val="1"/>
                <c:pt idx="0">
                  <c:v>Dresdner Kinder in Fremdgemeinden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5695142378559525E-2"/>
                  <c:y val="-2.40350150137050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46-4918-AC72-82FBA0F7099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B46-4918-AC72-82FBA0F709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'Entw. FG'!$A$7:$A$16</c:f>
              <c:strCache>
                <c:ptCount val="10"/>
                <c:pt idx="0">
                  <c:v>zum
30.06.2013</c:v>
                </c:pt>
                <c:pt idx="1">
                  <c:v>zum
30.06.2014</c:v>
                </c:pt>
                <c:pt idx="2">
                  <c:v>zum
30.06.2015</c:v>
                </c:pt>
                <c:pt idx="3">
                  <c:v>zum
30.06.2016</c:v>
                </c:pt>
                <c:pt idx="4">
                  <c:v>zum
30.06.2017</c:v>
                </c:pt>
                <c:pt idx="5">
                  <c:v>zum 30.06.2018</c:v>
                </c:pt>
                <c:pt idx="6">
                  <c:v>zum 30.06.2019</c:v>
                </c:pt>
                <c:pt idx="7">
                  <c:v>zum 30.06.2020</c:v>
                </c:pt>
                <c:pt idx="8">
                  <c:v>zum 30.06.2021</c:v>
                </c:pt>
                <c:pt idx="9">
                  <c:v>zum 30.06.2022</c:v>
                </c:pt>
              </c:strCache>
            </c:strRef>
          </c:cat>
          <c:val>
            <c:numRef>
              <c:f>'Entw. FG'!$M$7:$M$16</c:f>
              <c:numCache>
                <c:formatCode>0</c:formatCode>
                <c:ptCount val="10"/>
                <c:pt idx="0">
                  <c:v>168</c:v>
                </c:pt>
                <c:pt idx="1">
                  <c:v>258</c:v>
                </c:pt>
                <c:pt idx="2">
                  <c:v>188</c:v>
                </c:pt>
                <c:pt idx="3">
                  <c:v>162</c:v>
                </c:pt>
                <c:pt idx="4">
                  <c:v>140</c:v>
                </c:pt>
                <c:pt idx="5">
                  <c:v>142</c:v>
                </c:pt>
                <c:pt idx="6">
                  <c:v>98</c:v>
                </c:pt>
                <c:pt idx="7">
                  <c:v>134</c:v>
                </c:pt>
                <c:pt idx="8">
                  <c:v>105</c:v>
                </c:pt>
                <c:pt idx="9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B46-4918-AC72-82FBA0F70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086192"/>
        <c:axId val="328089472"/>
      </c:lineChart>
      <c:lineChart>
        <c:grouping val="standard"/>
        <c:varyColors val="0"/>
        <c:ser>
          <c:idx val="2"/>
          <c:order val="2"/>
          <c:tx>
            <c:strRef>
              <c:f>'Entw. FG'!$O$4</c:f>
              <c:strCache>
                <c:ptCount val="1"/>
                <c:pt idx="0">
                  <c:v>Anteil der Mehrbelegung an der Dresdner Betreuungskapazität</c:v>
                </c:pt>
              </c:strCache>
            </c:strRef>
          </c:tx>
          <c:spPr>
            <a:ln w="28575" cap="rnd">
              <a:solidFill>
                <a:schemeClr val="bg1">
                  <a:alpha val="0"/>
                </a:schemeClr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960000"/>
              </a:solidFill>
              <a:ln w="9525">
                <a:solidFill>
                  <a:srgbClr val="96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134028130373426E-2"/>
                  <c:y val="-4.1313935481056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46-4918-AC72-82FBA0F70999}"/>
                </c:ext>
              </c:extLst>
            </c:dLbl>
            <c:dLbl>
              <c:idx val="7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58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B46-4918-AC72-82FBA0F7099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96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'Entw. FG'!$A$7:$A$16</c:f>
              <c:strCache>
                <c:ptCount val="10"/>
                <c:pt idx="0">
                  <c:v>zum
30.06.2013</c:v>
                </c:pt>
                <c:pt idx="1">
                  <c:v>zum
30.06.2014</c:v>
                </c:pt>
                <c:pt idx="2">
                  <c:v>zum
30.06.2015</c:v>
                </c:pt>
                <c:pt idx="3">
                  <c:v>zum
30.06.2016</c:v>
                </c:pt>
                <c:pt idx="4">
                  <c:v>zum
30.06.2017</c:v>
                </c:pt>
                <c:pt idx="5">
                  <c:v>zum 30.06.2018</c:v>
                </c:pt>
                <c:pt idx="6">
                  <c:v>zum 30.06.2019</c:v>
                </c:pt>
                <c:pt idx="7">
                  <c:v>zum 30.06.2020</c:v>
                </c:pt>
                <c:pt idx="8">
                  <c:v>zum 30.06.2021</c:v>
                </c:pt>
                <c:pt idx="9">
                  <c:v>zum 30.06.2022</c:v>
                </c:pt>
              </c:strCache>
            </c:strRef>
          </c:cat>
          <c:val>
            <c:numRef>
              <c:f>'Entw. FG'!$O$7:$O$16</c:f>
              <c:numCache>
                <c:formatCode>0.00%</c:formatCode>
                <c:ptCount val="10"/>
                <c:pt idx="0">
                  <c:v>5.3625880621078828E-3</c:v>
                </c:pt>
                <c:pt idx="1">
                  <c:v>4.9684568365312327E-3</c:v>
                </c:pt>
                <c:pt idx="2">
                  <c:v>8.4832985060661822E-3</c:v>
                </c:pt>
                <c:pt idx="3">
                  <c:v>9.5441067457375829E-3</c:v>
                </c:pt>
                <c:pt idx="4">
                  <c:v>1.1613691931540342E-2</c:v>
                </c:pt>
                <c:pt idx="5">
                  <c:v>1.1700705081449063E-2</c:v>
                </c:pt>
                <c:pt idx="6">
                  <c:v>1.2197336561743341E-2</c:v>
                </c:pt>
                <c:pt idx="7">
                  <c:v>1.094801965184691E-2</c:v>
                </c:pt>
                <c:pt idx="8">
                  <c:v>5.831977654317198E-3</c:v>
                </c:pt>
                <c:pt idx="9">
                  <c:v>6.5032210789851309E-3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B46-4918-AC72-82FBA0F70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397472"/>
        <c:axId val="552397144"/>
      </c:lineChart>
      <c:catAx>
        <c:axId val="32808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8089472"/>
        <c:crosses val="autoZero"/>
        <c:auto val="1"/>
        <c:lblAlgn val="ctr"/>
        <c:lblOffset val="100"/>
        <c:tickLblSkip val="2"/>
        <c:noMultiLvlLbl val="0"/>
      </c:catAx>
      <c:valAx>
        <c:axId val="328089472"/>
        <c:scaling>
          <c:orientation val="minMax"/>
          <c:max val="5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8086192"/>
        <c:crosses val="autoZero"/>
        <c:crossBetween val="between"/>
      </c:valAx>
      <c:valAx>
        <c:axId val="552397144"/>
        <c:scaling>
          <c:orientation val="minMax"/>
          <c:max val="1.4000000000000002E-2"/>
          <c:min val="0"/>
        </c:scaling>
        <c:delete val="0"/>
        <c:axPos val="r"/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2397472"/>
        <c:crosses val="max"/>
        <c:crossBetween val="between"/>
      </c:valAx>
      <c:catAx>
        <c:axId val="552397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2397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93232794683792E-3"/>
          <c:y val="0.85029925946756657"/>
          <c:w val="0.97567891609904756"/>
          <c:h val="0.12754007311586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049531188022716E-2"/>
          <c:y val="9.3767977426044952E-2"/>
          <c:w val="0.89610518942366924"/>
          <c:h val="0.69292949889118649"/>
        </c:manualLayout>
      </c:layout>
      <c:areaChart>
        <c:grouping val="standard"/>
        <c:varyColors val="0"/>
        <c:ser>
          <c:idx val="0"/>
          <c:order val="0"/>
          <c:tx>
            <c:strRef>
              <c:f>'[Diagramm in Microsoft PowerPoint]Tabelle1'!$B$4</c:f>
              <c:strCache>
                <c:ptCount val="1"/>
                <c:pt idx="0">
                  <c:v>Bedarf Planung 2021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7F-4071-B4C0-C23B478F3A98}"/>
                </c:ext>
              </c:extLst>
            </c:dLbl>
            <c:dLbl>
              <c:idx val="1"/>
              <c:layout>
                <c:manualLayout>
                  <c:x val="2.85816362986781E-2"/>
                  <c:y val="-0.2341185394276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7F-4071-B4C0-C23B478F3A9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7F-4071-B4C0-C23B478F3A98}"/>
                </c:ext>
              </c:extLst>
            </c:dLbl>
            <c:dLbl>
              <c:idx val="3"/>
              <c:layout>
                <c:manualLayout>
                  <c:x val="3.0010718113612004E-2"/>
                  <c:y val="-0.20556749803402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7F-4071-B4C0-C23B478F3A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7F-4071-B4C0-C23B478F3A98}"/>
                </c:ext>
              </c:extLst>
            </c:dLbl>
            <c:dLbl>
              <c:idx val="5"/>
              <c:layout>
                <c:manualLayout>
                  <c:x val="3.0010718113612004E-2"/>
                  <c:y val="-0.1998572897553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7F-4071-B4C0-C23B478F3A9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7F-4071-B4C0-C23B478F3A98}"/>
                </c:ext>
              </c:extLst>
            </c:dLbl>
            <c:dLbl>
              <c:idx val="7"/>
              <c:layout>
                <c:manualLayout>
                  <c:x val="2.7152554483744141E-2"/>
                  <c:y val="-0.1998572897553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7F-4071-B4C0-C23B478F3A9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7F-4071-B4C0-C23B478F3A9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7F-4071-B4C0-C23B478F3A9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7F-4071-B4C0-C23B478F3A98}"/>
                </c:ext>
              </c:extLst>
            </c:dLbl>
            <c:dLbl>
              <c:idx val="11"/>
              <c:layout>
                <c:manualLayout>
                  <c:x val="2.7152554483744193E-2"/>
                  <c:y val="-0.20556749803402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7F-4071-B4C0-C23B478F3A9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7F-4071-B4C0-C23B478F3A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'[Diagramm in Microsoft PowerPoint]Tabelle1'!$C$3:$T$3</c:f>
              <c:strCache>
                <c:ptCount val="18"/>
                <c:pt idx="0">
                  <c:v>22/23</c:v>
                </c:pt>
                <c:pt idx="1">
                  <c:v>23/24</c:v>
                </c:pt>
                <c:pt idx="2">
                  <c:v>24/25</c:v>
                </c:pt>
                <c:pt idx="3">
                  <c:v>25/26</c:v>
                </c:pt>
                <c:pt idx="4">
                  <c:v>26/27</c:v>
                </c:pt>
                <c:pt idx="5">
                  <c:v>27/28</c:v>
                </c:pt>
                <c:pt idx="6">
                  <c:v>28/29</c:v>
                </c:pt>
                <c:pt idx="7">
                  <c:v>29/30</c:v>
                </c:pt>
                <c:pt idx="8">
                  <c:v>30/31</c:v>
                </c:pt>
                <c:pt idx="9">
                  <c:v>31/32</c:v>
                </c:pt>
                <c:pt idx="10">
                  <c:v>32/33</c:v>
                </c:pt>
                <c:pt idx="11">
                  <c:v>33/34</c:v>
                </c:pt>
                <c:pt idx="12">
                  <c:v>34/35</c:v>
                </c:pt>
                <c:pt idx="13">
                  <c:v>35/36</c:v>
                </c:pt>
                <c:pt idx="14">
                  <c:v>36/37</c:v>
                </c:pt>
                <c:pt idx="15">
                  <c:v>37/38</c:v>
                </c:pt>
                <c:pt idx="16">
                  <c:v>38/39</c:v>
                </c:pt>
                <c:pt idx="17">
                  <c:v>39/40</c:v>
                </c:pt>
              </c:strCache>
            </c:strRef>
          </c:cat>
          <c:val>
            <c:numRef>
              <c:f>'[Diagramm in Microsoft PowerPoint]Tabelle1'!$C$4:$T$4</c:f>
              <c:numCache>
                <c:formatCode>0</c:formatCode>
                <c:ptCount val="18"/>
                <c:pt idx="0">
                  <c:v>31926.270914350003</c:v>
                </c:pt>
                <c:pt idx="1">
                  <c:v>31288.987538599999</c:v>
                </c:pt>
                <c:pt idx="2">
                  <c:v>30634.72161104</c:v>
                </c:pt>
                <c:pt idx="3">
                  <c:v>30167.317215059997</c:v>
                </c:pt>
                <c:pt idx="4">
                  <c:v>29895.924874479999</c:v>
                </c:pt>
                <c:pt idx="5">
                  <c:v>29541.040359980001</c:v>
                </c:pt>
                <c:pt idx="6">
                  <c:v>29282.694221080001</c:v>
                </c:pt>
                <c:pt idx="7">
                  <c:v>29122.488641739998</c:v>
                </c:pt>
                <c:pt idx="8">
                  <c:v>29051.00865014</c:v>
                </c:pt>
                <c:pt idx="9">
                  <c:v>29063.66839572</c:v>
                </c:pt>
                <c:pt idx="10">
                  <c:v>29154.157555400001</c:v>
                </c:pt>
                <c:pt idx="11">
                  <c:v>29309.709374400001</c:v>
                </c:pt>
                <c:pt idx="12">
                  <c:v>29516.646647719997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17F-4071-B4C0-C23B478F3A98}"/>
            </c:ext>
          </c:extLst>
        </c:ser>
        <c:ser>
          <c:idx val="1"/>
          <c:order val="1"/>
          <c:tx>
            <c:strRef>
              <c:f>'[Diagramm in Microsoft PowerPoint]Tabelle1'!$B$5</c:f>
              <c:strCache>
                <c:ptCount val="1"/>
                <c:pt idx="0">
                  <c:v>Bedarf Planung 2022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7F-4071-B4C0-C23B478F3A98}"/>
                </c:ext>
              </c:extLst>
            </c:dLbl>
            <c:dLbl>
              <c:idx val="1"/>
              <c:layout>
                <c:manualLayout>
                  <c:x val="3.1439799928545911E-2"/>
                  <c:y val="8.5653124180843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7F-4071-B4C0-C23B478F3A9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7F-4071-B4C0-C23B478F3A98}"/>
                </c:ext>
              </c:extLst>
            </c:dLbl>
            <c:dLbl>
              <c:idx val="3"/>
              <c:layout>
                <c:manualLayout>
                  <c:x val="3.0010718113612004E-2"/>
                  <c:y val="-1.046859424356464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7F-4071-B4C0-C23B478F3A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7F-4071-B4C0-C23B478F3A98}"/>
                </c:ext>
              </c:extLst>
            </c:dLbl>
            <c:dLbl>
              <c:idx val="5"/>
              <c:layout>
                <c:manualLayout>
                  <c:x val="3.2868881743479815E-2"/>
                  <c:y val="-2.8551041393614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7F-4071-B4C0-C23B478F3A9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7F-4071-B4C0-C23B478F3A98}"/>
                </c:ext>
              </c:extLst>
            </c:dLbl>
            <c:dLbl>
              <c:idx val="7"/>
              <c:layout>
                <c:manualLayout>
                  <c:x val="3.0010718113611952E-2"/>
                  <c:y val="-5.7102082787229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7F-4071-B4C0-C23B478F3A9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7F-4071-B4C0-C23B478F3A98}"/>
                </c:ext>
              </c:extLst>
            </c:dLbl>
            <c:dLbl>
              <c:idx val="9"/>
              <c:layout>
                <c:manualLayout>
                  <c:x val="2.4294390853876281E-2"/>
                  <c:y val="-5.7102082787229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7F-4071-B4C0-C23B478F3A9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7F-4071-B4C0-C23B478F3A98}"/>
                </c:ext>
              </c:extLst>
            </c:dLbl>
            <c:dLbl>
              <c:idx val="11"/>
              <c:layout>
                <c:manualLayout>
                  <c:x val="2.469141878098571E-2"/>
                  <c:y val="1.473155424577150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444444444444439E-2"/>
                      <c:h val="5.23294270161973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917F-4071-B4C0-C23B478F3A9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7F-4071-B4C0-C23B478F3A9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7F-4071-B4C0-C23B478F3A9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17F-4071-B4C0-C23B478F3A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'[Diagramm in Microsoft PowerPoint]Tabelle1'!$C$3:$T$3</c:f>
              <c:strCache>
                <c:ptCount val="18"/>
                <c:pt idx="0">
                  <c:v>22/23</c:v>
                </c:pt>
                <c:pt idx="1">
                  <c:v>23/24</c:v>
                </c:pt>
                <c:pt idx="2">
                  <c:v>24/25</c:v>
                </c:pt>
                <c:pt idx="3">
                  <c:v>25/26</c:v>
                </c:pt>
                <c:pt idx="4">
                  <c:v>26/27</c:v>
                </c:pt>
                <c:pt idx="5">
                  <c:v>27/28</c:v>
                </c:pt>
                <c:pt idx="6">
                  <c:v>28/29</c:v>
                </c:pt>
                <c:pt idx="7">
                  <c:v>29/30</c:v>
                </c:pt>
                <c:pt idx="8">
                  <c:v>30/31</c:v>
                </c:pt>
                <c:pt idx="9">
                  <c:v>31/32</c:v>
                </c:pt>
                <c:pt idx="10">
                  <c:v>32/33</c:v>
                </c:pt>
                <c:pt idx="11">
                  <c:v>33/34</c:v>
                </c:pt>
                <c:pt idx="12">
                  <c:v>34/35</c:v>
                </c:pt>
                <c:pt idx="13">
                  <c:v>35/36</c:v>
                </c:pt>
                <c:pt idx="14">
                  <c:v>36/37</c:v>
                </c:pt>
                <c:pt idx="15">
                  <c:v>37/38</c:v>
                </c:pt>
                <c:pt idx="16">
                  <c:v>38/39</c:v>
                </c:pt>
                <c:pt idx="17">
                  <c:v>39/40</c:v>
                </c:pt>
              </c:strCache>
            </c:strRef>
          </c:cat>
          <c:val>
            <c:numRef>
              <c:f>'[Diagramm in Microsoft PowerPoint]Tabelle1'!$C$5:$T$5</c:f>
              <c:numCache>
                <c:formatCode>General</c:formatCode>
                <c:ptCount val="18"/>
                <c:pt idx="0">
                  <c:v>31363</c:v>
                </c:pt>
                <c:pt idx="1">
                  <c:v>30030</c:v>
                </c:pt>
                <c:pt idx="2">
                  <c:v>28749</c:v>
                </c:pt>
                <c:pt idx="3">
                  <c:v>27862</c:v>
                </c:pt>
                <c:pt idx="4">
                  <c:v>27260</c:v>
                </c:pt>
                <c:pt idx="5">
                  <c:v>26732</c:v>
                </c:pt>
                <c:pt idx="6">
                  <c:v>26617</c:v>
                </c:pt>
                <c:pt idx="7">
                  <c:v>26598</c:v>
                </c:pt>
                <c:pt idx="8">
                  <c:v>26601</c:v>
                </c:pt>
                <c:pt idx="9">
                  <c:v>26618</c:v>
                </c:pt>
                <c:pt idx="10">
                  <c:v>26645</c:v>
                </c:pt>
                <c:pt idx="11">
                  <c:v>26767</c:v>
                </c:pt>
                <c:pt idx="12">
                  <c:v>26964</c:v>
                </c:pt>
                <c:pt idx="13">
                  <c:v>27224</c:v>
                </c:pt>
                <c:pt idx="14">
                  <c:v>27533</c:v>
                </c:pt>
                <c:pt idx="15">
                  <c:v>27854</c:v>
                </c:pt>
                <c:pt idx="16">
                  <c:v>28186</c:v>
                </c:pt>
                <c:pt idx="17">
                  <c:v>28506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17F-4071-B4C0-C23B478F3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919888"/>
        <c:axId val="586920216"/>
      </c:areaChart>
      <c:lineChart>
        <c:grouping val="standard"/>
        <c:varyColors val="0"/>
        <c:ser>
          <c:idx val="2"/>
          <c:order val="2"/>
          <c:tx>
            <c:strRef>
              <c:f>Tabelle1!#REF!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'[Diagramm in Microsoft PowerPoint]Tabelle1'!$C$3:$T$3</c:f>
              <c:strCache>
                <c:ptCount val="18"/>
                <c:pt idx="0">
                  <c:v>22/23</c:v>
                </c:pt>
                <c:pt idx="1">
                  <c:v>23/24</c:v>
                </c:pt>
                <c:pt idx="2">
                  <c:v>24/25</c:v>
                </c:pt>
                <c:pt idx="3">
                  <c:v>25/26</c:v>
                </c:pt>
                <c:pt idx="4">
                  <c:v>26/27</c:v>
                </c:pt>
                <c:pt idx="5">
                  <c:v>27/28</c:v>
                </c:pt>
                <c:pt idx="6">
                  <c:v>28/29</c:v>
                </c:pt>
                <c:pt idx="7">
                  <c:v>29/30</c:v>
                </c:pt>
                <c:pt idx="8">
                  <c:v>30/31</c:v>
                </c:pt>
                <c:pt idx="9">
                  <c:v>31/32</c:v>
                </c:pt>
                <c:pt idx="10">
                  <c:v>32/33</c:v>
                </c:pt>
                <c:pt idx="11">
                  <c:v>33/34</c:v>
                </c:pt>
                <c:pt idx="12">
                  <c:v>34/35</c:v>
                </c:pt>
                <c:pt idx="13">
                  <c:v>35/36</c:v>
                </c:pt>
                <c:pt idx="14">
                  <c:v>36/37</c:v>
                </c:pt>
                <c:pt idx="15">
                  <c:v>37/38</c:v>
                </c:pt>
                <c:pt idx="16">
                  <c:v>38/39</c:v>
                </c:pt>
                <c:pt idx="17">
                  <c:v>39/40</c:v>
                </c:pt>
              </c:strCache>
            </c:strRef>
          </c:cat>
          <c:val>
            <c:numRef>
              <c:f>Tabelle1!#REF!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917F-4071-B4C0-C23B478F3A98}"/>
            </c:ext>
          </c:extLst>
        </c:ser>
        <c:ser>
          <c:idx val="3"/>
          <c:order val="3"/>
          <c:tx>
            <c:strRef>
              <c:f>'[Diagramm in Microsoft PowerPoint]Tabelle1'!$B$6</c:f>
              <c:strCache>
                <c:ptCount val="1"/>
                <c:pt idx="0">
                  <c:v>Platzangebot Planung 2022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'[Diagramm in Microsoft PowerPoint]Tabelle1'!$C$3:$T$3</c:f>
              <c:strCache>
                <c:ptCount val="18"/>
                <c:pt idx="0">
                  <c:v>22/23</c:v>
                </c:pt>
                <c:pt idx="1">
                  <c:v>23/24</c:v>
                </c:pt>
                <c:pt idx="2">
                  <c:v>24/25</c:v>
                </c:pt>
                <c:pt idx="3">
                  <c:v>25/26</c:v>
                </c:pt>
                <c:pt idx="4">
                  <c:v>26/27</c:v>
                </c:pt>
                <c:pt idx="5">
                  <c:v>27/28</c:v>
                </c:pt>
                <c:pt idx="6">
                  <c:v>28/29</c:v>
                </c:pt>
                <c:pt idx="7">
                  <c:v>29/30</c:v>
                </c:pt>
                <c:pt idx="8">
                  <c:v>30/31</c:v>
                </c:pt>
                <c:pt idx="9">
                  <c:v>31/32</c:v>
                </c:pt>
                <c:pt idx="10">
                  <c:v>32/33</c:v>
                </c:pt>
                <c:pt idx="11">
                  <c:v>33/34</c:v>
                </c:pt>
                <c:pt idx="12">
                  <c:v>34/35</c:v>
                </c:pt>
                <c:pt idx="13">
                  <c:v>35/36</c:v>
                </c:pt>
                <c:pt idx="14">
                  <c:v>36/37</c:v>
                </c:pt>
                <c:pt idx="15">
                  <c:v>37/38</c:v>
                </c:pt>
                <c:pt idx="16">
                  <c:v>38/39</c:v>
                </c:pt>
                <c:pt idx="17">
                  <c:v>39/40</c:v>
                </c:pt>
              </c:strCache>
            </c:strRef>
          </c:cat>
          <c:val>
            <c:numRef>
              <c:f>'[Diagramm in Microsoft PowerPoint]Tabelle1'!$C$6:$T$6</c:f>
              <c:numCache>
                <c:formatCode>General</c:formatCode>
                <c:ptCount val="18"/>
                <c:pt idx="0">
                  <c:v>32745</c:v>
                </c:pt>
                <c:pt idx="1">
                  <c:v>32655</c:v>
                </c:pt>
                <c:pt idx="2">
                  <c:v>32119</c:v>
                </c:pt>
                <c:pt idx="3">
                  <c:v>31850</c:v>
                </c:pt>
                <c:pt idx="4">
                  <c:v>31654</c:v>
                </c:pt>
                <c:pt idx="5">
                  <c:v>31520</c:v>
                </c:pt>
                <c:pt idx="6">
                  <c:v>31492</c:v>
                </c:pt>
                <c:pt idx="7">
                  <c:v>30950</c:v>
                </c:pt>
                <c:pt idx="8">
                  <c:v>31033</c:v>
                </c:pt>
                <c:pt idx="9">
                  <c:v>30943</c:v>
                </c:pt>
                <c:pt idx="10">
                  <c:v>30853</c:v>
                </c:pt>
                <c:pt idx="11">
                  <c:v>30763</c:v>
                </c:pt>
                <c:pt idx="12">
                  <c:v>30673</c:v>
                </c:pt>
                <c:pt idx="13">
                  <c:v>30583</c:v>
                </c:pt>
                <c:pt idx="14">
                  <c:v>30493</c:v>
                </c:pt>
                <c:pt idx="15">
                  <c:v>30403</c:v>
                </c:pt>
                <c:pt idx="16">
                  <c:v>30313</c:v>
                </c:pt>
                <c:pt idx="17">
                  <c:v>30223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917F-4071-B4C0-C23B478F3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919888"/>
        <c:axId val="586920216"/>
      </c:lineChart>
      <c:catAx>
        <c:axId val="58691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86920216"/>
        <c:crosses val="autoZero"/>
        <c:auto val="1"/>
        <c:lblAlgn val="ctr"/>
        <c:lblOffset val="100"/>
        <c:noMultiLvlLbl val="0"/>
      </c:catAx>
      <c:valAx>
        <c:axId val="586920216"/>
        <c:scaling>
          <c:orientation val="minMax"/>
          <c:max val="37000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869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696359373984934E-2"/>
          <c:y val="8.2602526246992117E-2"/>
          <c:w val="0.94293766910619858"/>
          <c:h val="0.76576574927679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'FKR Sachsen I'!$A$4</c:f>
              <c:strCache>
                <c:ptCount val="1"/>
                <c:pt idx="0">
                  <c:v>Sachsen</c:v>
                </c:pt>
              </c:strCache>
            </c:strRef>
          </c:tx>
          <c:spPr>
            <a:solidFill>
              <a:srgbClr val="DBBD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'FKR Sachsen I'!$B$2:$Y$3</c:f>
              <c:strCache>
                <c:ptCount val="6"/>
                <c:pt idx="0">
                  <c:v>Krippengruppe</c:v>
                </c:pt>
                <c:pt idx="1">
                  <c:v>Kindergartengruppe</c:v>
                </c:pt>
                <c:pt idx="2">
                  <c:v>Kindergartengruppe,
für 2-Jährige geöffnet</c:v>
                </c:pt>
                <c:pt idx="3">
                  <c:v>Gruppe mit Kindern
unter 4 Jahren</c:v>
                </c:pt>
                <c:pt idx="4">
                  <c:v>Altersübergreifende Gruppe</c:v>
                </c:pt>
                <c:pt idx="5">
                  <c:v>Hort*</c:v>
                </c:pt>
              </c:strCache>
              <c:extLst/>
            </c:strRef>
          </c:cat>
          <c:val>
            <c:numRef>
              <c:f>'FKR Sachsen I'!$B$4:$Y$4</c:f>
              <c:numCache>
                <c:formatCode>0.0</c:formatCode>
                <c:ptCount val="6"/>
                <c:pt idx="0">
                  <c:v>8.8000000000000007</c:v>
                </c:pt>
                <c:pt idx="1">
                  <c:v>19</c:v>
                </c:pt>
                <c:pt idx="2">
                  <c:v>17</c:v>
                </c:pt>
                <c:pt idx="3">
                  <c:v>11.2</c:v>
                </c:pt>
                <c:pt idx="4">
                  <c:v>15.7</c:v>
                </c:pt>
                <c:pt idx="5">
                  <c:v>24.5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1A1-4348-9511-E56F428B449F}"/>
            </c:ext>
          </c:extLst>
        </c:ser>
        <c:ser>
          <c:idx val="1"/>
          <c:order val="1"/>
          <c:tx>
            <c:strRef>
              <c:f>'FKR Sachsen I'!$A$5</c:f>
              <c:strCache>
                <c:ptCount val="1"/>
                <c:pt idx="0">
                  <c:v>Ostdeutschland (mit Berlin)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'FKR Sachsen I'!$B$2:$Y$3</c:f>
              <c:strCache>
                <c:ptCount val="6"/>
                <c:pt idx="0">
                  <c:v>Krippengruppe</c:v>
                </c:pt>
                <c:pt idx="1">
                  <c:v>Kindergartengruppe</c:v>
                </c:pt>
                <c:pt idx="2">
                  <c:v>Kindergartengruppe,
für 2-Jährige geöffnet</c:v>
                </c:pt>
                <c:pt idx="3">
                  <c:v>Gruppe mit Kindern
unter 4 Jahren</c:v>
                </c:pt>
                <c:pt idx="4">
                  <c:v>Altersübergreifende Gruppe</c:v>
                </c:pt>
                <c:pt idx="5">
                  <c:v>Hort*</c:v>
                </c:pt>
              </c:strCache>
              <c:extLst/>
            </c:strRef>
          </c:cat>
          <c:val>
            <c:numRef>
              <c:f>'FKR Sachsen I'!$B$5:$Y$5</c:f>
              <c:numCache>
                <c:formatCode>0.0</c:formatCode>
                <c:ptCount val="6"/>
                <c:pt idx="0">
                  <c:v>8.8000000000000007</c:v>
                </c:pt>
                <c:pt idx="1">
                  <c:v>17.8</c:v>
                </c:pt>
                <c:pt idx="2">
                  <c:v>16.2</c:v>
                </c:pt>
                <c:pt idx="3">
                  <c:v>10.7</c:v>
                </c:pt>
                <c:pt idx="4">
                  <c:v>13.8</c:v>
                </c:pt>
                <c:pt idx="5">
                  <c:v>23.5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1A1-4348-9511-E56F428B449F}"/>
            </c:ext>
          </c:extLst>
        </c:ser>
        <c:ser>
          <c:idx val="3"/>
          <c:order val="3"/>
          <c:tx>
            <c:strRef>
              <c:f>'FKR Sachsen I'!$A$7</c:f>
              <c:strCache>
                <c:ptCount val="1"/>
                <c:pt idx="0">
                  <c:v>Bundesrepublik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'FKR Sachsen I'!$B$2:$Y$3</c:f>
              <c:strCache>
                <c:ptCount val="6"/>
                <c:pt idx="0">
                  <c:v>Krippengruppe</c:v>
                </c:pt>
                <c:pt idx="1">
                  <c:v>Kindergartengruppe</c:v>
                </c:pt>
                <c:pt idx="2">
                  <c:v>Kindergartengruppe,
für 2-Jährige geöffnet</c:v>
                </c:pt>
                <c:pt idx="3">
                  <c:v>Gruppe mit Kindern
unter 4 Jahren</c:v>
                </c:pt>
                <c:pt idx="4">
                  <c:v>Altersübergreifende Gruppe</c:v>
                </c:pt>
                <c:pt idx="5">
                  <c:v>Hort*</c:v>
                </c:pt>
              </c:strCache>
              <c:extLst/>
            </c:strRef>
          </c:cat>
          <c:val>
            <c:numRef>
              <c:f>'FKR Sachsen I'!$B$7:$Y$7</c:f>
              <c:numCache>
                <c:formatCode>0.0</c:formatCode>
                <c:ptCount val="6"/>
                <c:pt idx="0">
                  <c:v>6.5</c:v>
                </c:pt>
                <c:pt idx="1">
                  <c:v>14</c:v>
                </c:pt>
                <c:pt idx="2">
                  <c:v>12.5</c:v>
                </c:pt>
                <c:pt idx="3">
                  <c:v>6.7</c:v>
                </c:pt>
                <c:pt idx="4">
                  <c:v>10.5</c:v>
                </c:pt>
                <c:pt idx="5">
                  <c:v>17.7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1A1-4348-9511-E56F428B449F}"/>
            </c:ext>
          </c:extLst>
        </c:ser>
        <c:ser>
          <c:idx val="4"/>
          <c:order val="4"/>
          <c:tx>
            <c:strRef>
              <c:f>'FKR Sachsen I'!$A$8</c:f>
              <c:strCache>
                <c:ptCount val="1"/>
                <c:pt idx="0">
                  <c:v>Empfehlung Bertelsmann-Stiftung</c:v>
                </c:pt>
              </c:strCache>
            </c:strRef>
          </c:tx>
          <c:spPr>
            <a:solidFill>
              <a:srgbClr val="2296C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8298575990824112E-3"/>
                  <c:y val="-2.11313702345856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A1-4348-9511-E56F428B449F}"/>
                </c:ext>
              </c:extLst>
            </c:dLbl>
            <c:dLbl>
              <c:idx val="1"/>
              <c:layout>
                <c:manualLayout>
                  <c:x val="1.775762975761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A1-4348-9511-E56F428B449F}"/>
                </c:ext>
              </c:extLst>
            </c:dLbl>
            <c:dLbl>
              <c:idx val="2"/>
              <c:layout>
                <c:manualLayout>
                  <c:x val="9.56180063871527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A1-4348-9511-E56F428B449F}"/>
                </c:ext>
              </c:extLst>
            </c:dLbl>
            <c:dLbl>
              <c:idx val="3"/>
              <c:layout>
                <c:manualLayout>
                  <c:x val="1.229374367834824E-2"/>
                  <c:y val="-7.748079579537966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A1-4348-9511-E56F428B449F}"/>
                </c:ext>
              </c:extLst>
            </c:dLbl>
            <c:dLbl>
              <c:idx val="4"/>
              <c:layout>
                <c:manualLayout>
                  <c:x val="1.9176006619699103E-2"/>
                  <c:y val="-1.70662996240684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296C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580849392943271E-2"/>
                      <c:h val="4.41955508249640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1A1-4348-9511-E56F428B44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296C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'FKR Sachsen I'!$B$2:$Y$3</c:f>
              <c:strCache>
                <c:ptCount val="6"/>
                <c:pt idx="0">
                  <c:v>Krippengruppe</c:v>
                </c:pt>
                <c:pt idx="1">
                  <c:v>Kindergartengruppe</c:v>
                </c:pt>
                <c:pt idx="2">
                  <c:v>Kindergartengruppe,
für 2-Jährige geöffnet</c:v>
                </c:pt>
                <c:pt idx="3">
                  <c:v>Gruppe mit Kindern
unter 4 Jahren</c:v>
                </c:pt>
                <c:pt idx="4">
                  <c:v>Altersübergreifende Gruppe</c:v>
                </c:pt>
                <c:pt idx="5">
                  <c:v>Hort*</c:v>
                </c:pt>
              </c:strCache>
              <c:extLst/>
            </c:strRef>
          </c:cat>
          <c:val>
            <c:numRef>
              <c:f>'FKR Sachsen I'!$B$8:$Y$8</c:f>
              <c:numCache>
                <c:formatCode>0.0</c:formatCode>
                <c:ptCount val="6"/>
                <c:pt idx="0">
                  <c:v>4.2</c:v>
                </c:pt>
                <c:pt idx="1">
                  <c:v>10.5</c:v>
                </c:pt>
                <c:pt idx="2">
                  <c:v>6.86</c:v>
                </c:pt>
                <c:pt idx="3">
                  <c:v>4.4800000000000004</c:v>
                </c:pt>
                <c:pt idx="4">
                  <c:v>6.11</c:v>
                </c:pt>
                <c:pt idx="5">
                  <c:v>20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31A1-4348-9511-E56F428B4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8999256"/>
        <c:axId val="65899466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'FKR Sachsen I'!$A$6</c15:sqref>
                        </c15:formulaRef>
                      </c:ext>
                    </c:extLst>
                    <c:strCache>
                      <c:ptCount val="1"/>
                      <c:pt idx="0">
                        <c:v>Westdeutschland (ohne Berlin)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'FKR Sachsen I'!$B$2:$Y$3</c15:sqref>
                        </c15:formulaRef>
                      </c:ext>
                    </c:extLst>
                    <c:strCache>
                      <c:ptCount val="6"/>
                      <c:pt idx="0">
                        <c:v>Krippengruppe</c:v>
                      </c:pt>
                      <c:pt idx="1">
                        <c:v>Kindergartengruppe</c:v>
                      </c:pt>
                      <c:pt idx="2">
                        <c:v>Kindergartengruppe,
für 2-Jährige geöffnet</c:v>
                      </c:pt>
                      <c:pt idx="3">
                        <c:v>Gruppe mit Kindern
unter 4 Jahren</c:v>
                      </c:pt>
                      <c:pt idx="4">
                        <c:v>Altersübergreifende Gruppe</c:v>
                      </c:pt>
                      <c:pt idx="5">
                        <c:v>Hort*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'FKR Sachsen I'!$B$6:$Y$6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5.5</c:v>
                      </c:pt>
                      <c:pt idx="1">
                        <c:v>13</c:v>
                      </c:pt>
                      <c:pt idx="2">
                        <c:v>12.3</c:v>
                      </c:pt>
                      <c:pt idx="3">
                        <c:v>6.2</c:v>
                      </c:pt>
                      <c:pt idx="4">
                        <c:v>9.8000000000000007</c:v>
                      </c:pt>
                      <c:pt idx="5">
                        <c:v>10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31A1-4348-9511-E56F428B449F}"/>
                  </c:ext>
                </c:extLst>
              </c15:ser>
            </c15:filteredBarSeries>
          </c:ext>
        </c:extLst>
      </c:barChart>
      <c:catAx>
        <c:axId val="65899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8994664"/>
        <c:crosses val="autoZero"/>
        <c:auto val="1"/>
        <c:lblAlgn val="ctr"/>
        <c:lblOffset val="100"/>
        <c:noMultiLvlLbl val="0"/>
      </c:catAx>
      <c:valAx>
        <c:axId val="658994664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8999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/>
              <a:t>Was </a:t>
            </a:r>
            <a:r>
              <a:rPr lang="de-DE" dirty="0"/>
              <a:t>Eltern wichtig ist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 Frage 11'!$B$3</c:f>
              <c:strCache>
                <c:ptCount val="1"/>
                <c:pt idx="0">
                  <c:v>sehr wichtig</c:v>
                </c:pt>
              </c:strCache>
            </c:strRef>
          </c:tx>
          <c:spPr>
            <a:solidFill>
              <a:srgbClr val="DBBD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 Frage 11'!$A$4:$A$10</c:f>
              <c:strCache>
                <c:ptCount val="7"/>
                <c:pt idx="0">
                  <c:v>Mein Kind hat Vertrauen zu seiner Bezugsperson in der Kita/KTPP entwickelt.</c:v>
                </c:pt>
                <c:pt idx="1">
                  <c:v>Mein Kind wird in der Kita von den Fachkräften/KTPP geachtet und wertgeschätzt. </c:v>
                </c:pt>
                <c:pt idx="2">
                  <c:v>In der Kita/KTP wird meinem Kind gegenüber Geduld gezeigt. </c:v>
                </c:pt>
                <c:pt idx="3">
                  <c:v>Meinem Kind werden von den Fachkräften/KTPP Offenheit und Mitgefühl entgegengebracht. </c:v>
                </c:pt>
                <c:pt idx="4">
                  <c:v>Auf die Interessen und Bedürfnisse meines Kindes wird in der Kita/KTP eingegangen. </c:v>
                </c:pt>
                <c:pt idx="5">
                  <c:v>Mein Kind erfährt in der Kita/KTP Trost bei Niederlagen oder Misserfolg.</c:v>
                </c:pt>
                <c:pt idx="6">
                  <c:v>Die Fachkräfte/KTPP haben ausreichend Zeit, um sich meinem Kind zu widmen.</c:v>
                </c:pt>
              </c:strCache>
            </c:strRef>
          </c:cat>
          <c:val>
            <c:numRef>
              <c:f>'T Frage 11'!$B$4:$B$10</c:f>
              <c:numCache>
                <c:formatCode>###0</c:formatCode>
                <c:ptCount val="7"/>
                <c:pt idx="0">
                  <c:v>87.857142857142861</c:v>
                </c:pt>
                <c:pt idx="1">
                  <c:v>86.208267090620026</c:v>
                </c:pt>
                <c:pt idx="2">
                  <c:v>71.194566520175783</c:v>
                </c:pt>
                <c:pt idx="3">
                  <c:v>79.848363926576212</c:v>
                </c:pt>
                <c:pt idx="4">
                  <c:v>68.917299240910907</c:v>
                </c:pt>
                <c:pt idx="5">
                  <c:v>73.368041649979972</c:v>
                </c:pt>
                <c:pt idx="6">
                  <c:v>70.843373493975903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6-4F13-B822-7858CD12F49C}"/>
            </c:ext>
          </c:extLst>
        </c:ser>
        <c:ser>
          <c:idx val="1"/>
          <c:order val="1"/>
          <c:tx>
            <c:strRef>
              <c:f>'T Frage 11'!$C$3</c:f>
              <c:strCache>
                <c:ptCount val="1"/>
                <c:pt idx="0">
                  <c:v>wichtig</c:v>
                </c:pt>
              </c:strCache>
            </c:strRef>
          </c:tx>
          <c:spPr>
            <a:solidFill>
              <a:srgbClr val="A691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 Frage 11'!$A$4:$A$10</c:f>
              <c:strCache>
                <c:ptCount val="7"/>
                <c:pt idx="0">
                  <c:v>Mein Kind hat Vertrauen zu seiner Bezugsperson in der Kita/KTPP entwickelt.</c:v>
                </c:pt>
                <c:pt idx="1">
                  <c:v>Mein Kind wird in der Kita von den Fachkräften/KTPP geachtet und wertgeschätzt. </c:v>
                </c:pt>
                <c:pt idx="2">
                  <c:v>In der Kita/KTP wird meinem Kind gegenüber Geduld gezeigt. </c:v>
                </c:pt>
                <c:pt idx="3">
                  <c:v>Meinem Kind werden von den Fachkräften/KTPP Offenheit und Mitgefühl entgegengebracht. </c:v>
                </c:pt>
                <c:pt idx="4">
                  <c:v>Auf die Interessen und Bedürfnisse meines Kindes wird in der Kita/KTP eingegangen. </c:v>
                </c:pt>
                <c:pt idx="5">
                  <c:v>Mein Kind erfährt in der Kita/KTP Trost bei Niederlagen oder Misserfolg.</c:v>
                </c:pt>
                <c:pt idx="6">
                  <c:v>Die Fachkräfte/KTPP haben ausreichend Zeit, um sich meinem Kind zu widmen.</c:v>
                </c:pt>
              </c:strCache>
            </c:strRef>
          </c:cat>
          <c:val>
            <c:numRef>
              <c:f>'T Frage 11'!$C$4:$C$10</c:f>
              <c:numCache>
                <c:formatCode>###0</c:formatCode>
                <c:ptCount val="7"/>
                <c:pt idx="0">
                  <c:v>11.984126984126984</c:v>
                </c:pt>
                <c:pt idx="1">
                  <c:v>13.473767885532592</c:v>
                </c:pt>
                <c:pt idx="2">
                  <c:v>27.846584099081102</c:v>
                </c:pt>
                <c:pt idx="3">
                  <c:v>19.912210694333599</c:v>
                </c:pt>
                <c:pt idx="4">
                  <c:v>30.483419896124651</c:v>
                </c:pt>
                <c:pt idx="5">
                  <c:v>25.39046856227473</c:v>
                </c:pt>
                <c:pt idx="6">
                  <c:v>28.192771084337348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96-4F13-B822-7858CD12F49C}"/>
            </c:ext>
          </c:extLst>
        </c:ser>
        <c:ser>
          <c:idx val="2"/>
          <c:order val="2"/>
          <c:tx>
            <c:strRef>
              <c:f>'T Frage 11'!$D$3</c:f>
              <c:strCache>
                <c:ptCount val="1"/>
                <c:pt idx="0">
                  <c:v>weniger wichtig</c:v>
                </c:pt>
              </c:strCache>
              <c:extLst xmlns:c15="http://schemas.microsoft.com/office/drawing/2012/chart"/>
            </c:strRef>
          </c:tx>
          <c:spPr>
            <a:solidFill>
              <a:srgbClr val="6D6100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 Frage 11'!$A$4:$A$10</c:f>
              <c:strCache>
                <c:ptCount val="7"/>
                <c:pt idx="0">
                  <c:v>Mein Kind hat Vertrauen zu seiner Bezugsperson in der Kita/KTPP entwickelt.</c:v>
                </c:pt>
                <c:pt idx="1">
                  <c:v>Mein Kind wird in der Kita von den Fachkräften/KTPP geachtet und wertgeschätzt. </c:v>
                </c:pt>
                <c:pt idx="2">
                  <c:v>In der Kita/KTP wird meinem Kind gegenüber Geduld gezeigt. </c:v>
                </c:pt>
                <c:pt idx="3">
                  <c:v>Meinem Kind werden von den Fachkräften/KTPP Offenheit und Mitgefühl entgegengebracht. </c:v>
                </c:pt>
                <c:pt idx="4">
                  <c:v>Auf die Interessen und Bedürfnisse meines Kindes wird in der Kita/KTP eingegangen. </c:v>
                </c:pt>
                <c:pt idx="5">
                  <c:v>Mein Kind erfährt in der Kita/KTP Trost bei Niederlagen oder Misserfolg.</c:v>
                </c:pt>
                <c:pt idx="6">
                  <c:v>Die Fachkräfte/KTPP haben ausreichend Zeit, um sich meinem Kind zu widmen.</c:v>
                </c:pt>
              </c:strCache>
              <c:extLst xmlns:c15="http://schemas.microsoft.com/office/drawing/2012/chart"/>
            </c:strRef>
          </c:cat>
          <c:val>
            <c:numRef>
              <c:f>'T Frage 11'!$D$4:$D$10</c:f>
              <c:numCache>
                <c:formatCode>###0</c:formatCode>
                <c:ptCount val="7"/>
                <c:pt idx="0">
                  <c:v>0.15873015873015872</c:v>
                </c:pt>
                <c:pt idx="1">
                  <c:v>0.31796502384737679</c:v>
                </c:pt>
                <c:pt idx="2">
                  <c:v>0.95884938074310821</c:v>
                </c:pt>
                <c:pt idx="3">
                  <c:v>0.15961691939345571</c:v>
                </c:pt>
                <c:pt idx="4">
                  <c:v>0.55932880543347985</c:v>
                </c:pt>
                <c:pt idx="5">
                  <c:v>0.96115338406087303</c:v>
                </c:pt>
                <c:pt idx="6">
                  <c:v>0.88353413654618462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2-6E96-4F13-B822-7858CD12F49C}"/>
            </c:ext>
          </c:extLst>
        </c:ser>
        <c:ser>
          <c:idx val="3"/>
          <c:order val="3"/>
          <c:tx>
            <c:strRef>
              <c:f>'T Frage 11'!$E$3</c:f>
              <c:strCache>
                <c:ptCount val="1"/>
                <c:pt idx="0">
                  <c:v>unwichtig</c:v>
                </c:pt>
              </c:strCache>
              <c:extLst xmlns:c15="http://schemas.microsoft.com/office/drawing/2012/chart"/>
            </c:strRef>
          </c:tx>
          <c:spPr>
            <a:solidFill>
              <a:srgbClr val="554C00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 Frage 11'!$A$4:$A$10</c:f>
              <c:strCache>
                <c:ptCount val="7"/>
                <c:pt idx="0">
                  <c:v>Mein Kind hat Vertrauen zu seiner Bezugsperson in der Kita/KTPP entwickelt.</c:v>
                </c:pt>
                <c:pt idx="1">
                  <c:v>Mein Kind wird in der Kita von den Fachkräften/KTPP geachtet und wertgeschätzt. </c:v>
                </c:pt>
                <c:pt idx="2">
                  <c:v>In der Kita/KTP wird meinem Kind gegenüber Geduld gezeigt. </c:v>
                </c:pt>
                <c:pt idx="3">
                  <c:v>Meinem Kind werden von den Fachkräften/KTPP Offenheit und Mitgefühl entgegengebracht. </c:v>
                </c:pt>
                <c:pt idx="4">
                  <c:v>Auf die Interessen und Bedürfnisse meines Kindes wird in der Kita/KTP eingegangen. </c:v>
                </c:pt>
                <c:pt idx="5">
                  <c:v>Mein Kind erfährt in der Kita/KTP Trost bei Niederlagen oder Misserfolg.</c:v>
                </c:pt>
                <c:pt idx="6">
                  <c:v>Die Fachkräfte/KTPP haben ausreichend Zeit, um sich meinem Kind zu widmen.</c:v>
                </c:pt>
              </c:strCache>
              <c:extLst xmlns:c15="http://schemas.microsoft.com/office/drawing/2012/chart"/>
            </c:strRef>
          </c:cat>
          <c:val>
            <c:numRef>
              <c:f>'T Frage 11'!$E$4:$E$10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###0">
                  <c:v>7.9808459696727854E-2</c:v>
                </c:pt>
                <c:pt idx="4" formatCode="###0">
                  <c:v>3.9952057530962842E-2</c:v>
                </c:pt>
                <c:pt idx="5" formatCode="###0">
                  <c:v>0.28033640368442131</c:v>
                </c:pt>
                <c:pt idx="6" formatCode="###0">
                  <c:v>8.0321285140562249E-2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3-6E96-4F13-B822-7858CD12F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2444488"/>
        <c:axId val="962438584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'T Frage 11'!$F$3</c15:sqref>
                        </c15:formulaRef>
                      </c:ext>
                    </c:extLst>
                    <c:strCache>
                      <c:ptCount val="1"/>
                      <c:pt idx="0">
                        <c:v>kann ich nicht beurteilen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 Frage 11'!$A$4:$A$10</c15:sqref>
                        </c15:formulaRef>
                      </c:ext>
                    </c:extLst>
                    <c:strCache>
                      <c:ptCount val="7"/>
                      <c:pt idx="0">
                        <c:v>Mein Kind hat Vertrauen zu seiner Bezugsperson in der Kita/KTPP entwickelt.</c:v>
                      </c:pt>
                      <c:pt idx="1">
                        <c:v>Mein Kind wird in der Kita von den Fachkräften/KTPP geachtet und wertgeschätzt. </c:v>
                      </c:pt>
                      <c:pt idx="2">
                        <c:v>In der Kita/KTP wird meinem Kind gegenüber Geduld gezeigt. </c:v>
                      </c:pt>
                      <c:pt idx="3">
                        <c:v>Meinem Kind werden von den Fachkräften/KTPP Offenheit und Mitgefühl entgegengebracht. </c:v>
                      </c:pt>
                      <c:pt idx="4">
                        <c:v>Auf die Interessen und Bedürfnisse meines Kindes wird in der Kita/KTP eingegangen. </c:v>
                      </c:pt>
                      <c:pt idx="5">
                        <c:v>Mein Kind erfährt in der Kita/KTP Trost bei Niederlagen oder Misserfolg.</c:v>
                      </c:pt>
                      <c:pt idx="6">
                        <c:v>Die Fachkräfte/KTPP haben ausreichend Zeit, um sich meinem Kind zu widmen.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 Frage 11'!$F$4:$F$10</c15:sqref>
                        </c15:formulaRef>
                      </c:ext>
                    </c:extLst>
                    <c:numCache>
                      <c:formatCode>###0</c:formatCode>
                      <c:ptCount val="7"/>
                      <c:pt idx="0">
                        <c:v>1.3559322033898304</c:v>
                      </c:pt>
                      <c:pt idx="1">
                        <c:v>3.2558139534883721</c:v>
                      </c:pt>
                      <c:pt idx="2">
                        <c:v>7.8092021950189956</c:v>
                      </c:pt>
                      <c:pt idx="3">
                        <c:v>5.8649789029535864</c:v>
                      </c:pt>
                      <c:pt idx="4">
                        <c:v>5.4782975136957432</c:v>
                      </c:pt>
                      <c:pt idx="5">
                        <c:v>10.248840151834669</c:v>
                      </c:pt>
                      <c:pt idx="6">
                        <c:v>6.8124474348191759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6E96-4F13-B822-7858CD12F49C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11'!$G$3</c15:sqref>
                        </c15:formulaRef>
                      </c:ext>
                    </c:extLst>
                    <c:strCache>
                      <c:ptCount val="1"/>
                      <c:pt idx="0">
                        <c:v>trifft voll zu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11'!$A$4:$A$10</c15:sqref>
                        </c15:formulaRef>
                      </c:ext>
                    </c:extLst>
                    <c:strCache>
                      <c:ptCount val="7"/>
                      <c:pt idx="0">
                        <c:v>Mein Kind hat Vertrauen zu seiner Bezugsperson in der Kita/KTPP entwickelt.</c:v>
                      </c:pt>
                      <c:pt idx="1">
                        <c:v>Mein Kind wird in der Kita von den Fachkräften/KTPP geachtet und wertgeschätzt. </c:v>
                      </c:pt>
                      <c:pt idx="2">
                        <c:v>In der Kita/KTP wird meinem Kind gegenüber Geduld gezeigt. </c:v>
                      </c:pt>
                      <c:pt idx="3">
                        <c:v>Meinem Kind werden von den Fachkräften/KTPP Offenheit und Mitgefühl entgegengebracht. </c:v>
                      </c:pt>
                      <c:pt idx="4">
                        <c:v>Auf die Interessen und Bedürfnisse meines Kindes wird in der Kita/KTP eingegangen. </c:v>
                      </c:pt>
                      <c:pt idx="5">
                        <c:v>Mein Kind erfährt in der Kita/KTP Trost bei Niederlagen oder Misserfolg.</c:v>
                      </c:pt>
                      <c:pt idx="6">
                        <c:v>Die Fachkräfte/KTPP haben ausreichend Zeit, um sich meinem Kind zu widmen.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11'!$G$4:$G$10</c15:sqref>
                        </c15:formulaRef>
                      </c:ext>
                    </c:extLst>
                    <c:numCache>
                      <c:formatCode>###0</c:formatCode>
                      <c:ptCount val="7"/>
                      <c:pt idx="0">
                        <c:v>68.855932203389841</c:v>
                      </c:pt>
                      <c:pt idx="1">
                        <c:v>65.623678646934451</c:v>
                      </c:pt>
                      <c:pt idx="2">
                        <c:v>48.839172646686364</c:v>
                      </c:pt>
                      <c:pt idx="3">
                        <c:v>57.637130801687761</c:v>
                      </c:pt>
                      <c:pt idx="4">
                        <c:v>40.750105351875263</c:v>
                      </c:pt>
                      <c:pt idx="5">
                        <c:v>50.780261493040911</c:v>
                      </c:pt>
                      <c:pt idx="6">
                        <c:v>15.643397813288479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E96-4F13-B822-7858CD12F49C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11'!$H$3</c15:sqref>
                        </c15:formulaRef>
                      </c:ext>
                    </c:extLst>
                    <c:strCache>
                      <c:ptCount val="1"/>
                      <c:pt idx="0">
                        <c:v>trifft eher zu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11'!$A$4:$A$10</c15:sqref>
                        </c15:formulaRef>
                      </c:ext>
                    </c:extLst>
                    <c:strCache>
                      <c:ptCount val="7"/>
                      <c:pt idx="0">
                        <c:v>Mein Kind hat Vertrauen zu seiner Bezugsperson in der Kita/KTPP entwickelt.</c:v>
                      </c:pt>
                      <c:pt idx="1">
                        <c:v>Mein Kind wird in der Kita von den Fachkräften/KTPP geachtet und wertgeschätzt. </c:v>
                      </c:pt>
                      <c:pt idx="2">
                        <c:v>In der Kita/KTP wird meinem Kind gegenüber Geduld gezeigt. </c:v>
                      </c:pt>
                      <c:pt idx="3">
                        <c:v>Meinem Kind werden von den Fachkräften/KTPP Offenheit und Mitgefühl entgegengebracht. </c:v>
                      </c:pt>
                      <c:pt idx="4">
                        <c:v>Auf die Interessen und Bedürfnisse meines Kindes wird in der Kita/KTP eingegangen. </c:v>
                      </c:pt>
                      <c:pt idx="5">
                        <c:v>Mein Kind erfährt in der Kita/KTP Trost bei Niederlagen oder Misserfolg.</c:v>
                      </c:pt>
                      <c:pt idx="6">
                        <c:v>Die Fachkräfte/KTPP haben ausreichend Zeit, um sich meinem Kind zu widmen.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11'!$H$4:$H$10</c15:sqref>
                        </c15:formulaRef>
                      </c:ext>
                    </c:extLst>
                    <c:numCache>
                      <c:formatCode>###0</c:formatCode>
                      <c:ptCount val="7"/>
                      <c:pt idx="0">
                        <c:v>24.449152542372882</c:v>
                      </c:pt>
                      <c:pt idx="1">
                        <c:v>26.849894291754755</c:v>
                      </c:pt>
                      <c:pt idx="2">
                        <c:v>36.260025327142252</c:v>
                      </c:pt>
                      <c:pt idx="3">
                        <c:v>31.603375527426159</c:v>
                      </c:pt>
                      <c:pt idx="4">
                        <c:v>42.014327855035823</c:v>
                      </c:pt>
                      <c:pt idx="5">
                        <c:v>32.981864192323911</c:v>
                      </c:pt>
                      <c:pt idx="6">
                        <c:v>36.62741799831791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E96-4F13-B822-7858CD12F49C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11'!$I$3</c15:sqref>
                        </c15:formulaRef>
                      </c:ext>
                    </c:extLst>
                    <c:strCache>
                      <c:ptCount val="1"/>
                      <c:pt idx="0">
                        <c:v> trifft weniger zu</c:v>
                      </c:pt>
                    </c:strCache>
                  </c:strRef>
                </c:tx>
                <c:spPr>
                  <a:solidFill>
                    <a:srgbClr val="6D61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11'!$A$4:$A$10</c15:sqref>
                        </c15:formulaRef>
                      </c:ext>
                    </c:extLst>
                    <c:strCache>
                      <c:ptCount val="7"/>
                      <c:pt idx="0">
                        <c:v>Mein Kind hat Vertrauen zu seiner Bezugsperson in der Kita/KTPP entwickelt.</c:v>
                      </c:pt>
                      <c:pt idx="1">
                        <c:v>Mein Kind wird in der Kita von den Fachkräften/KTPP geachtet und wertgeschätzt. </c:v>
                      </c:pt>
                      <c:pt idx="2">
                        <c:v>In der Kita/KTP wird meinem Kind gegenüber Geduld gezeigt. </c:v>
                      </c:pt>
                      <c:pt idx="3">
                        <c:v>Meinem Kind werden von den Fachkräften/KTPP Offenheit und Mitgefühl entgegengebracht. </c:v>
                      </c:pt>
                      <c:pt idx="4">
                        <c:v>Auf die Interessen und Bedürfnisse meines Kindes wird in der Kita/KTP eingegangen. </c:v>
                      </c:pt>
                      <c:pt idx="5">
                        <c:v>Mein Kind erfährt in der Kita/KTP Trost bei Niederlagen oder Misserfolg.</c:v>
                      </c:pt>
                      <c:pt idx="6">
                        <c:v>Die Fachkräfte/KTPP haben ausreichend Zeit, um sich meinem Kind zu widmen.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11'!$I$4:$I$10</c15:sqref>
                        </c15:formulaRef>
                      </c:ext>
                    </c:extLst>
                    <c:numCache>
                      <c:formatCode>###0</c:formatCode>
                      <c:ptCount val="7"/>
                      <c:pt idx="0">
                        <c:v>4.5762711864406782</c:v>
                      </c:pt>
                      <c:pt idx="1">
                        <c:v>3.5940803382663846</c:v>
                      </c:pt>
                      <c:pt idx="2">
                        <c:v>6.4584212747994929</c:v>
                      </c:pt>
                      <c:pt idx="3">
                        <c:v>4.4303797468354427</c:v>
                      </c:pt>
                      <c:pt idx="4">
                        <c:v>10.408765276021912</c:v>
                      </c:pt>
                      <c:pt idx="5">
                        <c:v>5.356389708983551</c:v>
                      </c:pt>
                      <c:pt idx="6">
                        <c:v>33.010933557611438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E96-4F13-B822-7858CD12F49C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11'!$J$3</c15:sqref>
                        </c15:formulaRef>
                      </c:ext>
                    </c:extLst>
                    <c:strCache>
                      <c:ptCount val="1"/>
                      <c:pt idx="0">
                        <c:v>trifft überhaupt nicht zu</c:v>
                      </c:pt>
                    </c:strCache>
                  </c:strRef>
                </c:tx>
                <c:spPr>
                  <a:solidFill>
                    <a:srgbClr val="554C0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11'!$A$4:$A$10</c15:sqref>
                        </c15:formulaRef>
                      </c:ext>
                    </c:extLst>
                    <c:strCache>
                      <c:ptCount val="7"/>
                      <c:pt idx="0">
                        <c:v>Mein Kind hat Vertrauen zu seiner Bezugsperson in der Kita/KTPP entwickelt.</c:v>
                      </c:pt>
                      <c:pt idx="1">
                        <c:v>Mein Kind wird in der Kita von den Fachkräften/KTPP geachtet und wertgeschätzt. </c:v>
                      </c:pt>
                      <c:pt idx="2">
                        <c:v>In der Kita/KTP wird meinem Kind gegenüber Geduld gezeigt. </c:v>
                      </c:pt>
                      <c:pt idx="3">
                        <c:v>Meinem Kind werden von den Fachkräften/KTPP Offenheit und Mitgefühl entgegengebracht. </c:v>
                      </c:pt>
                      <c:pt idx="4">
                        <c:v>Auf die Interessen und Bedürfnisse meines Kindes wird in der Kita/KTP eingegangen. </c:v>
                      </c:pt>
                      <c:pt idx="5">
                        <c:v>Mein Kind erfährt in der Kita/KTP Trost bei Niederlagen oder Misserfolg.</c:v>
                      </c:pt>
                      <c:pt idx="6">
                        <c:v>Die Fachkräfte/KTPP haben ausreichend Zeit, um sich meinem Kind zu widmen.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11'!$J$4:$J$10</c15:sqref>
                        </c15:formulaRef>
                      </c:ext>
                    </c:extLst>
                    <c:numCache>
                      <c:formatCode>###0</c:formatCode>
                      <c:ptCount val="7"/>
                      <c:pt idx="0">
                        <c:v>0.76271186440677974</c:v>
                      </c:pt>
                      <c:pt idx="1">
                        <c:v>0.67653276955602537</c:v>
                      </c:pt>
                      <c:pt idx="2">
                        <c:v>0.63317855635289144</c:v>
                      </c:pt>
                      <c:pt idx="3">
                        <c:v>0.46413502109704641</c:v>
                      </c:pt>
                      <c:pt idx="4">
                        <c:v>1.3485040033712601</c:v>
                      </c:pt>
                      <c:pt idx="5">
                        <c:v>0.63264445381695489</c:v>
                      </c:pt>
                      <c:pt idx="6">
                        <c:v>7.9058031959629949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E96-4F13-B822-7858CD12F49C}"/>
                  </c:ext>
                </c:extLst>
              </c15:ser>
            </c15:filteredBarSeries>
          </c:ext>
        </c:extLst>
      </c:barChart>
      <c:catAx>
        <c:axId val="96244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62438584"/>
        <c:crosses val="autoZero"/>
        <c:auto val="1"/>
        <c:lblAlgn val="ctr"/>
        <c:lblOffset val="100"/>
        <c:noMultiLvlLbl val="0"/>
      </c:catAx>
      <c:valAx>
        <c:axId val="96243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6244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Einschätzungen der Eltern</a:t>
            </a:r>
          </a:p>
        </c:rich>
      </c:tx>
      <c:layout>
        <c:manualLayout>
          <c:xMode val="edge"/>
          <c:yMode val="edge"/>
          <c:x val="0.35069055604160593"/>
          <c:y val="3.741698323458521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'T Frage 11'!$F$3</c:f>
              <c:strCache>
                <c:ptCount val="1"/>
                <c:pt idx="0">
                  <c:v>kann ich nicht beurteilen</c:v>
                </c:pt>
              </c:strCache>
            </c:strRef>
          </c:tx>
          <c:spPr>
            <a:solidFill>
              <a:srgbClr val="B6B6B6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 Frage 11'!$A$4:$A$10</c:f>
              <c:strCache>
                <c:ptCount val="7"/>
                <c:pt idx="0">
                  <c:v>Mein Kind hat Vertrauen zu seiner Bezugsperson in der Kita/KTPP entwickelt.</c:v>
                </c:pt>
                <c:pt idx="1">
                  <c:v>Mein Kind wird in der Kita von den Fachkräften/KTPP geachtet und wertgeschätzt. </c:v>
                </c:pt>
                <c:pt idx="2">
                  <c:v>In der Kita/KTP wird meinem Kind gegenüber Geduld gezeigt. </c:v>
                </c:pt>
                <c:pt idx="3">
                  <c:v>Meinem Kind werden von den Fachkräften/KTPP Offenheit und Mitgefühl entgegengebracht. </c:v>
                </c:pt>
                <c:pt idx="4">
                  <c:v>Auf die Interessen und Bedürfnisse meines Kindes wird in der Kita/KTP eingegangen. </c:v>
                </c:pt>
                <c:pt idx="5">
                  <c:v>Mein Kind erfährt in der Kita/KTP Trost bei Niederlagen oder Misserfolg.</c:v>
                </c:pt>
                <c:pt idx="6">
                  <c:v>Die Fachkräfte/KTPP haben ausreichend Zeit, um sich meinem Kind zu widmen.</c:v>
                </c:pt>
              </c:strCache>
            </c:strRef>
          </c:cat>
          <c:val>
            <c:numRef>
              <c:f>'T Frage 11'!$F$4:$F$10</c:f>
              <c:numCache>
                <c:formatCode>###0</c:formatCode>
                <c:ptCount val="7"/>
                <c:pt idx="0">
                  <c:v>1.3559322033898304</c:v>
                </c:pt>
                <c:pt idx="1">
                  <c:v>3.2558139534883721</c:v>
                </c:pt>
                <c:pt idx="2">
                  <c:v>7.8092021950189956</c:v>
                </c:pt>
                <c:pt idx="3">
                  <c:v>5.8649789029535864</c:v>
                </c:pt>
                <c:pt idx="4">
                  <c:v>5.4782975136957432</c:v>
                </c:pt>
                <c:pt idx="5">
                  <c:v>10.248840151834669</c:v>
                </c:pt>
                <c:pt idx="6">
                  <c:v>6.8124474348191759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E-4BF3-90B0-1A3E95617A5C}"/>
            </c:ext>
          </c:extLst>
        </c:ser>
        <c:ser>
          <c:idx val="5"/>
          <c:order val="5"/>
          <c:tx>
            <c:strRef>
              <c:f>'T Frage 11'!$G$3</c:f>
              <c:strCache>
                <c:ptCount val="1"/>
                <c:pt idx="0">
                  <c:v>trifft voll zu</c:v>
                </c:pt>
              </c:strCache>
            </c:strRef>
          </c:tx>
          <c:spPr>
            <a:solidFill>
              <a:srgbClr val="DBBD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 Frage 11'!$A$4:$A$10</c:f>
              <c:strCache>
                <c:ptCount val="7"/>
                <c:pt idx="0">
                  <c:v>Mein Kind hat Vertrauen zu seiner Bezugsperson in der Kita/KTPP entwickelt.</c:v>
                </c:pt>
                <c:pt idx="1">
                  <c:v>Mein Kind wird in der Kita von den Fachkräften/KTPP geachtet und wertgeschätzt. </c:v>
                </c:pt>
                <c:pt idx="2">
                  <c:v>In der Kita/KTP wird meinem Kind gegenüber Geduld gezeigt. </c:v>
                </c:pt>
                <c:pt idx="3">
                  <c:v>Meinem Kind werden von den Fachkräften/KTPP Offenheit und Mitgefühl entgegengebracht. </c:v>
                </c:pt>
                <c:pt idx="4">
                  <c:v>Auf die Interessen und Bedürfnisse meines Kindes wird in der Kita/KTP eingegangen. </c:v>
                </c:pt>
                <c:pt idx="5">
                  <c:v>Mein Kind erfährt in der Kita/KTP Trost bei Niederlagen oder Misserfolg.</c:v>
                </c:pt>
                <c:pt idx="6">
                  <c:v>Die Fachkräfte/KTPP haben ausreichend Zeit, um sich meinem Kind zu widmen.</c:v>
                </c:pt>
              </c:strCache>
            </c:strRef>
          </c:cat>
          <c:val>
            <c:numRef>
              <c:f>'T Frage 11'!$G$4:$G$10</c:f>
              <c:numCache>
                <c:formatCode>###0</c:formatCode>
                <c:ptCount val="7"/>
                <c:pt idx="0">
                  <c:v>68.855932203389841</c:v>
                </c:pt>
                <c:pt idx="1">
                  <c:v>65.623678646934451</c:v>
                </c:pt>
                <c:pt idx="2">
                  <c:v>48.839172646686364</c:v>
                </c:pt>
                <c:pt idx="3">
                  <c:v>57.637130801687761</c:v>
                </c:pt>
                <c:pt idx="4">
                  <c:v>40.750105351875263</c:v>
                </c:pt>
                <c:pt idx="5">
                  <c:v>50.780261493040911</c:v>
                </c:pt>
                <c:pt idx="6">
                  <c:v>15.643397813288479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5E-4BF3-90B0-1A3E95617A5C}"/>
            </c:ext>
          </c:extLst>
        </c:ser>
        <c:ser>
          <c:idx val="6"/>
          <c:order val="6"/>
          <c:tx>
            <c:strRef>
              <c:f>'T Frage 11'!$H$3</c:f>
              <c:strCache>
                <c:ptCount val="1"/>
                <c:pt idx="0">
                  <c:v>trifft eher zu</c:v>
                </c:pt>
              </c:strCache>
            </c:strRef>
          </c:tx>
          <c:spPr>
            <a:solidFill>
              <a:srgbClr val="A691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 Frage 11'!$A$4:$A$10</c:f>
              <c:strCache>
                <c:ptCount val="7"/>
                <c:pt idx="0">
                  <c:v>Mein Kind hat Vertrauen zu seiner Bezugsperson in der Kita/KTPP entwickelt.</c:v>
                </c:pt>
                <c:pt idx="1">
                  <c:v>Mein Kind wird in der Kita von den Fachkräften/KTPP geachtet und wertgeschätzt. </c:v>
                </c:pt>
                <c:pt idx="2">
                  <c:v>In der Kita/KTP wird meinem Kind gegenüber Geduld gezeigt. </c:v>
                </c:pt>
                <c:pt idx="3">
                  <c:v>Meinem Kind werden von den Fachkräften/KTPP Offenheit und Mitgefühl entgegengebracht. </c:v>
                </c:pt>
                <c:pt idx="4">
                  <c:v>Auf die Interessen und Bedürfnisse meines Kindes wird in der Kita/KTP eingegangen. </c:v>
                </c:pt>
                <c:pt idx="5">
                  <c:v>Mein Kind erfährt in der Kita/KTP Trost bei Niederlagen oder Misserfolg.</c:v>
                </c:pt>
                <c:pt idx="6">
                  <c:v>Die Fachkräfte/KTPP haben ausreichend Zeit, um sich meinem Kind zu widmen.</c:v>
                </c:pt>
              </c:strCache>
            </c:strRef>
          </c:cat>
          <c:val>
            <c:numRef>
              <c:f>'T Frage 11'!$H$4:$H$10</c:f>
              <c:numCache>
                <c:formatCode>###0</c:formatCode>
                <c:ptCount val="7"/>
                <c:pt idx="0">
                  <c:v>24.449152542372882</c:v>
                </c:pt>
                <c:pt idx="1">
                  <c:v>26.849894291754755</c:v>
                </c:pt>
                <c:pt idx="2">
                  <c:v>36.260025327142252</c:v>
                </c:pt>
                <c:pt idx="3">
                  <c:v>31.603375527426159</c:v>
                </c:pt>
                <c:pt idx="4">
                  <c:v>42.014327855035823</c:v>
                </c:pt>
                <c:pt idx="5">
                  <c:v>32.981864192323911</c:v>
                </c:pt>
                <c:pt idx="6">
                  <c:v>36.62741799831791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5E-4BF3-90B0-1A3E95617A5C}"/>
            </c:ext>
          </c:extLst>
        </c:ser>
        <c:ser>
          <c:idx val="7"/>
          <c:order val="7"/>
          <c:tx>
            <c:strRef>
              <c:f>'T Frage 11'!$I$3</c:f>
              <c:strCache>
                <c:ptCount val="1"/>
                <c:pt idx="0">
                  <c:v> trifft weniger zu</c:v>
                </c:pt>
              </c:strCache>
            </c:strRef>
          </c:tx>
          <c:spPr>
            <a:solidFill>
              <a:srgbClr val="6D61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 Frage 11'!$A$4:$A$10</c:f>
              <c:strCache>
                <c:ptCount val="7"/>
                <c:pt idx="0">
                  <c:v>Mein Kind hat Vertrauen zu seiner Bezugsperson in der Kita/KTPP entwickelt.</c:v>
                </c:pt>
                <c:pt idx="1">
                  <c:v>Mein Kind wird in der Kita von den Fachkräften/KTPP geachtet und wertgeschätzt. </c:v>
                </c:pt>
                <c:pt idx="2">
                  <c:v>In der Kita/KTP wird meinem Kind gegenüber Geduld gezeigt. </c:v>
                </c:pt>
                <c:pt idx="3">
                  <c:v>Meinem Kind werden von den Fachkräften/KTPP Offenheit und Mitgefühl entgegengebracht. </c:v>
                </c:pt>
                <c:pt idx="4">
                  <c:v>Auf die Interessen und Bedürfnisse meines Kindes wird in der Kita/KTP eingegangen. </c:v>
                </c:pt>
                <c:pt idx="5">
                  <c:v>Mein Kind erfährt in der Kita/KTP Trost bei Niederlagen oder Misserfolg.</c:v>
                </c:pt>
                <c:pt idx="6">
                  <c:v>Die Fachkräfte/KTPP haben ausreichend Zeit, um sich meinem Kind zu widmen.</c:v>
                </c:pt>
              </c:strCache>
            </c:strRef>
          </c:cat>
          <c:val>
            <c:numRef>
              <c:f>'T Frage 11'!$I$4:$I$10</c:f>
              <c:numCache>
                <c:formatCode>###0</c:formatCode>
                <c:ptCount val="7"/>
                <c:pt idx="0">
                  <c:v>4.5762711864406782</c:v>
                </c:pt>
                <c:pt idx="1">
                  <c:v>3.5940803382663846</c:v>
                </c:pt>
                <c:pt idx="2">
                  <c:v>6.4584212747994929</c:v>
                </c:pt>
                <c:pt idx="3">
                  <c:v>4.4303797468354427</c:v>
                </c:pt>
                <c:pt idx="4">
                  <c:v>10.408765276021912</c:v>
                </c:pt>
                <c:pt idx="5">
                  <c:v>5.356389708983551</c:v>
                </c:pt>
                <c:pt idx="6">
                  <c:v>33.010933557611438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5E-4BF3-90B0-1A3E95617A5C}"/>
            </c:ext>
          </c:extLst>
        </c:ser>
        <c:ser>
          <c:idx val="8"/>
          <c:order val="8"/>
          <c:tx>
            <c:strRef>
              <c:f>'T Frage 11'!$J$3</c:f>
              <c:strCache>
                <c:ptCount val="1"/>
                <c:pt idx="0">
                  <c:v>trifft überhaupt nicht zu</c:v>
                </c:pt>
              </c:strCache>
            </c:strRef>
          </c:tx>
          <c:spPr>
            <a:solidFill>
              <a:srgbClr val="554C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 Frage 11'!$A$4:$A$10</c:f>
              <c:strCache>
                <c:ptCount val="7"/>
                <c:pt idx="0">
                  <c:v>Mein Kind hat Vertrauen zu seiner Bezugsperson in der Kita/KTPP entwickelt.</c:v>
                </c:pt>
                <c:pt idx="1">
                  <c:v>Mein Kind wird in der Kita von den Fachkräften/KTPP geachtet und wertgeschätzt. </c:v>
                </c:pt>
                <c:pt idx="2">
                  <c:v>In der Kita/KTP wird meinem Kind gegenüber Geduld gezeigt. </c:v>
                </c:pt>
                <c:pt idx="3">
                  <c:v>Meinem Kind werden von den Fachkräften/KTPP Offenheit und Mitgefühl entgegengebracht. </c:v>
                </c:pt>
                <c:pt idx="4">
                  <c:v>Auf die Interessen und Bedürfnisse meines Kindes wird in der Kita/KTP eingegangen. </c:v>
                </c:pt>
                <c:pt idx="5">
                  <c:v>Mein Kind erfährt in der Kita/KTP Trost bei Niederlagen oder Misserfolg.</c:v>
                </c:pt>
                <c:pt idx="6">
                  <c:v>Die Fachkräfte/KTPP haben ausreichend Zeit, um sich meinem Kind zu widmen.</c:v>
                </c:pt>
              </c:strCache>
            </c:strRef>
          </c:cat>
          <c:val>
            <c:numRef>
              <c:f>'T Frage 11'!$J$4:$J$10</c:f>
              <c:numCache>
                <c:formatCode>###0</c:formatCode>
                <c:ptCount val="7"/>
                <c:pt idx="0">
                  <c:v>0.76271186440677974</c:v>
                </c:pt>
                <c:pt idx="1">
                  <c:v>0.67653276955602537</c:v>
                </c:pt>
                <c:pt idx="2">
                  <c:v>0.63317855635289144</c:v>
                </c:pt>
                <c:pt idx="3">
                  <c:v>0.46413502109704641</c:v>
                </c:pt>
                <c:pt idx="4">
                  <c:v>1.3485040033712601</c:v>
                </c:pt>
                <c:pt idx="5">
                  <c:v>0.63264445381695489</c:v>
                </c:pt>
                <c:pt idx="6">
                  <c:v>7.9058031959629949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5E-4BF3-90B0-1A3E95617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547632"/>
        <c:axId val="6885443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 Frage 11'!$B$3</c15:sqref>
                        </c15:formulaRef>
                      </c:ext>
                    </c:extLst>
                    <c:strCache>
                      <c:ptCount val="1"/>
                      <c:pt idx="0">
                        <c:v>sehr wichtig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 Frage 11'!$A$4:$A$10</c15:sqref>
                        </c15:formulaRef>
                      </c:ext>
                    </c:extLst>
                    <c:strCache>
                      <c:ptCount val="7"/>
                      <c:pt idx="0">
                        <c:v>Mein Kind hat Vertrauen zu seiner Bezugsperson in der Kita/KTPP entwickelt.</c:v>
                      </c:pt>
                      <c:pt idx="1">
                        <c:v>Mein Kind wird in der Kita von den Fachkräften/KTPP geachtet und wertgeschätzt. </c:v>
                      </c:pt>
                      <c:pt idx="2">
                        <c:v>In der Kita/KTP wird meinem Kind gegenüber Geduld gezeigt. </c:v>
                      </c:pt>
                      <c:pt idx="3">
                        <c:v>Meinem Kind werden von den Fachkräften/KTPP Offenheit und Mitgefühl entgegengebracht. </c:v>
                      </c:pt>
                      <c:pt idx="4">
                        <c:v>Auf die Interessen und Bedürfnisse meines Kindes wird in der Kita/KTP eingegangen. </c:v>
                      </c:pt>
                      <c:pt idx="5">
                        <c:v>Mein Kind erfährt in der Kita/KTP Trost bei Niederlagen oder Misserfolg.</c:v>
                      </c:pt>
                      <c:pt idx="6">
                        <c:v>Die Fachkräfte/KTPP haben ausreichend Zeit, um sich meinem Kind zu widmen.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 Frage 11'!$B$4:$B$10</c15:sqref>
                        </c15:formulaRef>
                      </c:ext>
                    </c:extLst>
                    <c:numCache>
                      <c:formatCode>###0</c:formatCode>
                      <c:ptCount val="7"/>
                      <c:pt idx="0">
                        <c:v>87.857142857142861</c:v>
                      </c:pt>
                      <c:pt idx="1">
                        <c:v>86.208267090620026</c:v>
                      </c:pt>
                      <c:pt idx="2">
                        <c:v>71.194566520175783</c:v>
                      </c:pt>
                      <c:pt idx="3">
                        <c:v>79.848363926576212</c:v>
                      </c:pt>
                      <c:pt idx="4">
                        <c:v>68.917299240910907</c:v>
                      </c:pt>
                      <c:pt idx="5">
                        <c:v>73.368041649979972</c:v>
                      </c:pt>
                      <c:pt idx="6">
                        <c:v>70.843373493975903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0F5E-4BF3-90B0-1A3E95617A5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11'!$C$3</c15:sqref>
                        </c15:formulaRef>
                      </c:ext>
                    </c:extLst>
                    <c:strCache>
                      <c:ptCount val="1"/>
                      <c:pt idx="0">
                        <c:v>wichtig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11'!$A$4:$A$10</c15:sqref>
                        </c15:formulaRef>
                      </c:ext>
                    </c:extLst>
                    <c:strCache>
                      <c:ptCount val="7"/>
                      <c:pt idx="0">
                        <c:v>Mein Kind hat Vertrauen zu seiner Bezugsperson in der Kita/KTPP entwickelt.</c:v>
                      </c:pt>
                      <c:pt idx="1">
                        <c:v>Mein Kind wird in der Kita von den Fachkräften/KTPP geachtet und wertgeschätzt. </c:v>
                      </c:pt>
                      <c:pt idx="2">
                        <c:v>In der Kita/KTP wird meinem Kind gegenüber Geduld gezeigt. </c:v>
                      </c:pt>
                      <c:pt idx="3">
                        <c:v>Meinem Kind werden von den Fachkräften/KTPP Offenheit und Mitgefühl entgegengebracht. </c:v>
                      </c:pt>
                      <c:pt idx="4">
                        <c:v>Auf die Interessen und Bedürfnisse meines Kindes wird in der Kita/KTP eingegangen. </c:v>
                      </c:pt>
                      <c:pt idx="5">
                        <c:v>Mein Kind erfährt in der Kita/KTP Trost bei Niederlagen oder Misserfolg.</c:v>
                      </c:pt>
                      <c:pt idx="6">
                        <c:v>Die Fachkräfte/KTPP haben ausreichend Zeit, um sich meinem Kind zu widmen.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11'!$C$4:$C$10</c15:sqref>
                        </c15:formulaRef>
                      </c:ext>
                    </c:extLst>
                    <c:numCache>
                      <c:formatCode>###0</c:formatCode>
                      <c:ptCount val="7"/>
                      <c:pt idx="0">
                        <c:v>11.984126984126984</c:v>
                      </c:pt>
                      <c:pt idx="1">
                        <c:v>13.473767885532592</c:v>
                      </c:pt>
                      <c:pt idx="2">
                        <c:v>27.846584099081102</c:v>
                      </c:pt>
                      <c:pt idx="3">
                        <c:v>19.912210694333599</c:v>
                      </c:pt>
                      <c:pt idx="4">
                        <c:v>30.483419896124651</c:v>
                      </c:pt>
                      <c:pt idx="5">
                        <c:v>25.39046856227473</c:v>
                      </c:pt>
                      <c:pt idx="6">
                        <c:v>28.192771084337348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F5E-4BF3-90B0-1A3E95617A5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11'!$D$3</c15:sqref>
                        </c15:formulaRef>
                      </c:ext>
                    </c:extLst>
                    <c:strCache>
                      <c:ptCount val="1"/>
                      <c:pt idx="0">
                        <c:v>weniger wichtig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11'!$A$4:$A$10</c15:sqref>
                        </c15:formulaRef>
                      </c:ext>
                    </c:extLst>
                    <c:strCache>
                      <c:ptCount val="7"/>
                      <c:pt idx="0">
                        <c:v>Mein Kind hat Vertrauen zu seiner Bezugsperson in der Kita/KTPP entwickelt.</c:v>
                      </c:pt>
                      <c:pt idx="1">
                        <c:v>Mein Kind wird in der Kita von den Fachkräften/KTPP geachtet und wertgeschätzt. </c:v>
                      </c:pt>
                      <c:pt idx="2">
                        <c:v>In der Kita/KTP wird meinem Kind gegenüber Geduld gezeigt. </c:v>
                      </c:pt>
                      <c:pt idx="3">
                        <c:v>Meinem Kind werden von den Fachkräften/KTPP Offenheit und Mitgefühl entgegengebracht. </c:v>
                      </c:pt>
                      <c:pt idx="4">
                        <c:v>Auf die Interessen und Bedürfnisse meines Kindes wird in der Kita/KTP eingegangen. </c:v>
                      </c:pt>
                      <c:pt idx="5">
                        <c:v>Mein Kind erfährt in der Kita/KTP Trost bei Niederlagen oder Misserfolg.</c:v>
                      </c:pt>
                      <c:pt idx="6">
                        <c:v>Die Fachkräfte/KTPP haben ausreichend Zeit, um sich meinem Kind zu widmen.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11'!$D$4:$D$10</c15:sqref>
                        </c15:formulaRef>
                      </c:ext>
                    </c:extLst>
                    <c:numCache>
                      <c:formatCode>###0</c:formatCode>
                      <c:ptCount val="7"/>
                      <c:pt idx="0">
                        <c:v>0.15873015873015872</c:v>
                      </c:pt>
                      <c:pt idx="1">
                        <c:v>0.31796502384737679</c:v>
                      </c:pt>
                      <c:pt idx="2">
                        <c:v>0.95884938074310821</c:v>
                      </c:pt>
                      <c:pt idx="3">
                        <c:v>0.15961691939345571</c:v>
                      </c:pt>
                      <c:pt idx="4">
                        <c:v>0.55932880543347985</c:v>
                      </c:pt>
                      <c:pt idx="5">
                        <c:v>0.96115338406087303</c:v>
                      </c:pt>
                      <c:pt idx="6">
                        <c:v>0.88353413654618462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F5E-4BF3-90B0-1A3E95617A5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11'!$E$3</c15:sqref>
                        </c15:formulaRef>
                      </c:ext>
                    </c:extLst>
                    <c:strCache>
                      <c:ptCount val="1"/>
                      <c:pt idx="0">
                        <c:v>unwichtig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11'!$A$4:$A$10</c15:sqref>
                        </c15:formulaRef>
                      </c:ext>
                    </c:extLst>
                    <c:strCache>
                      <c:ptCount val="7"/>
                      <c:pt idx="0">
                        <c:v>Mein Kind hat Vertrauen zu seiner Bezugsperson in der Kita/KTPP entwickelt.</c:v>
                      </c:pt>
                      <c:pt idx="1">
                        <c:v>Mein Kind wird in der Kita von den Fachkräften/KTPP geachtet und wertgeschätzt. </c:v>
                      </c:pt>
                      <c:pt idx="2">
                        <c:v>In der Kita/KTP wird meinem Kind gegenüber Geduld gezeigt. </c:v>
                      </c:pt>
                      <c:pt idx="3">
                        <c:v>Meinem Kind werden von den Fachkräften/KTPP Offenheit und Mitgefühl entgegengebracht. </c:v>
                      </c:pt>
                      <c:pt idx="4">
                        <c:v>Auf die Interessen und Bedürfnisse meines Kindes wird in der Kita/KTP eingegangen. </c:v>
                      </c:pt>
                      <c:pt idx="5">
                        <c:v>Mein Kind erfährt in der Kita/KTP Trost bei Niederlagen oder Misserfolg.</c:v>
                      </c:pt>
                      <c:pt idx="6">
                        <c:v>Die Fachkräfte/KTPP haben ausreichend Zeit, um sich meinem Kind zu widmen.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 Frage 11'!$E$4:$E$10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 formatCode="###0">
                        <c:v>7.9808459696727854E-2</c:v>
                      </c:pt>
                      <c:pt idx="4" formatCode="###0">
                        <c:v>3.9952057530962842E-2</c:v>
                      </c:pt>
                      <c:pt idx="5" formatCode="###0">
                        <c:v>0.28033640368442131</c:v>
                      </c:pt>
                      <c:pt idx="6" formatCode="###0">
                        <c:v>8.0321285140562249E-2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F5E-4BF3-90B0-1A3E95617A5C}"/>
                  </c:ext>
                </c:extLst>
              </c15:ser>
            </c15:filteredBarSeries>
          </c:ext>
        </c:extLst>
      </c:barChart>
      <c:catAx>
        <c:axId val="68854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8544352"/>
        <c:crosses val="autoZero"/>
        <c:auto val="1"/>
        <c:lblAlgn val="ctr"/>
        <c:lblOffset val="100"/>
        <c:noMultiLvlLbl val="0"/>
      </c:catAx>
      <c:valAx>
        <c:axId val="68854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854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800" b="1" dirty="0">
                <a:latin typeface="+mj-lt"/>
              </a:rPr>
              <a:t>Was waren die Gründe dafür, dass Sie über einen Wechsel der Betreuungsform nachgedacht haben ?</a:t>
            </a:r>
          </a:p>
          <a:p>
            <a:pPr>
              <a:defRPr/>
            </a:pPr>
            <a:r>
              <a:rPr lang="de-DE" sz="2800" b="1" dirty="0">
                <a:latin typeface="+mj-lt"/>
              </a:rPr>
              <a:t>-bezogen auf Rahmenbedingungen- N=147</a:t>
            </a:r>
          </a:p>
        </c:rich>
      </c:tx>
      <c:layout>
        <c:manualLayout>
          <c:xMode val="edge"/>
          <c:yMode val="edge"/>
          <c:x val="0.100205909324575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48619224005095352"/>
          <c:y val="0.40417955352631069"/>
          <c:w val="0.48976519161408183"/>
          <c:h val="0.564529120420311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69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'Diagramm-F 7a Rahmenbed.'!$A$6:$A$10</c:f>
              <c:strCache>
                <c:ptCount val="5"/>
                <c:pt idx="0">
                  <c:v>ständiger Personalmangel, Personalausfall, Wechsel der Bezugspersonen für mein Kind</c:v>
                </c:pt>
                <c:pt idx="1">
                  <c:v>schlechter Betreuungsschlüssel, zu viele Kinder je Gruppe im Krippen-/Kitabereich  </c:v>
                </c:pt>
                <c:pt idx="2">
                  <c:v>Einschränkung bzw. Ausfall der Beschäftigungsangebote und Ausflüge </c:v>
                </c:pt>
                <c:pt idx="3">
                  <c:v>Einschränkung der Öffnungs- o. Betreuungszeiten, zu viele Schließzeiten  </c:v>
                </c:pt>
                <c:pt idx="4">
                  <c:v>Betreuung, Aufsicht, Schutz meines Kindes ist nicht gewährleistet </c:v>
                </c:pt>
              </c:strCache>
            </c:strRef>
          </c:cat>
          <c:val>
            <c:numRef>
              <c:f>'Diagramm-F 7a Rahmenbed.'!$B$6:$B$10</c:f>
              <c:numCache>
                <c:formatCode>General</c:formatCode>
                <c:ptCount val="5"/>
                <c:pt idx="0">
                  <c:v>85</c:v>
                </c:pt>
                <c:pt idx="1">
                  <c:v>77</c:v>
                </c:pt>
                <c:pt idx="2">
                  <c:v>14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8-4821-B6DA-BAECE46F2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595704"/>
        <c:axId val="447800320"/>
      </c:barChart>
      <c:catAx>
        <c:axId val="44859570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7800320"/>
        <c:crosses val="autoZero"/>
        <c:auto val="1"/>
        <c:lblAlgn val="ctr"/>
        <c:lblOffset val="100"/>
        <c:noMultiLvlLbl val="0"/>
      </c:catAx>
      <c:valAx>
        <c:axId val="447800320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8595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sz="1400" b="1" i="0" baseline="0" dirty="0" smtClean="0">
                <a:solidFill>
                  <a:schemeClr val="tx1"/>
                </a:solidFill>
                <a:effectLst/>
              </a:rPr>
              <a:t>Bevölkerungsprognosen 2020 und 2022 der Kommunalen Statistikstelle für die Alterskohorte der Kinder von 0 bis unter 3 Jahren im Vergleich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de-DE" dirty="0"/>
          </a:p>
        </c:rich>
      </c:tx>
      <c:layout>
        <c:manualLayout>
          <c:xMode val="edge"/>
          <c:yMode val="edge"/>
          <c:x val="0.11040722225895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1692775919441593E-2"/>
          <c:y val="0.17666283081489448"/>
          <c:w val="0.89593523923706475"/>
          <c:h val="0.62340432391200051"/>
        </c:manualLayout>
      </c:layout>
      <c:lineChart>
        <c:grouping val="standard"/>
        <c:varyColors val="0"/>
        <c:ser>
          <c:idx val="0"/>
          <c:order val="1"/>
          <c:tx>
            <c:strRef>
              <c:f>'0-10J. Gesamtstadt_2040'!$A$45</c:f>
              <c:strCache>
                <c:ptCount val="1"/>
                <c:pt idx="0">
                  <c:v>0-3 Jahre - Prognose 2020</c:v>
                </c:pt>
              </c:strCache>
            </c:strRef>
          </c:tx>
          <c:spPr>
            <a:ln w="38100" cap="rnd">
              <a:solidFill>
                <a:srgbClr val="CA4F1C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0.10693704604685543"/>
                  <c:y val="-8.1309167512299135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554C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0C1547-81FB-4415-A044-B5970DB5D622}" type="VALUE">
                      <a:rPr lang="en-US" b="1" i="0" baseline="0">
                        <a:solidFill>
                          <a:srgbClr val="554C00"/>
                        </a:solidFill>
                      </a:rPr>
                      <a:pPr>
                        <a:defRPr>
                          <a:solidFill>
                            <a:srgbClr val="554C00"/>
                          </a:solidFill>
                        </a:defRPr>
                      </a:pPr>
                      <a:t>[WERT]</a:t>
                    </a:fld>
                    <a:endParaRPr lang="de-DE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554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F6B-4117-AF97-BD07ACD59557}"/>
                </c:ext>
              </c:extLst>
            </c:dLbl>
            <c:dLbl>
              <c:idx val="9"/>
              <c:layout>
                <c:manualLayout>
                  <c:x val="-3.2937087689953258E-2"/>
                  <c:y val="-5.5682776663821446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CA4F1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125BF4-48A2-4615-9773-6AD88A209771}" type="VALUE">
                      <a:rPr lang="en-US" b="1" i="0" baseline="0">
                        <a:solidFill>
                          <a:srgbClr val="CA4F1C"/>
                        </a:solidFill>
                      </a:rPr>
                      <a:pPr>
                        <a:defRPr>
                          <a:solidFill>
                            <a:srgbClr val="CA4F1C"/>
                          </a:solidFill>
                        </a:defRPr>
                      </a:pPr>
                      <a:t>[WERT]</a:t>
                    </a:fld>
                    <a:endParaRPr lang="de-DE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A4F1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6B-4117-AF97-BD07ACD5955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6B-4117-AF97-BD07ACD595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6B-4117-AF97-BD07ACD5955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6B-4117-AF97-BD07ACD595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6B-4117-AF97-BD07ACD5955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6B-4117-AF97-BD07ACD595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6B-4117-AF97-BD07ACD5955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6B-4117-AF97-BD07ACD595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6B-4117-AF97-BD07ACD5955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6B-4117-AF97-BD07ACD5955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6B-4117-AF97-BD07ACD595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6B-4117-AF97-BD07ACD59557}"/>
                </c:ext>
              </c:extLst>
            </c:dLbl>
            <c:dLbl>
              <c:idx val="21"/>
              <c:layout>
                <c:manualLayout>
                  <c:x val="-5.340675242831322E-2"/>
                  <c:y val="-6.6353932512106459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A4F1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6F6B-4117-AF97-BD07ACD5955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54C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54C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'0-10J. Gesamtstadt_2040'!$B$19:$AB$20</c:f>
              <c:strCache>
                <c:ptCount val="2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</c:strCache>
            </c:strRef>
          </c:cat>
          <c:val>
            <c:numRef>
              <c:f>'0-10J. Gesamtstadt_2040'!$B$45:$W$45</c:f>
              <c:numCache>
                <c:formatCode>General</c:formatCode>
                <c:ptCount val="22"/>
                <c:pt idx="8" formatCode="#,##0">
                  <c:v>15845</c:v>
                </c:pt>
                <c:pt idx="9" formatCode="#,##0">
                  <c:v>16395.935289044122</c:v>
                </c:pt>
                <c:pt idx="10" formatCode="#,##0">
                  <c:v>16094.877273704496</c:v>
                </c:pt>
                <c:pt idx="11" formatCode="#,##0">
                  <c:v>15849.573566788498</c:v>
                </c:pt>
                <c:pt idx="12" formatCode="#,##0">
                  <c:v>15657.459691934471</c:v>
                </c:pt>
                <c:pt idx="13" formatCode="#,##0">
                  <c:v>15525.47204193263</c:v>
                </c:pt>
                <c:pt idx="14" formatCode="#,##0">
                  <c:v>15446.57148307739</c:v>
                </c:pt>
                <c:pt idx="15" formatCode="#,##0">
                  <c:v>15421.217393913128</c:v>
                </c:pt>
                <c:pt idx="16" formatCode="#,##0">
                  <c:v>15443.980085219764</c:v>
                </c:pt>
                <c:pt idx="17" formatCode="#,##0">
                  <c:v>15505.989425522266</c:v>
                </c:pt>
                <c:pt idx="18" formatCode="#,##0">
                  <c:v>15599.127339295104</c:v>
                </c:pt>
                <c:pt idx="19" formatCode="#,##0">
                  <c:v>15720.549893158714</c:v>
                </c:pt>
                <c:pt idx="20" formatCode="#,##0">
                  <c:v>15869.366630083619</c:v>
                </c:pt>
                <c:pt idx="21" formatCode="#,##0">
                  <c:v>16035.213571653059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F6B-4117-AF97-BD07ACD59557}"/>
            </c:ext>
          </c:extLst>
        </c:ser>
        <c:ser>
          <c:idx val="1"/>
          <c:order val="2"/>
          <c:tx>
            <c:strRef>
              <c:f>'0-10J. Gesamtstadt_2040'!$AC$24</c:f>
              <c:strCache>
                <c:ptCount val="1"/>
                <c:pt idx="0">
                  <c:v>Hochrechnung bis 2039/40</c:v>
                </c:pt>
              </c:strCache>
            </c:strRef>
          </c:tx>
          <c:spPr>
            <a:ln w="38100" cap="rnd">
              <a:solidFill>
                <a:srgbClr val="2296CF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F6B-4117-AF97-BD07ACD5955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F6B-4117-AF97-BD07ACD595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F6B-4117-AF97-BD07ACD595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F6B-4117-AF97-BD07ACD5955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F6B-4117-AF97-BD07ACD595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F6B-4117-AF97-BD07ACD5955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F6B-4117-AF97-BD07ACD595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F6B-4117-AF97-BD07ACD5955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F6B-4117-AF97-BD07ACD595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F6B-4117-AF97-BD07ACD59557}"/>
                </c:ext>
              </c:extLst>
            </c:dLbl>
            <c:dLbl>
              <c:idx val="10"/>
              <c:layout>
                <c:manualLayout>
                  <c:x val="-2.0151838766892201E-2"/>
                  <c:y val="7.5283235579219079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2296C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9-6F6B-4117-AF97-BD07ACD595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F6B-4117-AF97-BD07ACD5955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F6B-4117-AF97-BD07ACD595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F6B-4117-AF97-BD07ACD59557}"/>
                </c:ext>
              </c:extLst>
            </c:dLbl>
            <c:dLbl>
              <c:idx val="14"/>
              <c:layout>
                <c:manualLayout>
                  <c:x val="-2.9521745254679203E-2"/>
                  <c:y val="7.0206469366188337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2296C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D-6F6B-4117-AF97-BD07ACD595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F6B-4117-AF97-BD07ACD5955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F6B-4117-AF97-BD07ACD595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F6B-4117-AF97-BD07ACD5955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F6B-4117-AF97-BD07ACD59557}"/>
                </c:ext>
              </c:extLst>
            </c:dLbl>
            <c:dLbl>
              <c:idx val="19"/>
              <c:layout>
                <c:manualLayout>
                  <c:x val="-2.3662499389138E-2"/>
                  <c:y val="7.2666714751418227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2296C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22-6F6B-4117-AF97-BD07ACD595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F6B-4117-AF97-BD07ACD595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F6B-4117-AF97-BD07ACD5955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F6B-4117-AF97-BD07ACD5955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F6B-4117-AF97-BD07ACD595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F6B-4117-AF97-BD07ACD5955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F6B-4117-AF97-BD07ACD59557}"/>
                </c:ext>
              </c:extLst>
            </c:dLbl>
            <c:dLbl>
              <c:idx val="26"/>
              <c:layout>
                <c:manualLayout>
                  <c:x val="-5.1840331778123534E-2"/>
                  <c:y val="-6.9478908188585611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2296C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29-6F6B-4117-AF97-BD07ACD5955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1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'0-10J. Gesamtstadt_2040'!$B$19:$AB$20</c:f>
              <c:strCache>
                <c:ptCount val="2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</c:strCache>
            </c:strRef>
          </c:cat>
          <c:val>
            <c:numRef>
              <c:f>'0-10J. Gesamtstadt_2040'!$B$21:$AB$21</c:f>
              <c:numCache>
                <c:formatCode>#,##0</c:formatCode>
                <c:ptCount val="27"/>
                <c:pt idx="0">
                  <c:v>17779</c:v>
                </c:pt>
                <c:pt idx="1">
                  <c:v>17965</c:v>
                </c:pt>
                <c:pt idx="2">
                  <c:v>18314</c:v>
                </c:pt>
                <c:pt idx="3">
                  <c:v>18550</c:v>
                </c:pt>
                <c:pt idx="4">
                  <c:v>18620</c:v>
                </c:pt>
                <c:pt idx="5">
                  <c:v>18125</c:v>
                </c:pt>
                <c:pt idx="6">
                  <c:v>17307</c:v>
                </c:pt>
                <c:pt idx="7">
                  <c:v>16494</c:v>
                </c:pt>
                <c:pt idx="8">
                  <c:v>15845</c:v>
                </c:pt>
                <c:pt idx="9">
                  <c:v>15246.298134999999</c:v>
                </c:pt>
                <c:pt idx="10">
                  <c:v>14614.669864</c:v>
                </c:pt>
                <c:pt idx="11">
                  <c:v>14524.524623000001</c:v>
                </c:pt>
                <c:pt idx="12">
                  <c:v>14567.621959</c:v>
                </c:pt>
                <c:pt idx="13">
                  <c:v>14568.733457</c:v>
                </c:pt>
                <c:pt idx="14">
                  <c:v>14519.826810000002</c:v>
                </c:pt>
                <c:pt idx="15">
                  <c:v>14418.405839000001</c:v>
                </c:pt>
                <c:pt idx="16">
                  <c:v>14370.663293999998</c:v>
                </c:pt>
                <c:pt idx="17">
                  <c:v>14402.122115000002</c:v>
                </c:pt>
                <c:pt idx="18">
                  <c:v>14487.165596999999</c:v>
                </c:pt>
                <c:pt idx="19">
                  <c:v>14626.069482999999</c:v>
                </c:pt>
                <c:pt idx="20">
                  <c:v>14791.530744</c:v>
                </c:pt>
                <c:pt idx="21">
                  <c:v>14981.819351</c:v>
                </c:pt>
                <c:pt idx="22">
                  <c:v>15180.378591000001</c:v>
                </c:pt>
                <c:pt idx="23">
                  <c:v>15377.617557</c:v>
                </c:pt>
                <c:pt idx="24">
                  <c:v>15563.543662</c:v>
                </c:pt>
                <c:pt idx="25">
                  <c:v>15738.792752000001</c:v>
                </c:pt>
                <c:pt idx="26">
                  <c:v>15886.500282999999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6F6B-4117-AF97-BD07ACD59557}"/>
            </c:ext>
          </c:extLst>
        </c:ser>
        <c:ser>
          <c:idx val="2"/>
          <c:order val="3"/>
          <c:tx>
            <c:strRef>
              <c:f>'0-10J. Gesamtstadt_2040'!$A$21</c:f>
              <c:strCache>
                <c:ptCount val="1"/>
                <c:pt idx="0">
                  <c:v>0-3 Jahre - Prognose 2022</c:v>
                </c:pt>
              </c:strCache>
            </c:strRef>
          </c:tx>
          <c:spPr>
            <a:ln w="38100" cap="rnd">
              <a:solidFill>
                <a:srgbClr val="2296CF"/>
              </a:solidFill>
              <a:round/>
            </a:ln>
            <a:effectLst/>
          </c:spPr>
          <c:marker>
            <c:symbol val="none"/>
          </c:marker>
          <c:cat>
            <c:strRef>
              <c:f>'0-10J. Gesamtstadt_2040'!$B$19:$AB$20</c:f>
              <c:strCache>
                <c:ptCount val="2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</c:strCache>
            </c:strRef>
          </c:cat>
          <c:val>
            <c:numRef>
              <c:f>'0-10J. Gesamtstadt_2040'!$B$21:$W$21</c:f>
              <c:numCache>
                <c:formatCode>#,##0</c:formatCode>
                <c:ptCount val="22"/>
                <c:pt idx="0">
                  <c:v>17779</c:v>
                </c:pt>
                <c:pt idx="1">
                  <c:v>17965</c:v>
                </c:pt>
                <c:pt idx="2">
                  <c:v>18314</c:v>
                </c:pt>
                <c:pt idx="3">
                  <c:v>18550</c:v>
                </c:pt>
                <c:pt idx="4">
                  <c:v>18620</c:v>
                </c:pt>
                <c:pt idx="5">
                  <c:v>18125</c:v>
                </c:pt>
                <c:pt idx="6">
                  <c:v>17307</c:v>
                </c:pt>
                <c:pt idx="7">
                  <c:v>16494</c:v>
                </c:pt>
                <c:pt idx="8">
                  <c:v>15845</c:v>
                </c:pt>
                <c:pt idx="9">
                  <c:v>15246.298134999999</c:v>
                </c:pt>
                <c:pt idx="10">
                  <c:v>14614.669864</c:v>
                </c:pt>
                <c:pt idx="11">
                  <c:v>14524.524623000001</c:v>
                </c:pt>
                <c:pt idx="12">
                  <c:v>14567.621959</c:v>
                </c:pt>
                <c:pt idx="13">
                  <c:v>14568.733457</c:v>
                </c:pt>
                <c:pt idx="14">
                  <c:v>14519.826810000002</c:v>
                </c:pt>
                <c:pt idx="15">
                  <c:v>14418.405839000001</c:v>
                </c:pt>
                <c:pt idx="16">
                  <c:v>14370.663293999998</c:v>
                </c:pt>
                <c:pt idx="17">
                  <c:v>14402.122115000002</c:v>
                </c:pt>
                <c:pt idx="18">
                  <c:v>14487.165596999999</c:v>
                </c:pt>
                <c:pt idx="19">
                  <c:v>14626.069482999999</c:v>
                </c:pt>
                <c:pt idx="20">
                  <c:v>14791.530744</c:v>
                </c:pt>
                <c:pt idx="21">
                  <c:v>14981.819351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6F6B-4117-AF97-BD07ACD59557}"/>
            </c:ext>
          </c:extLst>
        </c:ser>
        <c:ser>
          <c:idx val="4"/>
          <c:order val="4"/>
          <c:tx>
            <c:strRef>
              <c:f>'0-10J. Gesamtstadt_2040'!$F$25</c:f>
              <c:strCache>
                <c:ptCount val="1"/>
                <c:pt idx="0">
                  <c:v>IST-Stand Nov. 2022</c:v>
                </c:pt>
              </c:strCache>
            </c:strRef>
          </c:tx>
          <c:spPr>
            <a:ln w="38100" cap="rnd">
              <a:solidFill>
                <a:srgbClr val="554C00"/>
              </a:solidFill>
              <a:round/>
            </a:ln>
            <a:effectLst/>
          </c:spPr>
          <c:marker>
            <c:symbol val="none"/>
          </c:marker>
          <c:cat>
            <c:strRef>
              <c:f>'0-10J. Gesamtstadt_2040'!$B$19:$AB$20</c:f>
              <c:strCache>
                <c:ptCount val="2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</c:strCache>
            </c:strRef>
          </c:cat>
          <c:val>
            <c:numRef>
              <c:f>'0-10J. Gesamtstadt_2040'!$B$21:$J$21</c:f>
              <c:numCache>
                <c:formatCode>#,##0</c:formatCode>
                <c:ptCount val="9"/>
                <c:pt idx="0">
                  <c:v>17779</c:v>
                </c:pt>
                <c:pt idx="1">
                  <c:v>17965</c:v>
                </c:pt>
                <c:pt idx="2">
                  <c:v>18314</c:v>
                </c:pt>
                <c:pt idx="3">
                  <c:v>18550</c:v>
                </c:pt>
                <c:pt idx="4">
                  <c:v>18620</c:v>
                </c:pt>
                <c:pt idx="5">
                  <c:v>18125</c:v>
                </c:pt>
                <c:pt idx="6">
                  <c:v>17307</c:v>
                </c:pt>
                <c:pt idx="7">
                  <c:v>16494</c:v>
                </c:pt>
                <c:pt idx="8">
                  <c:v>15845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6F6B-4117-AF97-BD07ACD59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150504"/>
        <c:axId val="517150176"/>
        <c:extLst>
          <c:ext xmlns:c15="http://schemas.microsoft.com/office/drawing/2012/chart" uri="{02D57815-91ED-43cb-92C2-25804820EDAC}">
            <c15:filteredLine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'0-10J. Gesamtstadt_2040'!$A$46</c15:sqref>
                        </c15:formulaRef>
                      </c:ext>
                    </c:extLst>
                    <c:strCache>
                      <c:ptCount val="1"/>
                      <c:pt idx="0">
                        <c:v>Differenz Prognose 2020 - 2022</c:v>
                      </c:pt>
                    </c:strCache>
                  </c:strRef>
                </c:tx>
                <c:spPr>
                  <a:ln w="38100" cap="rnd">
                    <a:solidFill>
                      <a:schemeClr val="bg1">
                        <a:lumMod val="8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9"/>
                    <c:layout>
                      <c:manualLayout>
                        <c:x val="-1.0368066355624676E-2"/>
                        <c:y val="-5.6244830438378884E-2"/>
                      </c:manualLayout>
                    </c:layout>
                    <c:spPr>
                      <a:solidFill>
                        <a:sysClr val="window" lastClr="FFFFFF">
                          <a:lumMod val="85000"/>
                        </a:sysClr>
                      </a:solidFill>
                      <a:ln>
                        <a:noFill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c:spPr>
                    <c:txPr>
                      <a:bodyPr rot="0" spcFirstLastPara="1" vertOverflow="clip" horzOverflow="clip" vert="horz" wrap="square" lIns="36576" tIns="18288" rIns="36576" bIns="18288" anchor="ctr" anchorCtr="1">
                        <a:sp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dk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de-DE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spPr xmlns:c15="http://schemas.microsoft.com/office/drawing/2012/chart">
                          <a:prstGeom prst="borderCallout1">
                            <a:avLst/>
                          </a:prstGeom>
                          <a:noFill/>
                          <a:ln>
                            <a:noFill/>
                          </a:ln>
                        </c15:spPr>
                      </c:ext>
                      <c:ext xmlns:c16="http://schemas.microsoft.com/office/drawing/2014/chart" uri="{C3380CC4-5D6E-409C-BE32-E72D297353CC}">
                        <c16:uniqueId val="{0000002D-6F6B-4117-AF97-BD07ACD59557}"/>
                      </c:ext>
                    </c:extLst>
                  </c:dLbl>
                  <c:dLbl>
                    <c:idx val="10"/>
                    <c:layout>
                      <c:manualLayout>
                        <c:x val="2.6956972524624159E-2"/>
                        <c:y val="1.3234077750206782E-2"/>
                      </c:manualLayout>
                    </c:layout>
                    <c:spPr>
                      <a:solidFill>
                        <a:sysClr val="window" lastClr="FFFFFF">
                          <a:lumMod val="85000"/>
                        </a:sysClr>
                      </a:solidFill>
                      <a:ln>
                        <a:noFill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c:spPr>
                    <c:txPr>
                      <a:bodyPr rot="0" spcFirstLastPara="1" vertOverflow="clip" horzOverflow="clip" vert="horz" wrap="square" lIns="36576" tIns="18288" rIns="36576" bIns="18288" anchor="ctr" anchorCtr="1">
                        <a:sp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dk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de-DE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spPr xmlns:c15="http://schemas.microsoft.com/office/drawing/2012/chart">
                          <a:prstGeom prst="borderCallout1">
                            <a:avLst/>
                          </a:prstGeom>
                          <a:noFill/>
                          <a:ln>
                            <a:noFill/>
                          </a:ln>
                        </c15:spPr>
                      </c:ext>
                      <c:ext xmlns:c16="http://schemas.microsoft.com/office/drawing/2014/chart" uri="{C3380CC4-5D6E-409C-BE32-E72D297353CC}">
                        <c16:uniqueId val="{0000002E-6F6B-4117-AF97-BD07ACD59557}"/>
                      </c:ext>
                    </c:extLst>
                  </c:dLbl>
                  <c:dLbl>
                    <c:idx val="1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6F6B-4117-AF97-BD07ACD59557}"/>
                      </c:ext>
                    </c:extLst>
                  </c:dLbl>
                  <c:dLbl>
                    <c:idx val="1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6F6B-4117-AF97-BD07ACD59557}"/>
                      </c:ext>
                    </c:extLst>
                  </c:dLbl>
                  <c:dLbl>
                    <c:idx val="1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6F6B-4117-AF97-BD07ACD59557}"/>
                      </c:ext>
                    </c:extLst>
                  </c:dLbl>
                  <c:dLbl>
                    <c:idx val="14"/>
                    <c:layout>
                      <c:manualLayout>
                        <c:x val="-1.2441679626749687E-2"/>
                        <c:y val="8.6021505376343968E-2"/>
                      </c:manualLayout>
                    </c:layout>
                    <c:spPr>
                      <a:solidFill>
                        <a:sysClr val="window" lastClr="FFFFFF">
                          <a:lumMod val="85000"/>
                        </a:sysClr>
                      </a:solidFill>
                      <a:ln>
                        <a:noFill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c:spPr>
                    <c:txPr>
                      <a:bodyPr rot="0" spcFirstLastPara="1" vertOverflow="clip" horzOverflow="clip" vert="horz" wrap="square" lIns="36576" tIns="18288" rIns="36576" bIns="18288" anchor="ctr" anchorCtr="1">
                        <a:sp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dk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de-DE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spPr xmlns:c15="http://schemas.microsoft.com/office/drawing/2012/chart">
                          <a:prstGeom prst="borderCallout1">
                            <a:avLst/>
                          </a:prstGeom>
                          <a:noFill/>
                          <a:ln>
                            <a:noFill/>
                          </a:ln>
                        </c15:spPr>
                      </c:ext>
                      <c:ext xmlns:c16="http://schemas.microsoft.com/office/drawing/2014/chart" uri="{C3380CC4-5D6E-409C-BE32-E72D297353CC}">
                        <c16:uniqueId val="{00000032-6F6B-4117-AF97-BD07ACD59557}"/>
                      </c:ext>
                    </c:extLst>
                  </c:dLbl>
                  <c:dLbl>
                    <c:idx val="1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3-6F6B-4117-AF97-BD07ACD59557}"/>
                      </c:ext>
                    </c:extLst>
                  </c:dLbl>
                  <c:dLbl>
                    <c:idx val="1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6F6B-4117-AF97-BD07ACD59557}"/>
                      </c:ext>
                    </c:extLst>
                  </c:dLbl>
                  <c:dLbl>
                    <c:idx val="1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6F6B-4117-AF97-BD07ACD59557}"/>
                      </c:ext>
                    </c:extLst>
                  </c:dLbl>
                  <c:dLbl>
                    <c:idx val="1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6-6F6B-4117-AF97-BD07ACD59557}"/>
                      </c:ext>
                    </c:extLst>
                  </c:dLbl>
                  <c:dLbl>
                    <c:idx val="1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7-6F6B-4117-AF97-BD07ACD59557}"/>
                      </c:ext>
                    </c:extLst>
                  </c:dLbl>
                  <c:dLbl>
                    <c:idx val="2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8-6F6B-4117-AF97-BD07ACD59557}"/>
                      </c:ext>
                    </c:extLst>
                  </c:dLbl>
                  <c:dLbl>
                    <c:idx val="21"/>
                    <c:layout>
                      <c:manualLayout>
                        <c:x val="7.2576464489372577E-2"/>
                        <c:y val="4.6319272125723739E-2"/>
                      </c:manualLayout>
                    </c:layout>
                    <c:spPr>
                      <a:solidFill>
                        <a:sysClr val="window" lastClr="FFFFFF">
                          <a:lumMod val="85000"/>
                        </a:sysClr>
                      </a:solidFill>
                      <a:ln>
                        <a:noFill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c:spPr>
                    <c:txPr>
                      <a:bodyPr rot="0" spcFirstLastPara="1" vertOverflow="clip" horzOverflow="clip" vert="horz" wrap="square" lIns="36576" tIns="18288" rIns="36576" bIns="18288" anchor="ctr" anchorCtr="1">
                        <a:sp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dk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de-DE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spPr xmlns:c15="http://schemas.microsoft.com/office/drawing/2012/chart">
                          <a:prstGeom prst="borderCallout1">
                            <a:avLst/>
                          </a:prstGeom>
                          <a:noFill/>
                          <a:ln>
                            <a:noFill/>
                          </a:ln>
                        </c15:spPr>
                      </c:ext>
                      <c:ext xmlns:c16="http://schemas.microsoft.com/office/drawing/2014/chart" uri="{C3380CC4-5D6E-409C-BE32-E72D297353CC}">
                        <c16:uniqueId val="{00000039-6F6B-4117-AF97-BD07ACD59557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clip" horzOverflow="clip" vert="horz" wrap="square" lIns="36576" tIns="18288" rIns="36576" bIns="18288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borderCallout1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'0-10J. Gesamtstadt_2040'!$B$19:$AB$20</c15:sqref>
                        </c15:formulaRef>
                      </c:ext>
                    </c:extLst>
                    <c:strCache>
                      <c:ptCount val="27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  <c:pt idx="10">
                        <c:v>2024</c:v>
                      </c:pt>
                      <c:pt idx="11">
                        <c:v>2025</c:v>
                      </c:pt>
                      <c:pt idx="12">
                        <c:v>2026</c:v>
                      </c:pt>
                      <c:pt idx="13">
                        <c:v>2027</c:v>
                      </c:pt>
                      <c:pt idx="14">
                        <c:v>2028</c:v>
                      </c:pt>
                      <c:pt idx="15">
                        <c:v>2029</c:v>
                      </c:pt>
                      <c:pt idx="16">
                        <c:v>2030</c:v>
                      </c:pt>
                      <c:pt idx="17">
                        <c:v>2031</c:v>
                      </c:pt>
                      <c:pt idx="18">
                        <c:v>2032</c:v>
                      </c:pt>
                      <c:pt idx="19">
                        <c:v>2033</c:v>
                      </c:pt>
                      <c:pt idx="20">
                        <c:v>2034</c:v>
                      </c:pt>
                      <c:pt idx="21">
                        <c:v>2035</c:v>
                      </c:pt>
                      <c:pt idx="22">
                        <c:v>2036</c:v>
                      </c:pt>
                      <c:pt idx="23">
                        <c:v>2037</c:v>
                      </c:pt>
                      <c:pt idx="24">
                        <c:v>2038</c:v>
                      </c:pt>
                      <c:pt idx="25">
                        <c:v>2039</c:v>
                      </c:pt>
                      <c:pt idx="26">
                        <c:v>2040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'0-10J. Gesamtstadt_2040'!$B$46:$W$46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9" formatCode="#,##0">
                        <c:v>-1149.6371540441232</c:v>
                      </c:pt>
                      <c:pt idx="10" formatCode="#,##0">
                        <c:v>-1480.207409704497</c:v>
                      </c:pt>
                      <c:pt idx="11" formatCode="#,##0">
                        <c:v>-1325.0489437884971</c:v>
                      </c:pt>
                      <c:pt idx="12" formatCode="#,##0">
                        <c:v>-1089.8377329344712</c:v>
                      </c:pt>
                      <c:pt idx="13" formatCode="#,##0">
                        <c:v>-956.73858493262924</c:v>
                      </c:pt>
                      <c:pt idx="14" formatCode="#,##0">
                        <c:v>-926.74467307738814</c:v>
                      </c:pt>
                      <c:pt idx="15" formatCode="#,##0">
                        <c:v>-1002.8115549131271</c:v>
                      </c:pt>
                      <c:pt idx="16" formatCode="#,##0">
                        <c:v>-1073.3167912197659</c:v>
                      </c:pt>
                      <c:pt idx="17" formatCode="#,##0">
                        <c:v>-1103.8673105222642</c:v>
                      </c:pt>
                      <c:pt idx="18" formatCode="#,##0">
                        <c:v>-1111.9617422951051</c:v>
                      </c:pt>
                      <c:pt idx="19" formatCode="#,##0">
                        <c:v>-1094.4804101587142</c:v>
                      </c:pt>
                      <c:pt idx="20" formatCode="#,##0">
                        <c:v>-1077.8358860836197</c:v>
                      </c:pt>
                      <c:pt idx="21" formatCode="#,##0">
                        <c:v>-1053.3942206530592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3A-6F6B-4117-AF97-BD07ACD59557}"/>
                  </c:ext>
                </c:extLst>
              </c15:ser>
            </c15:filteredLineSeries>
          </c:ext>
        </c:extLst>
      </c:lineChart>
      <c:catAx>
        <c:axId val="51715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7150176"/>
        <c:crosses val="autoZero"/>
        <c:auto val="1"/>
        <c:lblAlgn val="ctr"/>
        <c:lblOffset val="100"/>
        <c:noMultiLvlLbl val="0"/>
      </c:catAx>
      <c:valAx>
        <c:axId val="517150176"/>
        <c:scaling>
          <c:orientation val="minMax"/>
          <c:max val="25000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715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34845045549437E-2"/>
          <c:y val="0.8931563305667185"/>
          <c:w val="0.90870583662718674"/>
          <c:h val="0.10343244458137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sz="1400" b="1" i="0" baseline="0" dirty="0" smtClean="0">
                <a:solidFill>
                  <a:schemeClr val="tx1"/>
                </a:solidFill>
                <a:effectLst/>
              </a:rPr>
              <a:t>Bevölkerungsprognosen 2020 und 2022 der Kommunalen Statistikstelle für die Alterskohorte der Kinder von 3- bis unter 7 Jahren im Vergleich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de-DE" dirty="0"/>
          </a:p>
        </c:rich>
      </c:tx>
      <c:layout>
        <c:manualLayout>
          <c:xMode val="edge"/>
          <c:yMode val="edge"/>
          <c:x val="0.12146703058193994"/>
          <c:y val="3.660485634035022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2124145427140393E-2"/>
          <c:y val="0.18204085044322141"/>
          <c:w val="0.90559762365585106"/>
          <c:h val="0.59931747795422097"/>
        </c:manualLayout>
      </c:layout>
      <c:lineChart>
        <c:grouping val="standard"/>
        <c:varyColors val="0"/>
        <c:ser>
          <c:idx val="3"/>
          <c:order val="0"/>
          <c:tx>
            <c:strRef>
              <c:f>'0-10J. Gesamtstadt_2040'!$A$22</c:f>
              <c:strCache>
                <c:ptCount val="1"/>
                <c:pt idx="0">
                  <c:v>3-6 Jahre - Prognose 2022</c:v>
                </c:pt>
              </c:strCache>
            </c:strRef>
          </c:tx>
          <c:spPr>
            <a:ln w="38100" cap="rnd">
              <a:solidFill>
                <a:srgbClr val="2296CF"/>
              </a:solidFill>
              <a:round/>
            </a:ln>
            <a:effectLst/>
          </c:spPr>
          <c:marker>
            <c:symbol val="none"/>
          </c:marker>
          <c:cat>
            <c:strRef>
              <c:f>'0-10J. Gesamtstadt_2040'!$B$19:$AB$20</c:f>
              <c:strCache>
                <c:ptCount val="2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</c:strCache>
            </c:strRef>
          </c:cat>
          <c:val>
            <c:numRef>
              <c:f>'0-10J. Gesamtstadt_2040'!$B$22:$W$22</c:f>
              <c:numCache>
                <c:formatCode>#,##0</c:formatCode>
                <c:ptCount val="22"/>
                <c:pt idx="0">
                  <c:v>21457</c:v>
                </c:pt>
                <c:pt idx="1">
                  <c:v>21843</c:v>
                </c:pt>
                <c:pt idx="2">
                  <c:v>22302</c:v>
                </c:pt>
                <c:pt idx="3">
                  <c:v>22711</c:v>
                </c:pt>
                <c:pt idx="4">
                  <c:v>23033</c:v>
                </c:pt>
                <c:pt idx="5">
                  <c:v>23314</c:v>
                </c:pt>
                <c:pt idx="6">
                  <c:v>23346</c:v>
                </c:pt>
                <c:pt idx="7">
                  <c:v>23269</c:v>
                </c:pt>
                <c:pt idx="8">
                  <c:v>23232</c:v>
                </c:pt>
                <c:pt idx="9">
                  <c:v>22534.189586</c:v>
                </c:pt>
                <c:pt idx="10">
                  <c:v>21695.301051000002</c:v>
                </c:pt>
                <c:pt idx="11">
                  <c:v>20443.108397999997</c:v>
                </c:pt>
                <c:pt idx="12">
                  <c:v>19510.743889999998</c:v>
                </c:pt>
                <c:pt idx="13">
                  <c:v>18896.545746</c:v>
                </c:pt>
                <c:pt idx="14">
                  <c:v>18387.878944</c:v>
                </c:pt>
                <c:pt idx="15">
                  <c:v>18352.966239000001</c:v>
                </c:pt>
                <c:pt idx="16">
                  <c:v>18343.064599000001</c:v>
                </c:pt>
                <c:pt idx="17">
                  <c:v>18326.903872000003</c:v>
                </c:pt>
                <c:pt idx="18">
                  <c:v>18291.355417999999</c:v>
                </c:pt>
                <c:pt idx="19">
                  <c:v>18233.801609999999</c:v>
                </c:pt>
                <c:pt idx="20">
                  <c:v>18257.393963000002</c:v>
                </c:pt>
                <c:pt idx="21">
                  <c:v>18341.411566000002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DE-4609-9133-809C7CB76F77}"/>
            </c:ext>
          </c:extLst>
        </c:ser>
        <c:ser>
          <c:idx val="0"/>
          <c:order val="1"/>
          <c:tx>
            <c:strRef>
              <c:f>'0-10J. Gesamtstadt_2040'!$A$47</c:f>
              <c:strCache>
                <c:ptCount val="1"/>
                <c:pt idx="0">
                  <c:v>3-6 Jahre - Prognose 2020</c:v>
                </c:pt>
              </c:strCache>
            </c:strRef>
          </c:tx>
          <c:spPr>
            <a:ln w="38100" cap="rnd">
              <a:solidFill>
                <a:srgbClr val="CA4F1C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DE-4609-9133-809C7CB76F7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DE-4609-9133-809C7CB76F7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DE-4609-9133-809C7CB76F7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DE-4609-9133-809C7CB76F7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DE-4609-9133-809C7CB76F7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E-4609-9133-809C7CB76F7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E-4609-9133-809C7CB76F7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E-4609-9133-809C7CB76F7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E-4609-9133-809C7CB76F7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DE-4609-9133-809C7CB76F7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DE-4609-9133-809C7CB76F7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DE-4609-9133-809C7CB76F7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FDE-4609-9133-809C7CB76F77}"/>
                </c:ext>
              </c:extLst>
            </c:dLbl>
            <c:dLbl>
              <c:idx val="21"/>
              <c:layout>
                <c:manualLayout>
                  <c:x val="-4.8583093596332713E-2"/>
                  <c:y val="-7.3666580854394356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CA4F1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C92C48-3A90-4F85-9242-491415B3AF2E}" type="VALUE">
                      <a:rPr lang="en-US" b="1" i="0" baseline="0">
                        <a:solidFill>
                          <a:srgbClr val="CA4F1C"/>
                        </a:solidFill>
                      </a:rPr>
                      <a:pPr>
                        <a:defRPr>
                          <a:solidFill>
                            <a:srgbClr val="CA4F1C"/>
                          </a:solidFill>
                        </a:defRPr>
                      </a:pPr>
                      <a:t>[WERT]</a:t>
                    </a:fld>
                    <a:endParaRPr lang="de-DE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A4F1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FFDE-4609-9133-809C7CB76F77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1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'0-10J. Gesamtstadt_2040'!$B$19:$AB$20</c:f>
              <c:strCache>
                <c:ptCount val="2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</c:strCache>
            </c:strRef>
          </c:cat>
          <c:val>
            <c:numRef>
              <c:f>'0-10J. Gesamtstadt_2040'!$B$47:$W$47</c:f>
              <c:numCache>
                <c:formatCode>General</c:formatCode>
                <c:ptCount val="22"/>
                <c:pt idx="8" formatCode="#,##0">
                  <c:v>23232</c:v>
                </c:pt>
                <c:pt idx="9" formatCode="#,##0">
                  <c:v>22530.15912940264</c:v>
                </c:pt>
                <c:pt idx="10" formatCode="#,##0">
                  <c:v>22060.413828746336</c:v>
                </c:pt>
                <c:pt idx="11" formatCode="#,##0">
                  <c:v>21546.018662537383</c:v>
                </c:pt>
                <c:pt idx="12" formatCode="#,##0">
                  <c:v>21197.60215583336</c:v>
                </c:pt>
                <c:pt idx="13" formatCode="#,##0">
                  <c:v>21001.419164772597</c:v>
                </c:pt>
                <c:pt idx="14" formatCode="#,##0">
                  <c:v>20687.4568047301</c:v>
                </c:pt>
                <c:pt idx="15" formatCode="#,##0">
                  <c:v>20439.145050614949</c:v>
                </c:pt>
                <c:pt idx="16" formatCode="#,##0">
                  <c:v>20261.645160706583</c:v>
                </c:pt>
                <c:pt idx="17" formatCode="#,##0">
                  <c:v>20150.786591114498</c:v>
                </c:pt>
                <c:pt idx="18" formatCode="#,##0">
                  <c:v>20106.7560202491</c:v>
                </c:pt>
                <c:pt idx="19" formatCode="#,##0">
                  <c:v>20124.825972068662</c:v>
                </c:pt>
                <c:pt idx="20" formatCode="#,##0">
                  <c:v>20192.52867618193</c:v>
                </c:pt>
                <c:pt idx="21" formatCode="#,##0">
                  <c:v>20302.182268998451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FFDE-4609-9133-809C7CB76F77}"/>
            </c:ext>
          </c:extLst>
        </c:ser>
        <c:ser>
          <c:idx val="1"/>
          <c:order val="2"/>
          <c:tx>
            <c:strRef>
              <c:f>'0-10J. Gesamtstadt_2040'!$AC$24</c:f>
              <c:strCache>
                <c:ptCount val="1"/>
                <c:pt idx="0">
                  <c:v>Hochrechnung bis 2039/40</c:v>
                </c:pt>
              </c:strCache>
            </c:strRef>
          </c:tx>
          <c:spPr>
            <a:ln w="38100" cap="rnd">
              <a:solidFill>
                <a:srgbClr val="2296CF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FDE-4609-9133-809C7CB76F7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FDE-4609-9133-809C7CB76F7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FDE-4609-9133-809C7CB76F7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FDE-4609-9133-809C7CB76F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FDE-4609-9133-809C7CB76F7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FDE-4609-9133-809C7CB76F7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FDE-4609-9133-809C7CB76F7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FDE-4609-9133-809C7CB76F77}"/>
                </c:ext>
              </c:extLst>
            </c:dLbl>
            <c:dLbl>
              <c:idx val="8"/>
              <c:layout>
                <c:manualLayout>
                  <c:x val="-7.384537499162401E-2"/>
                  <c:y val="6.6491930825503101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6D61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2A26DA-A9DC-401E-AC50-E1B27FDA1FE3}" type="VALUE">
                      <a:rPr lang="en-US" b="1" i="0" baseline="0">
                        <a:solidFill>
                          <a:srgbClr val="6D6100"/>
                        </a:solidFill>
                      </a:rPr>
                      <a:pPr>
                        <a:defRPr b="1">
                          <a:solidFill>
                            <a:srgbClr val="6D6100"/>
                          </a:solidFill>
                        </a:defRPr>
                      </a:pPr>
                      <a:t>[WERT]</a:t>
                    </a:fld>
                    <a:endParaRPr lang="de-DE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6D61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5264655588096174E-2"/>
                      <c:h val="6.081190724271757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FFDE-4609-9133-809C7CB76F77}"/>
                </c:ext>
              </c:extLst>
            </c:dLbl>
            <c:dLbl>
              <c:idx val="9"/>
              <c:layout>
                <c:manualLayout>
                  <c:x val="-2.870414169330562E-2"/>
                  <c:y val="8.1103967879959132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A4F1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9-FFDE-4609-9133-809C7CB76F7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FDE-4609-9133-809C7CB76F7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FDE-4609-9133-809C7CB76F7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FDE-4609-9133-809C7CB76F7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FDE-4609-9133-809C7CB76F77}"/>
                </c:ext>
              </c:extLst>
            </c:dLbl>
            <c:dLbl>
              <c:idx val="14"/>
              <c:layout>
                <c:manualLayout>
                  <c:x val="-5.4452688235477838E-2"/>
                  <c:y val="4.2830976454887967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2296C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E-FFDE-4609-9133-809C7CB76F7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FDE-4609-9133-809C7CB76F7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FDE-4609-9133-809C7CB76F7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FDE-4609-9133-809C7CB76F7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FDE-4609-9133-809C7CB76F7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FDE-4609-9133-809C7CB76F7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FDE-4609-9133-809C7CB76F77}"/>
                </c:ext>
              </c:extLst>
            </c:dLbl>
            <c:dLbl>
              <c:idx val="21"/>
              <c:layout>
                <c:manualLayout>
                  <c:x val="-4.8850129961167971E-2"/>
                  <c:y val="4.1846502558093426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2296C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EB4624-9C8C-42F6-A3E0-49928E1304A4}" type="VALUE">
                      <a:rPr lang="en-US" b="1" i="0" baseline="0">
                        <a:solidFill>
                          <a:srgbClr val="2296CF"/>
                        </a:solidFill>
                      </a:rPr>
                      <a:pPr>
                        <a:defRPr b="1">
                          <a:solidFill>
                            <a:srgbClr val="2296CF"/>
                          </a:solidFill>
                        </a:defRPr>
                      </a:pPr>
                      <a:t>[WERT]</a:t>
                    </a:fld>
                    <a:endParaRPr lang="de-DE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2296C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FFDE-4609-9133-809C7CB76F7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FDE-4609-9133-809C7CB76F7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FDE-4609-9133-809C7CB76F7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FDE-4609-9133-809C7CB76F7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FDE-4609-9133-809C7CB76F77}"/>
                </c:ext>
              </c:extLst>
            </c:dLbl>
            <c:dLbl>
              <c:idx val="26"/>
              <c:layout>
                <c:manualLayout>
                  <c:x val="-6.1908364363224978E-2"/>
                  <c:y val="-6.565822451449486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2296C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F073BB-9AEE-4856-9500-E2348692DDE3}" type="VALUE">
                      <a:rPr lang="en-US" b="1" i="0" baseline="0">
                        <a:solidFill>
                          <a:srgbClr val="2296CF"/>
                        </a:solidFill>
                      </a:rPr>
                      <a:pPr>
                        <a:defRPr b="1">
                          <a:solidFill>
                            <a:srgbClr val="2296CF"/>
                          </a:solidFill>
                        </a:defRPr>
                      </a:pPr>
                      <a:t>[WERT]</a:t>
                    </a:fld>
                    <a:endParaRPr lang="de-DE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2296C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A-FFDE-4609-9133-809C7CB76F77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1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'0-10J. Gesamtstadt_2040'!$B$19:$AB$20</c:f>
              <c:strCache>
                <c:ptCount val="2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</c:strCache>
            </c:strRef>
          </c:cat>
          <c:val>
            <c:numRef>
              <c:f>'0-10J. Gesamtstadt_2040'!$B$22:$AB$22</c:f>
              <c:numCache>
                <c:formatCode>#,##0</c:formatCode>
                <c:ptCount val="27"/>
                <c:pt idx="0">
                  <c:v>21457</c:v>
                </c:pt>
                <c:pt idx="1">
                  <c:v>21843</c:v>
                </c:pt>
                <c:pt idx="2">
                  <c:v>22302</c:v>
                </c:pt>
                <c:pt idx="3">
                  <c:v>22711</c:v>
                </c:pt>
                <c:pt idx="4">
                  <c:v>23033</c:v>
                </c:pt>
                <c:pt idx="5">
                  <c:v>23314</c:v>
                </c:pt>
                <c:pt idx="6">
                  <c:v>23346</c:v>
                </c:pt>
                <c:pt idx="7">
                  <c:v>23269</c:v>
                </c:pt>
                <c:pt idx="8">
                  <c:v>23232</c:v>
                </c:pt>
                <c:pt idx="9">
                  <c:v>22534.189586</c:v>
                </c:pt>
                <c:pt idx="10">
                  <c:v>21695.301051000002</c:v>
                </c:pt>
                <c:pt idx="11">
                  <c:v>20443.108397999997</c:v>
                </c:pt>
                <c:pt idx="12">
                  <c:v>19510.743889999998</c:v>
                </c:pt>
                <c:pt idx="13">
                  <c:v>18896.545746</c:v>
                </c:pt>
                <c:pt idx="14">
                  <c:v>18387.878944</c:v>
                </c:pt>
                <c:pt idx="15">
                  <c:v>18352.966239000001</c:v>
                </c:pt>
                <c:pt idx="16">
                  <c:v>18343.064599000001</c:v>
                </c:pt>
                <c:pt idx="17">
                  <c:v>18326.903872000003</c:v>
                </c:pt>
                <c:pt idx="18">
                  <c:v>18291.355417999999</c:v>
                </c:pt>
                <c:pt idx="19">
                  <c:v>18233.801609999999</c:v>
                </c:pt>
                <c:pt idx="20">
                  <c:v>18257.393963000002</c:v>
                </c:pt>
                <c:pt idx="21">
                  <c:v>18341.411566000002</c:v>
                </c:pt>
                <c:pt idx="22">
                  <c:v>18485.442883</c:v>
                </c:pt>
                <c:pt idx="23">
                  <c:v>18679.919491000001</c:v>
                </c:pt>
                <c:pt idx="24">
                  <c:v>18893.396956000001</c:v>
                </c:pt>
                <c:pt idx="25">
                  <c:v>19125.446153999997</c:v>
                </c:pt>
                <c:pt idx="26">
                  <c:v>19361.470982999999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FFDE-4609-9133-809C7CB76F77}"/>
            </c:ext>
          </c:extLst>
        </c:ser>
        <c:ser>
          <c:idx val="2"/>
          <c:order val="3"/>
          <c:tx>
            <c:strRef>
              <c:f>'0-10J. Gesamtstadt_2040'!$F$25</c:f>
              <c:strCache>
                <c:ptCount val="1"/>
                <c:pt idx="0">
                  <c:v>IST-Stand Nov. 2022</c:v>
                </c:pt>
              </c:strCache>
            </c:strRef>
          </c:tx>
          <c:spPr>
            <a:ln w="38100" cap="rnd">
              <a:solidFill>
                <a:srgbClr val="6D6100"/>
              </a:solidFill>
              <a:round/>
            </a:ln>
            <a:effectLst/>
          </c:spPr>
          <c:marker>
            <c:symbol val="none"/>
          </c:marker>
          <c:cat>
            <c:strRef>
              <c:f>'0-10J. Gesamtstadt_2040'!$B$19:$AB$20</c:f>
              <c:strCache>
                <c:ptCount val="2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</c:strCache>
            </c:strRef>
          </c:cat>
          <c:val>
            <c:numRef>
              <c:f>'0-10J. Gesamtstadt_2040'!$B$22:$J$22</c:f>
              <c:numCache>
                <c:formatCode>#,##0</c:formatCode>
                <c:ptCount val="9"/>
                <c:pt idx="0">
                  <c:v>21457</c:v>
                </c:pt>
                <c:pt idx="1">
                  <c:v>21843</c:v>
                </c:pt>
                <c:pt idx="2">
                  <c:v>22302</c:v>
                </c:pt>
                <c:pt idx="3">
                  <c:v>22711</c:v>
                </c:pt>
                <c:pt idx="4">
                  <c:v>23033</c:v>
                </c:pt>
                <c:pt idx="5">
                  <c:v>23314</c:v>
                </c:pt>
                <c:pt idx="6">
                  <c:v>23346</c:v>
                </c:pt>
                <c:pt idx="7">
                  <c:v>23269</c:v>
                </c:pt>
                <c:pt idx="8">
                  <c:v>23232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FFDE-4609-9133-809C7CB76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264096"/>
        <c:axId val="508266064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'0-10J. Gesamtstadt_2040'!$A$48</c15:sqref>
                        </c15:formulaRef>
                      </c:ext>
                    </c:extLst>
                    <c:strCache>
                      <c:ptCount val="1"/>
                      <c:pt idx="0">
                        <c:v>Differenz Prognose 2020 - 2022</c:v>
                      </c:pt>
                    </c:strCache>
                  </c:strRef>
                </c:tx>
                <c:spPr>
                  <a:ln w="38100" cap="rnd">
                    <a:solidFill>
                      <a:schemeClr val="bg1">
                        <a:lumMod val="8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9"/>
                    <c:layout>
                      <c:manualLayout>
                        <c:x val="-7.6670879103075046E-2"/>
                        <c:y val="0.1473493576460837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FFDE-4609-9133-809C7CB76F77}"/>
                      </c:ext>
                    </c:extLst>
                  </c:dLbl>
                  <c:dLbl>
                    <c:idx val="10"/>
                    <c:layout>
                      <c:manualLayout>
                        <c:x val="-4.6121318168562263E-2"/>
                        <c:y val="0.17225141594142837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FFDE-4609-9133-809C7CB76F77}"/>
                      </c:ext>
                    </c:extLst>
                  </c:dLbl>
                  <c:dLbl>
                    <c:idx val="1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FFDE-4609-9133-809C7CB76F77}"/>
                      </c:ext>
                    </c:extLst>
                  </c:dLbl>
                  <c:dLbl>
                    <c:idx val="1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FFDE-4609-9133-809C7CB76F77}"/>
                      </c:ext>
                    </c:extLst>
                  </c:dLbl>
                  <c:dLbl>
                    <c:idx val="1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FFDE-4609-9133-809C7CB76F77}"/>
                      </c:ext>
                    </c:extLst>
                  </c:dLbl>
                  <c:dLbl>
                    <c:idx val="14"/>
                    <c:layout>
                      <c:manualLayout>
                        <c:x val="-2.9121160076953315E-2"/>
                        <c:y val="-0.1401616854039419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2-FFDE-4609-9133-809C7CB76F77}"/>
                      </c:ext>
                    </c:extLst>
                  </c:dLbl>
                  <c:dLbl>
                    <c:idx val="1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3-FFDE-4609-9133-809C7CB76F77}"/>
                      </c:ext>
                    </c:extLst>
                  </c:dLbl>
                  <c:dLbl>
                    <c:idx val="1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FFDE-4609-9133-809C7CB76F77}"/>
                      </c:ext>
                    </c:extLst>
                  </c:dLbl>
                  <c:dLbl>
                    <c:idx val="17"/>
                    <c:layout>
                      <c:manualLayout>
                        <c:x val="-3.1201242939592755E-2"/>
                        <c:y val="7.547167675596862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FFDE-4609-9133-809C7CB76F77}"/>
                      </c:ext>
                    </c:extLst>
                  </c:dLbl>
                  <c:dLbl>
                    <c:idx val="1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6-FFDE-4609-9133-809C7CB76F77}"/>
                      </c:ext>
                    </c:extLst>
                  </c:dLbl>
                  <c:dLbl>
                    <c:idx val="1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7-FFDE-4609-9133-809C7CB76F77}"/>
                      </c:ext>
                    </c:extLst>
                  </c:dLbl>
                  <c:dLbl>
                    <c:idx val="2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8-FFDE-4609-9133-809C7CB76F77}"/>
                      </c:ext>
                    </c:extLst>
                  </c:dLbl>
                  <c:dLbl>
                    <c:idx val="21"/>
                    <c:layout>
                      <c:manualLayout>
                        <c:x val="2.4960994351674204E-2"/>
                        <c:y val="6.828389801730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9-FFDE-4609-9133-809C7CB76F77}"/>
                      </c:ext>
                    </c:extLst>
                  </c:dLbl>
                  <c:spPr>
                    <a:solidFill>
                      <a:sysClr val="window" lastClr="FFFFFF">
                        <a:lumMod val="85000"/>
                      </a:sysClr>
                    </a:solid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clip" horzOverflow="clip" vert="horz" wrap="square" lIns="36576" tIns="18288" rIns="36576" bIns="18288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accentCallout1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'0-10J. Gesamtstadt_2040'!$B$19:$AB$20</c15:sqref>
                        </c15:formulaRef>
                      </c:ext>
                    </c:extLst>
                    <c:strCache>
                      <c:ptCount val="27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  <c:pt idx="10">
                        <c:v>2024</c:v>
                      </c:pt>
                      <c:pt idx="11">
                        <c:v>2025</c:v>
                      </c:pt>
                      <c:pt idx="12">
                        <c:v>2026</c:v>
                      </c:pt>
                      <c:pt idx="13">
                        <c:v>2027</c:v>
                      </c:pt>
                      <c:pt idx="14">
                        <c:v>2028</c:v>
                      </c:pt>
                      <c:pt idx="15">
                        <c:v>2029</c:v>
                      </c:pt>
                      <c:pt idx="16">
                        <c:v>2030</c:v>
                      </c:pt>
                      <c:pt idx="17">
                        <c:v>2031</c:v>
                      </c:pt>
                      <c:pt idx="18">
                        <c:v>2032</c:v>
                      </c:pt>
                      <c:pt idx="19">
                        <c:v>2033</c:v>
                      </c:pt>
                      <c:pt idx="20">
                        <c:v>2034</c:v>
                      </c:pt>
                      <c:pt idx="21">
                        <c:v>2035</c:v>
                      </c:pt>
                      <c:pt idx="22">
                        <c:v>2036</c:v>
                      </c:pt>
                      <c:pt idx="23">
                        <c:v>2037</c:v>
                      </c:pt>
                      <c:pt idx="24">
                        <c:v>2038</c:v>
                      </c:pt>
                      <c:pt idx="25">
                        <c:v>2039</c:v>
                      </c:pt>
                      <c:pt idx="26">
                        <c:v>2040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'0-10J. Gesamtstadt_2040'!$B$48:$W$48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9" formatCode="#,##0">
                        <c:v>4.0304565973601711</c:v>
                      </c:pt>
                      <c:pt idx="10" formatCode="#,##0">
                        <c:v>-365.11277774633345</c:v>
                      </c:pt>
                      <c:pt idx="11" formatCode="#,##0">
                        <c:v>-1102.910264537386</c:v>
                      </c:pt>
                      <c:pt idx="12" formatCode="#,##0">
                        <c:v>-1686.8582658333617</c:v>
                      </c:pt>
                      <c:pt idx="13" formatCode="#,##0">
                        <c:v>-2104.8734187725968</c:v>
                      </c:pt>
                      <c:pt idx="14" formatCode="#,##0">
                        <c:v>-2299.5778607300999</c:v>
                      </c:pt>
                      <c:pt idx="15" formatCode="#,##0">
                        <c:v>-2086.1788116149473</c:v>
                      </c:pt>
                      <c:pt idx="16" formatCode="#,##0">
                        <c:v>-1918.5805617065816</c:v>
                      </c:pt>
                      <c:pt idx="17" formatCode="#,##0">
                        <c:v>-1823.8827191144956</c:v>
                      </c:pt>
                      <c:pt idx="18" formatCode="#,##0">
                        <c:v>-1815.4006022491012</c:v>
                      </c:pt>
                      <c:pt idx="19" formatCode="#,##0">
                        <c:v>-1891.0243620686633</c:v>
                      </c:pt>
                      <c:pt idx="20" formatCode="#,##0">
                        <c:v>-1935.1347131819275</c:v>
                      </c:pt>
                      <c:pt idx="21" formatCode="#,##0">
                        <c:v>-1960.7707029984485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3A-FFDE-4609-9133-809C7CB76F77}"/>
                  </c:ext>
                </c:extLst>
              </c15:ser>
            </c15:filteredLineSeries>
          </c:ext>
        </c:extLst>
      </c:lineChart>
      <c:catAx>
        <c:axId val="50826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8266064"/>
        <c:crosses val="autoZero"/>
        <c:auto val="1"/>
        <c:lblAlgn val="ctr"/>
        <c:lblOffset val="100"/>
        <c:noMultiLvlLbl val="0"/>
      </c:catAx>
      <c:valAx>
        <c:axId val="508266064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826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682707356600257E-2"/>
          <c:y val="0.88623268294862201"/>
          <c:w val="0.96588406238323898"/>
          <c:h val="0.10690549173724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DE" sz="1400" b="1" i="0" baseline="0" dirty="0" smtClean="0">
                <a:effectLst/>
              </a:rPr>
              <a:t>Bevölkerungsprognosen 2020 und 2022 der Kommunalen Statistikstelle für die Alterskohorte der Kinder von 7 bis 10 Jahren im Vergleich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/>
                </a:solidFill>
              </a:defRPr>
            </a:pPr>
            <a:endParaRPr lang="de-DE" dirty="0"/>
          </a:p>
        </c:rich>
      </c:tx>
      <c:layout>
        <c:manualLayout>
          <c:xMode val="edge"/>
          <c:yMode val="edge"/>
          <c:x val="0.11168747573293689"/>
          <c:y val="3.88075498324219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'0-10J. Gesamtstadt_2040'!$A$24</c:f>
              <c:strCache>
                <c:ptCount val="1"/>
                <c:pt idx="0">
                  <c:v>7-10 Jahre - Prognose 2022</c:v>
                </c:pt>
              </c:strCache>
            </c:strRef>
          </c:tx>
          <c:spPr>
            <a:ln w="38100" cap="rnd">
              <a:solidFill>
                <a:srgbClr val="2296CF"/>
              </a:solidFill>
              <a:round/>
            </a:ln>
            <a:effectLst/>
          </c:spPr>
          <c:marker>
            <c:symbol val="none"/>
          </c:marker>
          <c:cat>
            <c:strRef>
              <c:f>'0-10J. Gesamtstadt_2040'!$B$19:$AB$20</c:f>
              <c:strCache>
                <c:ptCount val="2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</c:strCache>
            </c:strRef>
          </c:cat>
          <c:val>
            <c:numRef>
              <c:f>'0-10J. Gesamtstadt_2040'!$B$24:$W$24</c:f>
              <c:numCache>
                <c:formatCode>#,##0</c:formatCode>
                <c:ptCount val="22"/>
                <c:pt idx="0">
                  <c:v>17867</c:v>
                </c:pt>
                <c:pt idx="1">
                  <c:v>18556</c:v>
                </c:pt>
                <c:pt idx="2">
                  <c:v>19428</c:v>
                </c:pt>
                <c:pt idx="3">
                  <c:v>20457</c:v>
                </c:pt>
                <c:pt idx="4">
                  <c:v>21114</c:v>
                </c:pt>
                <c:pt idx="5">
                  <c:v>21519</c:v>
                </c:pt>
                <c:pt idx="6">
                  <c:v>21829</c:v>
                </c:pt>
                <c:pt idx="7">
                  <c:v>21937</c:v>
                </c:pt>
                <c:pt idx="8">
                  <c:v>22756</c:v>
                </c:pt>
                <c:pt idx="9">
                  <c:v>23316.912683999999</c:v>
                </c:pt>
                <c:pt idx="10">
                  <c:v>23316.336721</c:v>
                </c:pt>
                <c:pt idx="11">
                  <c:v>23084.046581999999</c:v>
                </c:pt>
                <c:pt idx="12">
                  <c:v>22569.537339000002</c:v>
                </c:pt>
                <c:pt idx="13">
                  <c:v>21650.152030999998</c:v>
                </c:pt>
                <c:pt idx="14">
                  <c:v>20856.27648</c:v>
                </c:pt>
                <c:pt idx="15">
                  <c:v>19767.756140999998</c:v>
                </c:pt>
                <c:pt idx="16">
                  <c:v>18955.255378000002</c:v>
                </c:pt>
                <c:pt idx="17">
                  <c:v>18420.820718999999</c:v>
                </c:pt>
                <c:pt idx="18">
                  <c:v>17975.831289000002</c:v>
                </c:pt>
                <c:pt idx="19">
                  <c:v>17959.500827999997</c:v>
                </c:pt>
                <c:pt idx="20">
                  <c:v>17971.717504</c:v>
                </c:pt>
                <c:pt idx="21">
                  <c:v>17977.556841999998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6E-4830-93AA-940BBAAA858E}"/>
            </c:ext>
          </c:extLst>
        </c:ser>
        <c:ser>
          <c:idx val="0"/>
          <c:order val="1"/>
          <c:tx>
            <c:strRef>
              <c:f>'0-10J. Gesamtstadt_2040'!$A$51</c:f>
              <c:strCache>
                <c:ptCount val="1"/>
                <c:pt idx="0">
                  <c:v>7-10 Jahre - Prognose 2020</c:v>
                </c:pt>
              </c:strCache>
            </c:strRef>
          </c:tx>
          <c:spPr>
            <a:ln w="38100" cap="rnd">
              <a:solidFill>
                <a:srgbClr val="CA4F1C"/>
              </a:solidFill>
              <a:round/>
            </a:ln>
            <a:effectLst/>
          </c:spPr>
          <c:marker>
            <c:symbol val="none"/>
          </c:marker>
          <c:dLbls>
            <c:dLbl>
              <c:idx val="21"/>
              <c:layout>
                <c:manualLayout>
                  <c:x val="-3.0850594975760409E-2"/>
                  <c:y val="-4.393832657211369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A64BC8-9335-4977-90E0-BF6FC23CD18A}" type="VALUE">
                      <a:rPr lang="en-US"/>
                      <a:pPr>
                        <a:defRPr/>
                      </a:pPr>
                      <a:t>[WERT]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6E-4830-93AA-940BBAAA858E}"/>
                </c:ext>
              </c:extLst>
            </c:dLbl>
            <c:spPr>
              <a:noFill/>
              <a:ln>
                <a:solidFill>
                  <a:srgbClr val="CA4F1C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'0-10J. Gesamtstadt_2040'!$B$19:$AB$20</c:f>
              <c:strCache>
                <c:ptCount val="2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</c:strCache>
            </c:strRef>
          </c:cat>
          <c:val>
            <c:numRef>
              <c:f>'0-10J. Gesamtstadt_2040'!$B$51:$W$51</c:f>
              <c:numCache>
                <c:formatCode>General</c:formatCode>
                <c:ptCount val="22"/>
                <c:pt idx="8" formatCode="#,##0">
                  <c:v>22756</c:v>
                </c:pt>
                <c:pt idx="9" formatCode="#,##0">
                  <c:v>22541.15646892312</c:v>
                </c:pt>
                <c:pt idx="10" formatCode="#,##0">
                  <c:v>22680.202680741459</c:v>
                </c:pt>
                <c:pt idx="11" formatCode="#,##0">
                  <c:v>22765.957925024431</c:v>
                </c:pt>
                <c:pt idx="12" formatCode="#,##0">
                  <c:v>22523.633946994069</c:v>
                </c:pt>
                <c:pt idx="13" formatCode="#,##0">
                  <c:v>21955.282876851848</c:v>
                </c:pt>
                <c:pt idx="14" formatCode="#,##0">
                  <c:v>21535.459057323678</c:v>
                </c:pt>
                <c:pt idx="15" formatCode="#,##0">
                  <c:v>21079.805757282465</c:v>
                </c:pt>
                <c:pt idx="16" formatCode="#,##0">
                  <c:v>20776.438113985598</c:v>
                </c:pt>
                <c:pt idx="17" formatCode="#,##0">
                  <c:v>20609.238596217449</c:v>
                </c:pt>
                <c:pt idx="18" formatCode="#,##0">
                  <c:v>20339.904236183851</c:v>
                </c:pt>
                <c:pt idx="19" formatCode="#,##0">
                  <c:v>20133.387207682303</c:v>
                </c:pt>
                <c:pt idx="20" formatCode="#,##0">
                  <c:v>19989.76981515338</c:v>
                </c:pt>
                <c:pt idx="21" formatCode="#,##0">
                  <c:v>19905.028868892077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6E-4830-93AA-940BBAAA858E}"/>
            </c:ext>
          </c:extLst>
        </c:ser>
        <c:ser>
          <c:idx val="1"/>
          <c:order val="2"/>
          <c:tx>
            <c:strRef>
              <c:f>'0-10J. Gesamtstadt_2040'!$AC$24</c:f>
              <c:strCache>
                <c:ptCount val="1"/>
                <c:pt idx="0">
                  <c:v>Hochrechnung bis 2039/40</c:v>
                </c:pt>
              </c:strCache>
            </c:strRef>
          </c:tx>
          <c:spPr>
            <a:ln w="38100" cap="rnd">
              <a:solidFill>
                <a:srgbClr val="2296CF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6E-4830-93AA-940BBAAA858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6E-4830-93AA-940BBAAA858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6E-4830-93AA-940BBAAA858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6E-4830-93AA-940BBAAA85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6E-4830-93AA-940BBAAA858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6E-4830-93AA-940BBAAA858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6E-4830-93AA-940BBAAA858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6E-4830-93AA-940BBAAA858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6E-4830-93AA-940BBAAA858E}"/>
                </c:ext>
              </c:extLst>
            </c:dLbl>
            <c:dLbl>
              <c:idx val="9"/>
              <c:layout>
                <c:manualLayout>
                  <c:x val="-2.9888002134928881E-2"/>
                  <c:y val="-6.9740806124759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6E-4830-93AA-940BBAAA858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6E-4830-93AA-940BBAAA858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6E-4830-93AA-940BBAAA858E}"/>
                </c:ext>
              </c:extLst>
            </c:dLbl>
            <c:dLbl>
              <c:idx val="12"/>
              <c:layout>
                <c:manualLayout>
                  <c:x val="-5.0206620799292632E-2"/>
                  <c:y val="8.4236273252931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6E-4830-93AA-940BBAAA858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6E-4830-93AA-940BBAAA858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6E-4830-93AA-940BBAAA858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6E-4830-93AA-940BBAAA858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D6E-4830-93AA-940BBAAA858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D6E-4830-93AA-940BBAAA858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D6E-4830-93AA-940BBAAA858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D6E-4830-93AA-940BBAAA858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D6E-4830-93AA-940BBAAA858E}"/>
                </c:ext>
              </c:extLst>
            </c:dLbl>
            <c:dLbl>
              <c:idx val="21"/>
              <c:layout>
                <c:manualLayout>
                  <c:x val="-3.3732792576311683E-2"/>
                  <c:y val="6.5729766668564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D6E-4830-93AA-940BBAAA858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D6E-4830-93AA-940BBAAA858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D6E-4830-93AA-940BBAAA858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D6E-4830-93AA-940BBAAA858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D6E-4830-93AA-940BBAAA858E}"/>
                </c:ext>
              </c:extLst>
            </c:dLbl>
            <c:dLbl>
              <c:idx val="26"/>
              <c:layout>
                <c:manualLayout>
                  <c:x val="-4.5606306153114895E-2"/>
                  <c:y val="-3.859574847106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D6E-4830-93AA-940BBAAA858E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1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'0-10J. Gesamtstadt_2040'!$B$19:$AB$20</c:f>
              <c:strCache>
                <c:ptCount val="2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</c:strCache>
            </c:strRef>
          </c:cat>
          <c:val>
            <c:numRef>
              <c:f>'0-10J. Gesamtstadt_2040'!$B$24:$AB$24</c:f>
              <c:numCache>
                <c:formatCode>#,##0</c:formatCode>
                <c:ptCount val="27"/>
                <c:pt idx="0">
                  <c:v>17867</c:v>
                </c:pt>
                <c:pt idx="1">
                  <c:v>18556</c:v>
                </c:pt>
                <c:pt idx="2">
                  <c:v>19428</c:v>
                </c:pt>
                <c:pt idx="3">
                  <c:v>20457</c:v>
                </c:pt>
                <c:pt idx="4">
                  <c:v>21114</c:v>
                </c:pt>
                <c:pt idx="5">
                  <c:v>21519</c:v>
                </c:pt>
                <c:pt idx="6">
                  <c:v>21829</c:v>
                </c:pt>
                <c:pt idx="7">
                  <c:v>21937</c:v>
                </c:pt>
                <c:pt idx="8">
                  <c:v>22756</c:v>
                </c:pt>
                <c:pt idx="9">
                  <c:v>23316.912683999999</c:v>
                </c:pt>
                <c:pt idx="10">
                  <c:v>23316.336721</c:v>
                </c:pt>
                <c:pt idx="11">
                  <c:v>23084.046581999999</c:v>
                </c:pt>
                <c:pt idx="12">
                  <c:v>22569.537339000002</c:v>
                </c:pt>
                <c:pt idx="13">
                  <c:v>21650.152030999998</c:v>
                </c:pt>
                <c:pt idx="14">
                  <c:v>20856.27648</c:v>
                </c:pt>
                <c:pt idx="15">
                  <c:v>19767.756140999998</c:v>
                </c:pt>
                <c:pt idx="16">
                  <c:v>18955.255378000002</c:v>
                </c:pt>
                <c:pt idx="17">
                  <c:v>18420.820718999999</c:v>
                </c:pt>
                <c:pt idx="18">
                  <c:v>17975.831289000002</c:v>
                </c:pt>
                <c:pt idx="19">
                  <c:v>17959.500827999997</c:v>
                </c:pt>
                <c:pt idx="20">
                  <c:v>17971.717504</c:v>
                </c:pt>
                <c:pt idx="21">
                  <c:v>17977.556841999998</c:v>
                </c:pt>
                <c:pt idx="22">
                  <c:v>17965.995816000002</c:v>
                </c:pt>
                <c:pt idx="23">
                  <c:v>17930.862627999999</c:v>
                </c:pt>
                <c:pt idx="24">
                  <c:v>17964.046316</c:v>
                </c:pt>
                <c:pt idx="25">
                  <c:v>18048.803114000002</c:v>
                </c:pt>
                <c:pt idx="26">
                  <c:v>18184.234297999999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2D6E-4830-93AA-940BBAAA858E}"/>
            </c:ext>
          </c:extLst>
        </c:ser>
        <c:ser>
          <c:idx val="2"/>
          <c:order val="3"/>
          <c:tx>
            <c:strRef>
              <c:f>'0-10J. Gesamtstadt_2040'!$F$25</c:f>
              <c:strCache>
                <c:ptCount val="1"/>
                <c:pt idx="0">
                  <c:v>IST-Stand Nov. 2022</c:v>
                </c:pt>
              </c:strCache>
            </c:strRef>
          </c:tx>
          <c:spPr>
            <a:ln w="38100" cap="rnd">
              <a:solidFill>
                <a:srgbClr val="6D61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6.1268106521955752E-2"/>
                  <c:y val="7.0792526838184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D6E-4830-93AA-940BBAAA858E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'0-10J. Gesamtstadt_2040'!$B$19:$AB$20</c:f>
              <c:strCache>
                <c:ptCount val="2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</c:strCache>
            </c:strRef>
          </c:cat>
          <c:val>
            <c:numRef>
              <c:f>'0-10J. Gesamtstadt_2040'!$B$24:$J$24</c:f>
              <c:numCache>
                <c:formatCode>#,##0</c:formatCode>
                <c:ptCount val="9"/>
                <c:pt idx="0">
                  <c:v>17867</c:v>
                </c:pt>
                <c:pt idx="1">
                  <c:v>18556</c:v>
                </c:pt>
                <c:pt idx="2">
                  <c:v>19428</c:v>
                </c:pt>
                <c:pt idx="3">
                  <c:v>20457</c:v>
                </c:pt>
                <c:pt idx="4">
                  <c:v>21114</c:v>
                </c:pt>
                <c:pt idx="5">
                  <c:v>21519</c:v>
                </c:pt>
                <c:pt idx="6">
                  <c:v>21829</c:v>
                </c:pt>
                <c:pt idx="7">
                  <c:v>21937</c:v>
                </c:pt>
                <c:pt idx="8">
                  <c:v>22756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2D6E-4830-93AA-940BBAAA8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5252008"/>
        <c:axId val="705261192"/>
        <c:extLst>
          <c:ext xmlns:c15="http://schemas.microsoft.com/office/drawing/2012/chart" uri="{02D57815-91ED-43cb-92C2-25804820EDAC}">
            <c15:filteredLineSeries>
              <c15:ser>
                <c:idx val="3"/>
                <c:order val="4"/>
                <c:tx>
                  <c:strRef>
                    <c:extLst>
                      <c:ext uri="{02D57815-91ED-43cb-92C2-25804820EDAC}">
                        <c15:formulaRef>
                          <c15:sqref>'0-10J. Gesamtstadt_2040'!$A$52</c15:sqref>
                        </c15:formulaRef>
                      </c:ext>
                    </c:extLst>
                    <c:strCache>
                      <c:ptCount val="1"/>
                      <c:pt idx="0">
                        <c:v>Differenz Prognose 2020 - 2022</c:v>
                      </c:pt>
                    </c:strCache>
                  </c:strRef>
                </c:tx>
                <c:spPr>
                  <a:ln w="28575" cap="rnd">
                    <a:solidFill>
                      <a:schemeClr val="bg1">
                        <a:lumMod val="8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9"/>
                    <c:layout>
                      <c:manualLayout>
                        <c:x val="-6.25E-2"/>
                        <c:y val="0.1547861176160670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1-2D6E-4830-93AA-940BBAAA858E}"/>
                      </c:ext>
                    </c:extLst>
                  </c:dLbl>
                  <c:dLbl>
                    <c:idx val="1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2-2D6E-4830-93AA-940BBAAA858E}"/>
                      </c:ext>
                    </c:extLst>
                  </c:dLbl>
                  <c:dLbl>
                    <c:idx val="1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3-2D6E-4830-93AA-940BBAAA858E}"/>
                      </c:ext>
                    </c:extLst>
                  </c:dLbl>
                  <c:dLbl>
                    <c:idx val="1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4-2D6E-4830-93AA-940BBAAA858E}"/>
                      </c:ext>
                    </c:extLst>
                  </c:dLbl>
                  <c:dLbl>
                    <c:idx val="1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2D6E-4830-93AA-940BBAAA858E}"/>
                      </c:ext>
                    </c:extLst>
                  </c:dLbl>
                  <c:dLbl>
                    <c:idx val="1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2D6E-4830-93AA-940BBAAA858E}"/>
                      </c:ext>
                    </c:extLst>
                  </c:dLbl>
                  <c:dLbl>
                    <c:idx val="1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2D6E-4830-93AA-940BBAAA858E}"/>
                      </c:ext>
                    </c:extLst>
                  </c:dLbl>
                  <c:dLbl>
                    <c:idx val="1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2D6E-4830-93AA-940BBAAA858E}"/>
                      </c:ext>
                    </c:extLst>
                  </c:dLbl>
                  <c:dLbl>
                    <c:idx val="1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2D6E-4830-93AA-940BBAAA858E}"/>
                      </c:ext>
                    </c:extLst>
                  </c:dLbl>
                  <c:dLbl>
                    <c:idx val="18"/>
                    <c:layout>
                      <c:manualLayout>
                        <c:x val="1.736111111111111E-3"/>
                        <c:y val="3.258655107706666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2D6E-4830-93AA-940BBAAA858E}"/>
                      </c:ext>
                    </c:extLst>
                  </c:dLbl>
                  <c:dLbl>
                    <c:idx val="1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2D6E-4830-93AA-940BBAAA858E}"/>
                      </c:ext>
                    </c:extLst>
                  </c:dLbl>
                  <c:dLbl>
                    <c:idx val="2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2D6E-4830-93AA-940BBAAA858E}"/>
                      </c:ext>
                    </c:extLst>
                  </c:dLbl>
                  <c:dLbl>
                    <c:idx val="21"/>
                    <c:layout>
                      <c:manualLayout>
                        <c:x val="3.7499999999999846E-2"/>
                        <c:y val="1.388888585107483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2D6E-4830-93AA-940BBAAA858E}"/>
                      </c:ext>
                    </c:extLst>
                  </c:dLbl>
                  <c:spPr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bg1">
                                <a:lumMod val="50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'0-10J. Gesamtstadt_2040'!$B$19:$AB$20</c15:sqref>
                        </c15:formulaRef>
                      </c:ext>
                    </c:extLst>
                    <c:strCache>
                      <c:ptCount val="27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  <c:pt idx="10">
                        <c:v>2024</c:v>
                      </c:pt>
                      <c:pt idx="11">
                        <c:v>2025</c:v>
                      </c:pt>
                      <c:pt idx="12">
                        <c:v>2026</c:v>
                      </c:pt>
                      <c:pt idx="13">
                        <c:v>2027</c:v>
                      </c:pt>
                      <c:pt idx="14">
                        <c:v>2028</c:v>
                      </c:pt>
                      <c:pt idx="15">
                        <c:v>2029</c:v>
                      </c:pt>
                      <c:pt idx="16">
                        <c:v>2030</c:v>
                      </c:pt>
                      <c:pt idx="17">
                        <c:v>2031</c:v>
                      </c:pt>
                      <c:pt idx="18">
                        <c:v>2032</c:v>
                      </c:pt>
                      <c:pt idx="19">
                        <c:v>2033</c:v>
                      </c:pt>
                      <c:pt idx="20">
                        <c:v>2034</c:v>
                      </c:pt>
                      <c:pt idx="21">
                        <c:v>2035</c:v>
                      </c:pt>
                      <c:pt idx="22">
                        <c:v>2036</c:v>
                      </c:pt>
                      <c:pt idx="23">
                        <c:v>2037</c:v>
                      </c:pt>
                      <c:pt idx="24">
                        <c:v>2038</c:v>
                      </c:pt>
                      <c:pt idx="25">
                        <c:v>2039</c:v>
                      </c:pt>
                      <c:pt idx="26">
                        <c:v>2040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'0-10J. Gesamtstadt_2040'!$B$52:$W$52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9" formatCode="#,##0">
                        <c:v>775.75621507687902</c:v>
                      </c:pt>
                      <c:pt idx="10" formatCode="#,##0">
                        <c:v>636.13404025854106</c:v>
                      </c:pt>
                      <c:pt idx="11" formatCode="#,##0">
                        <c:v>318.08865697556757</c:v>
                      </c:pt>
                      <c:pt idx="12" formatCode="#,##0">
                        <c:v>45.903392005933711</c:v>
                      </c:pt>
                      <c:pt idx="13" formatCode="#,##0">
                        <c:v>-305.13084585185061</c:v>
                      </c:pt>
                      <c:pt idx="14" formatCode="#,##0">
                        <c:v>-679.18257732367783</c:v>
                      </c:pt>
                      <c:pt idx="15" formatCode="#,##0">
                        <c:v>-1312.0496162824675</c:v>
                      </c:pt>
                      <c:pt idx="16" formatCode="#,##0">
                        <c:v>-1821.1827359855961</c:v>
                      </c:pt>
                      <c:pt idx="17" formatCode="#,##0">
                        <c:v>-2188.4178772174491</c:v>
                      </c:pt>
                      <c:pt idx="18" formatCode="#,##0">
                        <c:v>-2364.0729471838495</c:v>
                      </c:pt>
                      <c:pt idx="19" formatCode="#,##0">
                        <c:v>-2173.8863796823061</c:v>
                      </c:pt>
                      <c:pt idx="20" formatCode="#,##0">
                        <c:v>-2018.0523111533803</c:v>
                      </c:pt>
                      <c:pt idx="21" formatCode="#,##0">
                        <c:v>-1927.4720268920792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E-2D6E-4830-93AA-940BBAAA858E}"/>
                  </c:ext>
                </c:extLst>
              </c15:ser>
            </c15:filteredLineSeries>
          </c:ext>
        </c:extLst>
      </c:lineChart>
      <c:catAx>
        <c:axId val="70525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5261192"/>
        <c:crosses val="autoZero"/>
        <c:auto val="1"/>
        <c:lblAlgn val="ctr"/>
        <c:lblOffset val="100"/>
        <c:noMultiLvlLbl val="0"/>
      </c:catAx>
      <c:valAx>
        <c:axId val="705261192"/>
        <c:scaling>
          <c:orientation val="minMax"/>
          <c:max val="25000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525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736448527483202E-2"/>
          <c:y val="0.89979346160844376"/>
          <c:w val="0.94831463254593173"/>
          <c:h val="0.10020653839155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5236862470199E-2"/>
          <c:y val="4.5128205128205132E-2"/>
          <c:w val="0.91460787818005784"/>
          <c:h val="0.76173470623864326"/>
        </c:manualLayout>
      </c:layout>
      <c:barChart>
        <c:barDir val="col"/>
        <c:grouping val="clustered"/>
        <c:varyColors val="0"/>
        <c:ser>
          <c:idx val="5"/>
          <c:order val="5"/>
          <c:tx>
            <c:strRef>
              <c:f>'Tabelle2 (2)'!$G$3</c:f>
              <c:strCache>
                <c:ptCount val="1"/>
                <c:pt idx="0">
                  <c:v>Anteile 2020</c:v>
                </c:pt>
              </c:strCache>
            </c:strRef>
          </c:tx>
          <c:spPr>
            <a:solidFill>
              <a:srgbClr val="DBBD00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'Tabelle2 (2)'!$A$4:$A$41</c:f>
              <c:strCache>
                <c:ptCount val="26"/>
                <c:pt idx="0">
                  <c:v>0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 und älter*</c:v>
                </c:pt>
              </c:strCache>
            </c:strRef>
          </c:cat>
          <c:val>
            <c:numRef>
              <c:f>'Tabelle2 (2)'!$G$4:$G$41</c:f>
              <c:numCache>
                <c:formatCode>0%</c:formatCode>
                <c:ptCount val="26"/>
                <c:pt idx="0">
                  <c:v>0</c:v>
                </c:pt>
                <c:pt idx="1">
                  <c:v>1.2130401819560274E-3</c:v>
                </c:pt>
                <c:pt idx="2">
                  <c:v>1.0614101592115238E-3</c:v>
                </c:pt>
                <c:pt idx="3">
                  <c:v>2.2744503411675512E-3</c:v>
                </c:pt>
                <c:pt idx="4">
                  <c:v>4.8521607278241095E-3</c:v>
                </c:pt>
                <c:pt idx="5">
                  <c:v>2.3351023502653525E-2</c:v>
                </c:pt>
                <c:pt idx="6">
                  <c:v>0.10750568612585291</c:v>
                </c:pt>
                <c:pt idx="7">
                  <c:v>0.22289613343442002</c:v>
                </c:pt>
                <c:pt idx="8">
                  <c:v>7.0356330553449586E-2</c:v>
                </c:pt>
                <c:pt idx="9">
                  <c:v>5.1099317664897649E-2</c:v>
                </c:pt>
                <c:pt idx="10">
                  <c:v>3.8059135708870359E-2</c:v>
                </c:pt>
                <c:pt idx="11">
                  <c:v>3.3965125094768761E-2</c:v>
                </c:pt>
                <c:pt idx="12">
                  <c:v>2.8961334344200153E-2</c:v>
                </c:pt>
                <c:pt idx="13">
                  <c:v>2.1683093252463988E-2</c:v>
                </c:pt>
                <c:pt idx="14">
                  <c:v>1.425322213798332E-2</c:v>
                </c:pt>
                <c:pt idx="15">
                  <c:v>1.1220621683093252E-2</c:v>
                </c:pt>
                <c:pt idx="16">
                  <c:v>1.1523881728582258E-2</c:v>
                </c:pt>
                <c:pt idx="17">
                  <c:v>1.1827141774071267E-2</c:v>
                </c:pt>
                <c:pt idx="18">
                  <c:v>1.6982562547384381E-2</c:v>
                </c:pt>
                <c:pt idx="19">
                  <c:v>2.4715693707354058E-2</c:v>
                </c:pt>
                <c:pt idx="20">
                  <c:v>1.106899166034875E-2</c:v>
                </c:pt>
                <c:pt idx="21">
                  <c:v>9.7043214556482189E-3</c:v>
                </c:pt>
                <c:pt idx="22">
                  <c:v>2.0470053070507959E-2</c:v>
                </c:pt>
                <c:pt idx="23">
                  <c:v>1.6982562547384381E-2</c:v>
                </c:pt>
                <c:pt idx="24">
                  <c:v>4.3972706595905992E-2</c:v>
                </c:pt>
                <c:pt idx="25">
                  <c:v>0.14526156178923427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8-4656-9721-9C84A5A4183B}"/>
            </c:ext>
          </c:extLst>
        </c:ser>
        <c:ser>
          <c:idx val="6"/>
          <c:order val="6"/>
          <c:tx>
            <c:strRef>
              <c:f>'Tabelle2 (2)'!$H$3</c:f>
              <c:strCache>
                <c:ptCount val="1"/>
                <c:pt idx="0">
                  <c:v>Anteile 2021</c:v>
                </c:pt>
              </c:strCache>
            </c:strRef>
          </c:tx>
          <c:spPr>
            <a:solidFill>
              <a:srgbClr val="A69100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'Tabelle2 (2)'!$A$4:$A$41</c:f>
              <c:strCache>
                <c:ptCount val="26"/>
                <c:pt idx="0">
                  <c:v>0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 und älter*</c:v>
                </c:pt>
              </c:strCache>
            </c:strRef>
          </c:cat>
          <c:val>
            <c:numRef>
              <c:f>'Tabelle2 (2)'!$H$4:$H$41</c:f>
              <c:numCache>
                <c:formatCode>0.00%</c:formatCode>
                <c:ptCount val="26"/>
                <c:pt idx="0">
                  <c:v>0</c:v>
                </c:pt>
                <c:pt idx="1">
                  <c:v>1.7605633802816902E-3</c:v>
                </c:pt>
                <c:pt idx="2">
                  <c:v>1.3204225352112676E-3</c:v>
                </c:pt>
                <c:pt idx="3">
                  <c:v>3.0809859154929575E-3</c:v>
                </c:pt>
                <c:pt idx="4">
                  <c:v>5.4284037558685449E-3</c:v>
                </c:pt>
                <c:pt idx="5">
                  <c:v>2.7435446009389672E-2</c:v>
                </c:pt>
                <c:pt idx="6">
                  <c:v>8.9642018779342719E-2</c:v>
                </c:pt>
                <c:pt idx="7">
                  <c:v>0.21933685446009391</c:v>
                </c:pt>
                <c:pt idx="8">
                  <c:v>6.6167840375586859E-2</c:v>
                </c:pt>
                <c:pt idx="9">
                  <c:v>4.6801643192488265E-2</c:v>
                </c:pt>
                <c:pt idx="10">
                  <c:v>3.4037558685446008E-2</c:v>
                </c:pt>
                <c:pt idx="11">
                  <c:v>3.6384976525821594E-2</c:v>
                </c:pt>
                <c:pt idx="12">
                  <c:v>2.9782863849765258E-2</c:v>
                </c:pt>
                <c:pt idx="13">
                  <c:v>1.8045774647887324E-2</c:v>
                </c:pt>
                <c:pt idx="14">
                  <c:v>1.2764084507042254E-2</c:v>
                </c:pt>
                <c:pt idx="15">
                  <c:v>1.3937793427230047E-2</c:v>
                </c:pt>
                <c:pt idx="16">
                  <c:v>1.0563380281690141E-2</c:v>
                </c:pt>
                <c:pt idx="17">
                  <c:v>1.1003521126760563E-2</c:v>
                </c:pt>
                <c:pt idx="18">
                  <c:v>1.4524647887323943E-2</c:v>
                </c:pt>
                <c:pt idx="19">
                  <c:v>2.8609154929577465E-2</c:v>
                </c:pt>
                <c:pt idx="20">
                  <c:v>7.4823943661971827E-3</c:v>
                </c:pt>
                <c:pt idx="21">
                  <c:v>6.6021126760563379E-3</c:v>
                </c:pt>
                <c:pt idx="22">
                  <c:v>1.3204225352112676E-2</c:v>
                </c:pt>
                <c:pt idx="23">
                  <c:v>1.3791079812206572E-2</c:v>
                </c:pt>
                <c:pt idx="24">
                  <c:v>3.7558685446009391E-2</c:v>
                </c:pt>
                <c:pt idx="25">
                  <c:v>0.20202464788732394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E8-4656-9721-9C84A5A4183B}"/>
            </c:ext>
          </c:extLst>
        </c:ser>
        <c:ser>
          <c:idx val="7"/>
          <c:order val="7"/>
          <c:tx>
            <c:strRef>
              <c:f>'Tabelle2 (2)'!$I$3</c:f>
              <c:strCache>
                <c:ptCount val="1"/>
                <c:pt idx="0">
                  <c:v>Anteile bis 31.7.2022</c:v>
                </c:pt>
              </c:strCache>
            </c:strRef>
          </c:tx>
          <c:spPr>
            <a:solidFill>
              <a:srgbClr val="554C00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'Tabelle2 (2)'!$A$4:$A$41</c:f>
              <c:strCache>
                <c:ptCount val="26"/>
                <c:pt idx="0">
                  <c:v>0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 und älter*</c:v>
                </c:pt>
              </c:strCache>
            </c:strRef>
          </c:cat>
          <c:val>
            <c:numRef>
              <c:f>'Tabelle2 (2)'!$I$4:$I$41</c:f>
              <c:numCache>
                <c:formatCode>0.00%</c:formatCode>
                <c:ptCount val="26"/>
                <c:pt idx="0">
                  <c:v>0</c:v>
                </c:pt>
                <c:pt idx="1">
                  <c:v>1.2833675564681724E-3</c:v>
                </c:pt>
                <c:pt idx="2">
                  <c:v>3.0800821355236141E-3</c:v>
                </c:pt>
                <c:pt idx="3">
                  <c:v>2.8234086242299797E-3</c:v>
                </c:pt>
                <c:pt idx="4">
                  <c:v>4.6201232032854209E-3</c:v>
                </c:pt>
                <c:pt idx="5">
                  <c:v>2.1560574948665298E-2</c:v>
                </c:pt>
                <c:pt idx="6">
                  <c:v>8.6755646817248455E-2</c:v>
                </c:pt>
                <c:pt idx="7">
                  <c:v>0.19661190965092404</c:v>
                </c:pt>
                <c:pt idx="8">
                  <c:v>6.7248459958932236E-2</c:v>
                </c:pt>
                <c:pt idx="9">
                  <c:v>4.5174537987679675E-2</c:v>
                </c:pt>
                <c:pt idx="10">
                  <c:v>3.6190965092402466E-2</c:v>
                </c:pt>
                <c:pt idx="11">
                  <c:v>3.0030800821355237E-2</c:v>
                </c:pt>
                <c:pt idx="12">
                  <c:v>2.6437371663244353E-2</c:v>
                </c:pt>
                <c:pt idx="13">
                  <c:v>2.1303901437371663E-2</c:v>
                </c:pt>
                <c:pt idx="14">
                  <c:v>1.1806981519507187E-2</c:v>
                </c:pt>
                <c:pt idx="15">
                  <c:v>1.2833675564681724E-2</c:v>
                </c:pt>
                <c:pt idx="16">
                  <c:v>1.3090349075975359E-2</c:v>
                </c:pt>
                <c:pt idx="17">
                  <c:v>1.5400410677618069E-2</c:v>
                </c:pt>
                <c:pt idx="18">
                  <c:v>1.5143737166324436E-2</c:v>
                </c:pt>
                <c:pt idx="19">
                  <c:v>2.3870636550308008E-2</c:v>
                </c:pt>
                <c:pt idx="20">
                  <c:v>8.2135523613963042E-3</c:v>
                </c:pt>
                <c:pt idx="21">
                  <c:v>5.6468172484599594E-3</c:v>
                </c:pt>
                <c:pt idx="22">
                  <c:v>8.983572895277207E-3</c:v>
                </c:pt>
                <c:pt idx="23">
                  <c:v>1.1293634496919919E-2</c:v>
                </c:pt>
                <c:pt idx="24">
                  <c:v>3.2597535934291579E-2</c:v>
                </c:pt>
                <c:pt idx="25">
                  <c:v>0.26001026694045176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E8-4656-9721-9C84A5A41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01577104"/>
        <c:axId val="8015757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'Tabelle2 (2)'!$B$3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'Tabelle2 (2)'!$A$4:$A$41</c15:sqref>
                        </c15:formulaRef>
                      </c:ext>
                    </c:extLst>
                    <c:strCache>
                      <c:ptCount val="26"/>
                      <c:pt idx="0">
                        <c:v>0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8</c:v>
                      </c:pt>
                      <c:pt idx="4">
                        <c:v>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23</c:v>
                      </c:pt>
                      <c:pt idx="19">
                        <c:v>24</c:v>
                      </c:pt>
                      <c:pt idx="20">
                        <c:v>25</c:v>
                      </c:pt>
                      <c:pt idx="21">
                        <c:v>26</c:v>
                      </c:pt>
                      <c:pt idx="22">
                        <c:v>33</c:v>
                      </c:pt>
                      <c:pt idx="23">
                        <c:v>34</c:v>
                      </c:pt>
                      <c:pt idx="24">
                        <c:v>35</c:v>
                      </c:pt>
                      <c:pt idx="25">
                        <c:v>36 und älter*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'Tabelle2 (2)'!$B$4:$B$41</c15:sqref>
                        </c15:formulaRef>
                      </c:ext>
                    </c:extLst>
                    <c:numCache>
                      <c:formatCode>#,##0</c:formatCode>
                      <c:ptCount val="26"/>
                      <c:pt idx="0">
                        <c:v>0</c:v>
                      </c:pt>
                      <c:pt idx="1">
                        <c:v>12</c:v>
                      </c:pt>
                      <c:pt idx="2">
                        <c:v>11</c:v>
                      </c:pt>
                      <c:pt idx="3">
                        <c:v>21</c:v>
                      </c:pt>
                      <c:pt idx="4">
                        <c:v>35</c:v>
                      </c:pt>
                      <c:pt idx="5">
                        <c:v>85</c:v>
                      </c:pt>
                      <c:pt idx="6">
                        <c:v>501</c:v>
                      </c:pt>
                      <c:pt idx="7">
                        <c:v>1813</c:v>
                      </c:pt>
                      <c:pt idx="8">
                        <c:v>765</c:v>
                      </c:pt>
                      <c:pt idx="9">
                        <c:v>480</c:v>
                      </c:pt>
                      <c:pt idx="10">
                        <c:v>346</c:v>
                      </c:pt>
                      <c:pt idx="11">
                        <c:v>264</c:v>
                      </c:pt>
                      <c:pt idx="12">
                        <c:v>267</c:v>
                      </c:pt>
                      <c:pt idx="13">
                        <c:v>202</c:v>
                      </c:pt>
                      <c:pt idx="14">
                        <c:v>137</c:v>
                      </c:pt>
                      <c:pt idx="15">
                        <c:v>90</c:v>
                      </c:pt>
                      <c:pt idx="16">
                        <c:v>99</c:v>
                      </c:pt>
                      <c:pt idx="17">
                        <c:v>98</c:v>
                      </c:pt>
                      <c:pt idx="18">
                        <c:v>111</c:v>
                      </c:pt>
                      <c:pt idx="19">
                        <c:v>252</c:v>
                      </c:pt>
                      <c:pt idx="20">
                        <c:v>92</c:v>
                      </c:pt>
                      <c:pt idx="21">
                        <c:v>54</c:v>
                      </c:pt>
                      <c:pt idx="22">
                        <c:v>136</c:v>
                      </c:pt>
                      <c:pt idx="23">
                        <c:v>136</c:v>
                      </c:pt>
                      <c:pt idx="24">
                        <c:v>204</c:v>
                      </c:pt>
                      <c:pt idx="25">
                        <c:v>2035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0E8-4656-9721-9C84A5A4183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'Tabelle2 (2)'!$C$3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'Tabelle2 (2)'!$A$4:$A$41</c15:sqref>
                        </c15:formulaRef>
                      </c:ext>
                    </c:extLst>
                    <c:strCache>
                      <c:ptCount val="26"/>
                      <c:pt idx="0">
                        <c:v>0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8</c:v>
                      </c:pt>
                      <c:pt idx="4">
                        <c:v>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23</c:v>
                      </c:pt>
                      <c:pt idx="19">
                        <c:v>24</c:v>
                      </c:pt>
                      <c:pt idx="20">
                        <c:v>25</c:v>
                      </c:pt>
                      <c:pt idx="21">
                        <c:v>26</c:v>
                      </c:pt>
                      <c:pt idx="22">
                        <c:v>33</c:v>
                      </c:pt>
                      <c:pt idx="23">
                        <c:v>34</c:v>
                      </c:pt>
                      <c:pt idx="24">
                        <c:v>35</c:v>
                      </c:pt>
                      <c:pt idx="25">
                        <c:v>36 und älter*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'Tabelle2 (2)'!$C$4:$C$41</c15:sqref>
                        </c15:formulaRef>
                      </c:ext>
                    </c:extLst>
                    <c:numCache>
                      <c:formatCode>#,##0</c:formatCode>
                      <c:ptCount val="26"/>
                      <c:pt idx="0">
                        <c:v>0</c:v>
                      </c:pt>
                      <c:pt idx="1">
                        <c:v>8</c:v>
                      </c:pt>
                      <c:pt idx="2">
                        <c:v>7</c:v>
                      </c:pt>
                      <c:pt idx="3">
                        <c:v>15</c:v>
                      </c:pt>
                      <c:pt idx="4">
                        <c:v>32</c:v>
                      </c:pt>
                      <c:pt idx="5">
                        <c:v>154</c:v>
                      </c:pt>
                      <c:pt idx="6">
                        <c:v>709</c:v>
                      </c:pt>
                      <c:pt idx="7">
                        <c:v>1470</c:v>
                      </c:pt>
                      <c:pt idx="8">
                        <c:v>464</c:v>
                      </c:pt>
                      <c:pt idx="9">
                        <c:v>337</c:v>
                      </c:pt>
                      <c:pt idx="10">
                        <c:v>251</c:v>
                      </c:pt>
                      <c:pt idx="11">
                        <c:v>224</c:v>
                      </c:pt>
                      <c:pt idx="12">
                        <c:v>191</c:v>
                      </c:pt>
                      <c:pt idx="13">
                        <c:v>143</c:v>
                      </c:pt>
                      <c:pt idx="14">
                        <c:v>94</c:v>
                      </c:pt>
                      <c:pt idx="15">
                        <c:v>74</c:v>
                      </c:pt>
                      <c:pt idx="16">
                        <c:v>76</c:v>
                      </c:pt>
                      <c:pt idx="17">
                        <c:v>78</c:v>
                      </c:pt>
                      <c:pt idx="18">
                        <c:v>112</c:v>
                      </c:pt>
                      <c:pt idx="19">
                        <c:v>163</c:v>
                      </c:pt>
                      <c:pt idx="20">
                        <c:v>73</c:v>
                      </c:pt>
                      <c:pt idx="21">
                        <c:v>64</c:v>
                      </c:pt>
                      <c:pt idx="22">
                        <c:v>135</c:v>
                      </c:pt>
                      <c:pt idx="23">
                        <c:v>112</c:v>
                      </c:pt>
                      <c:pt idx="24">
                        <c:v>290</c:v>
                      </c:pt>
                      <c:pt idx="25">
                        <c:v>958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0E8-4656-9721-9C84A5A4183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'Tabelle2 (2)'!$D$3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'Tabelle2 (2)'!$A$4:$A$41</c15:sqref>
                        </c15:formulaRef>
                      </c:ext>
                    </c:extLst>
                    <c:strCache>
                      <c:ptCount val="26"/>
                      <c:pt idx="0">
                        <c:v>0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8</c:v>
                      </c:pt>
                      <c:pt idx="4">
                        <c:v>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23</c:v>
                      </c:pt>
                      <c:pt idx="19">
                        <c:v>24</c:v>
                      </c:pt>
                      <c:pt idx="20">
                        <c:v>25</c:v>
                      </c:pt>
                      <c:pt idx="21">
                        <c:v>26</c:v>
                      </c:pt>
                      <c:pt idx="22">
                        <c:v>33</c:v>
                      </c:pt>
                      <c:pt idx="23">
                        <c:v>34</c:v>
                      </c:pt>
                      <c:pt idx="24">
                        <c:v>35</c:v>
                      </c:pt>
                      <c:pt idx="25">
                        <c:v>36 und älter*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'Tabelle2 (2)'!$D$4:$D$41</c15:sqref>
                        </c15:formulaRef>
                      </c:ext>
                    </c:extLst>
                    <c:numCache>
                      <c:formatCode>#,##0</c:formatCode>
                      <c:ptCount val="26"/>
                      <c:pt idx="0">
                        <c:v>0</c:v>
                      </c:pt>
                      <c:pt idx="1">
                        <c:v>12</c:v>
                      </c:pt>
                      <c:pt idx="2">
                        <c:v>9</c:v>
                      </c:pt>
                      <c:pt idx="3">
                        <c:v>21</c:v>
                      </c:pt>
                      <c:pt idx="4">
                        <c:v>37</c:v>
                      </c:pt>
                      <c:pt idx="5">
                        <c:v>187</c:v>
                      </c:pt>
                      <c:pt idx="6">
                        <c:v>611</c:v>
                      </c:pt>
                      <c:pt idx="7">
                        <c:v>1495</c:v>
                      </c:pt>
                      <c:pt idx="8">
                        <c:v>451</c:v>
                      </c:pt>
                      <c:pt idx="9">
                        <c:v>319</c:v>
                      </c:pt>
                      <c:pt idx="10">
                        <c:v>232</c:v>
                      </c:pt>
                      <c:pt idx="11">
                        <c:v>248</c:v>
                      </c:pt>
                      <c:pt idx="12">
                        <c:v>203</c:v>
                      </c:pt>
                      <c:pt idx="13">
                        <c:v>123</c:v>
                      </c:pt>
                      <c:pt idx="14">
                        <c:v>87</c:v>
                      </c:pt>
                      <c:pt idx="15">
                        <c:v>95</c:v>
                      </c:pt>
                      <c:pt idx="16">
                        <c:v>72</c:v>
                      </c:pt>
                      <c:pt idx="17">
                        <c:v>75</c:v>
                      </c:pt>
                      <c:pt idx="18">
                        <c:v>99</c:v>
                      </c:pt>
                      <c:pt idx="19">
                        <c:v>195</c:v>
                      </c:pt>
                      <c:pt idx="20">
                        <c:v>51</c:v>
                      </c:pt>
                      <c:pt idx="21">
                        <c:v>45</c:v>
                      </c:pt>
                      <c:pt idx="22">
                        <c:v>90</c:v>
                      </c:pt>
                      <c:pt idx="23">
                        <c:v>94</c:v>
                      </c:pt>
                      <c:pt idx="24">
                        <c:v>256</c:v>
                      </c:pt>
                      <c:pt idx="25">
                        <c:v>1377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0E8-4656-9721-9C84A5A4183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'Tabelle2 (2)'!$E$3</c15:sqref>
                        </c15:formulaRef>
                      </c:ext>
                    </c:extLst>
                    <c:strCache>
                      <c:ptCount val="1"/>
                      <c:pt idx="0">
                        <c:v>bis 31.07.2022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'Tabelle2 (2)'!$A$4:$A$41</c15:sqref>
                        </c15:formulaRef>
                      </c:ext>
                    </c:extLst>
                    <c:strCache>
                      <c:ptCount val="26"/>
                      <c:pt idx="0">
                        <c:v>0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8</c:v>
                      </c:pt>
                      <c:pt idx="4">
                        <c:v>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23</c:v>
                      </c:pt>
                      <c:pt idx="19">
                        <c:v>24</c:v>
                      </c:pt>
                      <c:pt idx="20">
                        <c:v>25</c:v>
                      </c:pt>
                      <c:pt idx="21">
                        <c:v>26</c:v>
                      </c:pt>
                      <c:pt idx="22">
                        <c:v>33</c:v>
                      </c:pt>
                      <c:pt idx="23">
                        <c:v>34</c:v>
                      </c:pt>
                      <c:pt idx="24">
                        <c:v>35</c:v>
                      </c:pt>
                      <c:pt idx="25">
                        <c:v>36 und älter*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'Tabelle2 (2)'!$E$4:$E$41</c15:sqref>
                        </c15:formulaRef>
                      </c:ext>
                    </c:extLst>
                    <c:numCache>
                      <c:formatCode>#,##0</c:formatCode>
                      <c:ptCount val="26"/>
                      <c:pt idx="0">
                        <c:v>0</c:v>
                      </c:pt>
                      <c:pt idx="1">
                        <c:v>5</c:v>
                      </c:pt>
                      <c:pt idx="2">
                        <c:v>12</c:v>
                      </c:pt>
                      <c:pt idx="3">
                        <c:v>11</c:v>
                      </c:pt>
                      <c:pt idx="4">
                        <c:v>18</c:v>
                      </c:pt>
                      <c:pt idx="5">
                        <c:v>84</c:v>
                      </c:pt>
                      <c:pt idx="6">
                        <c:v>338</c:v>
                      </c:pt>
                      <c:pt idx="7">
                        <c:v>766</c:v>
                      </c:pt>
                      <c:pt idx="8">
                        <c:v>262</c:v>
                      </c:pt>
                      <c:pt idx="9">
                        <c:v>176</c:v>
                      </c:pt>
                      <c:pt idx="10">
                        <c:v>141</c:v>
                      </c:pt>
                      <c:pt idx="11">
                        <c:v>117</c:v>
                      </c:pt>
                      <c:pt idx="12">
                        <c:v>103</c:v>
                      </c:pt>
                      <c:pt idx="13">
                        <c:v>83</c:v>
                      </c:pt>
                      <c:pt idx="14">
                        <c:v>46</c:v>
                      </c:pt>
                      <c:pt idx="15">
                        <c:v>50</c:v>
                      </c:pt>
                      <c:pt idx="16">
                        <c:v>51</c:v>
                      </c:pt>
                      <c:pt idx="17">
                        <c:v>60</c:v>
                      </c:pt>
                      <c:pt idx="18">
                        <c:v>59</c:v>
                      </c:pt>
                      <c:pt idx="19">
                        <c:v>93</c:v>
                      </c:pt>
                      <c:pt idx="20">
                        <c:v>32</c:v>
                      </c:pt>
                      <c:pt idx="21">
                        <c:v>22</c:v>
                      </c:pt>
                      <c:pt idx="22">
                        <c:v>35</c:v>
                      </c:pt>
                      <c:pt idx="23">
                        <c:v>44</c:v>
                      </c:pt>
                      <c:pt idx="24">
                        <c:v>127</c:v>
                      </c:pt>
                      <c:pt idx="25">
                        <c:v>1013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0E8-4656-9721-9C84A5A4183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'Tabelle2 (2)'!$F$3</c15:sqref>
                        </c15:formulaRef>
                      </c:ext>
                    </c:extLst>
                    <c:strCache>
                      <c:ptCount val="1"/>
                      <c:pt idx="0">
                        <c:v>Anteile 2019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'Tabelle2 (2)'!$A$4:$A$41</c15:sqref>
                        </c15:formulaRef>
                      </c:ext>
                    </c:extLst>
                    <c:strCache>
                      <c:ptCount val="26"/>
                      <c:pt idx="0">
                        <c:v>0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8</c:v>
                      </c:pt>
                      <c:pt idx="4">
                        <c:v>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23</c:v>
                      </c:pt>
                      <c:pt idx="19">
                        <c:v>24</c:v>
                      </c:pt>
                      <c:pt idx="20">
                        <c:v>25</c:v>
                      </c:pt>
                      <c:pt idx="21">
                        <c:v>26</c:v>
                      </c:pt>
                      <c:pt idx="22">
                        <c:v>33</c:v>
                      </c:pt>
                      <c:pt idx="23">
                        <c:v>34</c:v>
                      </c:pt>
                      <c:pt idx="24">
                        <c:v>35</c:v>
                      </c:pt>
                      <c:pt idx="25">
                        <c:v>36 und älter*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'Tabelle2 (2)'!$F$4:$F$41</c15:sqref>
                        </c15:formulaRef>
                      </c:ext>
                    </c:extLst>
                    <c:numCache>
                      <c:formatCode>0%</c:formatCode>
                      <c:ptCount val="26"/>
                      <c:pt idx="0">
                        <c:v>0</c:v>
                      </c:pt>
                      <c:pt idx="1">
                        <c:v>1.3893713094824591E-3</c:v>
                      </c:pt>
                      <c:pt idx="2">
                        <c:v>1.2735903670255877E-3</c:v>
                      </c:pt>
                      <c:pt idx="3">
                        <c:v>2.4313997915943034E-3</c:v>
                      </c:pt>
                      <c:pt idx="4">
                        <c:v>4.0523329859905059E-3</c:v>
                      </c:pt>
                      <c:pt idx="5">
                        <c:v>9.8413801088340861E-3</c:v>
                      </c:pt>
                      <c:pt idx="6">
                        <c:v>5.8006252170892669E-2</c:v>
                      </c:pt>
                      <c:pt idx="7">
                        <c:v>0.2099108486743082</c:v>
                      </c:pt>
                      <c:pt idx="8">
                        <c:v>8.8572420979506766E-2</c:v>
                      </c:pt>
                      <c:pt idx="9">
                        <c:v>5.5574852379298365E-2</c:v>
                      </c:pt>
                      <c:pt idx="10">
                        <c:v>4.0060206090077571E-2</c:v>
                      </c:pt>
                      <c:pt idx="11">
                        <c:v>3.05661688086141E-2</c:v>
                      </c:pt>
                      <c:pt idx="12">
                        <c:v>3.0913511635984717E-2</c:v>
                      </c:pt>
                      <c:pt idx="13">
                        <c:v>2.3387750376288062E-2</c:v>
                      </c:pt>
                      <c:pt idx="14">
                        <c:v>1.586198911659141E-2</c:v>
                      </c:pt>
                      <c:pt idx="15">
                        <c:v>1.0420284821118444E-2</c:v>
                      </c:pt>
                      <c:pt idx="16">
                        <c:v>1.1462313303230288E-2</c:v>
                      </c:pt>
                      <c:pt idx="17">
                        <c:v>1.1346532360773418E-2</c:v>
                      </c:pt>
                      <c:pt idx="18">
                        <c:v>1.2851684612712747E-2</c:v>
                      </c:pt>
                      <c:pt idx="19">
                        <c:v>2.9176797499131643E-2</c:v>
                      </c:pt>
                      <c:pt idx="20">
                        <c:v>1.0651846706032187E-2</c:v>
                      </c:pt>
                      <c:pt idx="21">
                        <c:v>6.252170892671066E-3</c:v>
                      </c:pt>
                      <c:pt idx="22">
                        <c:v>1.5746208174134538E-2</c:v>
                      </c:pt>
                      <c:pt idx="23">
                        <c:v>1.5746208174134538E-2</c:v>
                      </c:pt>
                      <c:pt idx="24">
                        <c:v>2.3619312261201807E-2</c:v>
                      </c:pt>
                      <c:pt idx="25">
                        <c:v>0.23561421789973369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0E8-4656-9721-9C84A5A4183B}"/>
                  </c:ext>
                </c:extLst>
              </c15:ser>
            </c15:filteredBarSeries>
          </c:ext>
        </c:extLst>
      </c:barChart>
      <c:catAx>
        <c:axId val="80157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1575792"/>
        <c:crosses val="autoZero"/>
        <c:auto val="1"/>
        <c:lblAlgn val="ctr"/>
        <c:lblOffset val="100"/>
        <c:noMultiLvlLbl val="0"/>
      </c:catAx>
      <c:valAx>
        <c:axId val="80157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157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Betreuungsform!$B$1</c:f>
              <c:strCache>
                <c:ptCount val="1"/>
                <c:pt idx="0">
                  <c:v>Anmeldung Kindertageseinrichtung</c:v>
                </c:pt>
              </c:strCache>
            </c:strRef>
          </c:tx>
          <c:spPr>
            <a:solidFill>
              <a:srgbClr val="DBBD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Betreuungsform!$A$2:$A$7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bis 31.07.2022</c:v>
                </c:pt>
              </c:strCache>
            </c:strRef>
          </c:cat>
          <c:val>
            <c:numRef>
              <c:f>Betreuungsform!$B$2:$B$7</c:f>
              <c:numCache>
                <c:formatCode>0.00%</c:formatCode>
                <c:ptCount val="6"/>
                <c:pt idx="0">
                  <c:v>0.9022</c:v>
                </c:pt>
                <c:pt idx="1">
                  <c:v>0.89400000000000002</c:v>
                </c:pt>
                <c:pt idx="2">
                  <c:v>0.89790000000000003</c:v>
                </c:pt>
                <c:pt idx="3">
                  <c:v>0.89610000000000001</c:v>
                </c:pt>
                <c:pt idx="4">
                  <c:v>0.8861</c:v>
                </c:pt>
                <c:pt idx="5">
                  <c:v>0.83079999999999998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3-4005-8448-09D0EDC51499}"/>
            </c:ext>
          </c:extLst>
        </c:ser>
        <c:ser>
          <c:idx val="1"/>
          <c:order val="1"/>
          <c:tx>
            <c:strRef>
              <c:f>Betreuungsform!$C$1</c:f>
              <c:strCache>
                <c:ptCount val="1"/>
                <c:pt idx="0">
                  <c:v>Anmeldung Kindertagespflege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Betreuungsform!$A$2:$A$7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bis 31.07.2022</c:v>
                </c:pt>
              </c:strCache>
            </c:strRef>
          </c:cat>
          <c:val>
            <c:numRef>
              <c:f>Betreuungsform!$C$2:$C$7</c:f>
              <c:numCache>
                <c:formatCode>0.00%</c:formatCode>
                <c:ptCount val="6"/>
                <c:pt idx="0">
                  <c:v>9.7799999999999998E-2</c:v>
                </c:pt>
                <c:pt idx="1">
                  <c:v>0.106</c:v>
                </c:pt>
                <c:pt idx="2">
                  <c:v>0.1021</c:v>
                </c:pt>
                <c:pt idx="3">
                  <c:v>0.10390000000000001</c:v>
                </c:pt>
                <c:pt idx="4">
                  <c:v>0.1139</c:v>
                </c:pt>
                <c:pt idx="5">
                  <c:v>0.16919999999999999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03-4005-8448-09D0EDC51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0490808"/>
        <c:axId val="600492448"/>
      </c:barChart>
      <c:catAx>
        <c:axId val="600490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0492448"/>
        <c:crosses val="autoZero"/>
        <c:auto val="1"/>
        <c:lblAlgn val="ctr"/>
        <c:lblOffset val="100"/>
        <c:noMultiLvlLbl val="0"/>
      </c:catAx>
      <c:valAx>
        <c:axId val="6004924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0490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Tabelle1!$C$3</c:f>
              <c:strCache>
                <c:ptCount val="1"/>
                <c:pt idx="0">
                  <c:v>Betreuungsquote Sachsen zum 01.03.</c:v>
                </c:pt>
              </c:strCache>
            </c:strRef>
          </c:tx>
          <c:spPr>
            <a:solidFill>
              <a:srgbClr val="BFBFBF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Tabelle1!$A$4:$B$8</c:f>
              <c:strCache>
                <c:ptCount val="5"/>
                <c:pt idx="0">
                  <c:v>SJ 2017/18</c:v>
                </c:pt>
                <c:pt idx="1">
                  <c:v>SJ 2018/19</c:v>
                </c:pt>
                <c:pt idx="2">
                  <c:v>SJ 2019/20</c:v>
                </c:pt>
                <c:pt idx="3">
                  <c:v>SJ 2020/21</c:v>
                </c:pt>
                <c:pt idx="4">
                  <c:v>SJ 2021/22</c:v>
                </c:pt>
              </c:strCache>
            </c:strRef>
          </c:cat>
          <c:val>
            <c:numRef>
              <c:f>Tabelle1!$C$4:$C$8</c:f>
              <c:numCache>
                <c:formatCode>0.0%</c:formatCode>
                <c:ptCount val="5"/>
                <c:pt idx="0">
                  <c:v>0.50900000000000001</c:v>
                </c:pt>
                <c:pt idx="1">
                  <c:v>0.52300000000000002</c:v>
                </c:pt>
                <c:pt idx="2">
                  <c:v>0.52800000000000002</c:v>
                </c:pt>
                <c:pt idx="3">
                  <c:v>0.52500000000000002</c:v>
                </c:pt>
                <c:pt idx="4">
                  <c:v>0.47689999999999999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8-4C04-A708-003F921F1542}"/>
            </c:ext>
          </c:extLst>
        </c:ser>
        <c:ser>
          <c:idx val="1"/>
          <c:order val="1"/>
          <c:tx>
            <c:strRef>
              <c:f>Tabelle1!$D$3</c:f>
              <c:strCache>
                <c:ptCount val="1"/>
                <c:pt idx="0">
                  <c:v>Ø Betreuungsquote Dresden</c:v>
                </c:pt>
              </c:strCache>
            </c:strRef>
          </c:tx>
          <c:spPr>
            <a:solidFill>
              <a:srgbClr val="DBBD00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Tabelle1!$A$4:$B$8</c:f>
              <c:strCache>
                <c:ptCount val="5"/>
                <c:pt idx="0">
                  <c:v>SJ 2017/18</c:v>
                </c:pt>
                <c:pt idx="1">
                  <c:v>SJ 2018/19</c:v>
                </c:pt>
                <c:pt idx="2">
                  <c:v>SJ 2019/20</c:v>
                </c:pt>
                <c:pt idx="3">
                  <c:v>SJ 2020/21</c:v>
                </c:pt>
                <c:pt idx="4">
                  <c:v>SJ 2021/22</c:v>
                </c:pt>
              </c:strCache>
            </c:strRef>
          </c:cat>
          <c:val>
            <c:numRef>
              <c:f>Tabelle1!$D$4:$D$8</c:f>
              <c:numCache>
                <c:formatCode>0.00%</c:formatCode>
                <c:ptCount val="5"/>
                <c:pt idx="0">
                  <c:v>0.52349999999999997</c:v>
                </c:pt>
                <c:pt idx="1">
                  <c:v>0.53659999999999997</c:v>
                </c:pt>
                <c:pt idx="2">
                  <c:v>0.55320000000000003</c:v>
                </c:pt>
                <c:pt idx="3">
                  <c:v>0.54850024189640001</c:v>
                </c:pt>
                <c:pt idx="4">
                  <c:v>0.53659999999999997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38-4C04-A708-003F921F1542}"/>
            </c:ext>
          </c:extLst>
        </c:ser>
        <c:ser>
          <c:idx val="2"/>
          <c:order val="2"/>
          <c:tx>
            <c:strRef>
              <c:f>Tabelle1!$E$3</c:f>
              <c:strCache>
                <c:ptCount val="1"/>
                <c:pt idx="0">
                  <c:v>höchste Betreuungsquote in Dresden</c:v>
                </c:pt>
              </c:strCache>
            </c:strRef>
          </c:tx>
          <c:spPr>
            <a:solidFill>
              <a:srgbClr val="BBA30A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Tabelle1!$A$4:$B$8</c:f>
              <c:strCache>
                <c:ptCount val="5"/>
                <c:pt idx="0">
                  <c:v>SJ 2017/18</c:v>
                </c:pt>
                <c:pt idx="1">
                  <c:v>SJ 2018/19</c:v>
                </c:pt>
                <c:pt idx="2">
                  <c:v>SJ 2019/20</c:v>
                </c:pt>
                <c:pt idx="3">
                  <c:v>SJ 2020/21</c:v>
                </c:pt>
                <c:pt idx="4">
                  <c:v>SJ 2021/22</c:v>
                </c:pt>
              </c:strCache>
            </c:strRef>
          </c:cat>
          <c:val>
            <c:numRef>
              <c:f>Tabelle1!$E$4:$E$8</c:f>
              <c:numCache>
                <c:formatCode>0.00%</c:formatCode>
                <c:ptCount val="5"/>
                <c:pt idx="0">
                  <c:v>0.53800000000000003</c:v>
                </c:pt>
                <c:pt idx="1">
                  <c:v>0.55200000000000005</c:v>
                </c:pt>
                <c:pt idx="2">
                  <c:v>0.57299999999999995</c:v>
                </c:pt>
                <c:pt idx="3">
                  <c:v>0.56404208998539995</c:v>
                </c:pt>
                <c:pt idx="4">
                  <c:v>0.54469999999999996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38-4C04-A708-003F921F1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6833128"/>
        <c:axId val="646837392"/>
      </c:barChart>
      <c:catAx>
        <c:axId val="64683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6837392"/>
        <c:crosses val="autoZero"/>
        <c:auto val="1"/>
        <c:lblAlgn val="ctr"/>
        <c:lblOffset val="100"/>
        <c:noMultiLvlLbl val="0"/>
      </c:catAx>
      <c:valAx>
        <c:axId val="64683739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6833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Tabelle1!$C$16</c:f>
              <c:strCache>
                <c:ptCount val="1"/>
                <c:pt idx="0">
                  <c:v>Betreuungsquote Sachsen zum 01.03.</c:v>
                </c:pt>
              </c:strCache>
            </c:strRef>
          </c:tx>
          <c:spPr>
            <a:solidFill>
              <a:srgbClr val="BFBFBF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Tabelle1!$A$17:$B$21</c:f>
              <c:strCache>
                <c:ptCount val="5"/>
                <c:pt idx="0">
                  <c:v>SJ 2017/18</c:v>
                </c:pt>
                <c:pt idx="1">
                  <c:v>SJ 2018/19</c:v>
                </c:pt>
                <c:pt idx="2">
                  <c:v>SJ 2019/20</c:v>
                </c:pt>
                <c:pt idx="3">
                  <c:v>SJ 2020/21</c:v>
                </c:pt>
                <c:pt idx="4">
                  <c:v>SJ 2021/22</c:v>
                </c:pt>
              </c:strCache>
            </c:strRef>
          </c:cat>
          <c:val>
            <c:numRef>
              <c:f>Tabelle1!$C$17:$C$21</c:f>
              <c:numCache>
                <c:formatCode>0.0%</c:formatCode>
                <c:ptCount val="5"/>
                <c:pt idx="0">
                  <c:v>0.95199999999999996</c:v>
                </c:pt>
                <c:pt idx="1">
                  <c:v>0.94899999999999995</c:v>
                </c:pt>
                <c:pt idx="2">
                  <c:v>0.94700000000000006</c:v>
                </c:pt>
                <c:pt idx="3">
                  <c:v>0.94399999999999995</c:v>
                </c:pt>
                <c:pt idx="4">
                  <c:v>0.94399999999999995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C-452D-9451-98CAF351A61A}"/>
            </c:ext>
          </c:extLst>
        </c:ser>
        <c:ser>
          <c:idx val="1"/>
          <c:order val="1"/>
          <c:tx>
            <c:strRef>
              <c:f>Tabelle1!$D$16</c:f>
              <c:strCache>
                <c:ptCount val="1"/>
                <c:pt idx="0">
                  <c:v>Ø Betreuungsquote Dresden</c:v>
                </c:pt>
              </c:strCache>
            </c:strRef>
          </c:tx>
          <c:spPr>
            <a:solidFill>
              <a:srgbClr val="DBBD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Tabelle1!$A$17:$B$21</c:f>
              <c:strCache>
                <c:ptCount val="5"/>
                <c:pt idx="0">
                  <c:v>SJ 2017/18</c:v>
                </c:pt>
                <c:pt idx="1">
                  <c:v>SJ 2018/19</c:v>
                </c:pt>
                <c:pt idx="2">
                  <c:v>SJ 2019/20</c:v>
                </c:pt>
                <c:pt idx="3">
                  <c:v>SJ 2020/21</c:v>
                </c:pt>
                <c:pt idx="4">
                  <c:v>SJ 2021/22</c:v>
                </c:pt>
              </c:strCache>
            </c:strRef>
          </c:cat>
          <c:val>
            <c:numRef>
              <c:f>Tabelle1!$D$17:$D$21</c:f>
              <c:numCache>
                <c:formatCode>0.00%</c:formatCode>
                <c:ptCount val="5"/>
                <c:pt idx="0">
                  <c:v>0.88849999999999996</c:v>
                </c:pt>
                <c:pt idx="1">
                  <c:v>0.8921</c:v>
                </c:pt>
                <c:pt idx="2">
                  <c:v>0.89759999999999995</c:v>
                </c:pt>
                <c:pt idx="3">
                  <c:v>0.90709014801700005</c:v>
                </c:pt>
                <c:pt idx="4">
                  <c:v>0.90400000000000003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9C-452D-9451-98CAF351A61A}"/>
            </c:ext>
          </c:extLst>
        </c:ser>
        <c:ser>
          <c:idx val="2"/>
          <c:order val="2"/>
          <c:tx>
            <c:strRef>
              <c:f>Tabelle1!$E$16</c:f>
              <c:strCache>
                <c:ptCount val="1"/>
                <c:pt idx="0">
                  <c:v>höchste Betreuungsquote in Dresden</c:v>
                </c:pt>
              </c:strCache>
            </c:strRef>
          </c:tx>
          <c:spPr>
            <a:solidFill>
              <a:srgbClr val="BBA30A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Tabelle1!$A$17:$B$21</c:f>
              <c:strCache>
                <c:ptCount val="5"/>
                <c:pt idx="0">
                  <c:v>SJ 2017/18</c:v>
                </c:pt>
                <c:pt idx="1">
                  <c:v>SJ 2018/19</c:v>
                </c:pt>
                <c:pt idx="2">
                  <c:v>SJ 2019/20</c:v>
                </c:pt>
                <c:pt idx="3">
                  <c:v>SJ 2020/21</c:v>
                </c:pt>
                <c:pt idx="4">
                  <c:v>SJ 2021/22</c:v>
                </c:pt>
              </c:strCache>
            </c:strRef>
          </c:cat>
          <c:val>
            <c:numRef>
              <c:f>Tabelle1!$E$17:$E$21</c:f>
              <c:numCache>
                <c:formatCode>0.00%</c:formatCode>
                <c:ptCount val="5"/>
                <c:pt idx="0">
                  <c:v>0.95720000000000005</c:v>
                </c:pt>
                <c:pt idx="1">
                  <c:v>0.96799999999999997</c:v>
                </c:pt>
                <c:pt idx="2">
                  <c:v>0.97460000000000002</c:v>
                </c:pt>
                <c:pt idx="3">
                  <c:v>0.98355845164630995</c:v>
                </c:pt>
                <c:pt idx="4">
                  <c:v>0.97329999999999994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9C-452D-9451-98CAF351A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2944176"/>
        <c:axId val="592943848"/>
      </c:barChart>
      <c:catAx>
        <c:axId val="59294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2943848"/>
        <c:crosses val="autoZero"/>
        <c:auto val="1"/>
        <c:lblAlgn val="ctr"/>
        <c:lblOffset val="100"/>
        <c:noMultiLvlLbl val="0"/>
      </c:catAx>
      <c:valAx>
        <c:axId val="59294384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29441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Tabelle1!$C$29</c:f>
              <c:strCache>
                <c:ptCount val="1"/>
                <c:pt idx="0">
                  <c:v>Betreuungsquote Sachsen zum 01.03.</c:v>
                </c:pt>
              </c:strCache>
            </c:strRef>
          </c:tx>
          <c:spPr>
            <a:solidFill>
              <a:srgbClr val="BFBFBF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Tabelle1!$A$30:$B$34</c:f>
              <c:strCache>
                <c:ptCount val="5"/>
                <c:pt idx="0">
                  <c:v>SJ 2017/18</c:v>
                </c:pt>
                <c:pt idx="1">
                  <c:v>SJ 2018/19</c:v>
                </c:pt>
                <c:pt idx="2">
                  <c:v>SJ 2019/20</c:v>
                </c:pt>
                <c:pt idx="3">
                  <c:v>SJ 2020/21</c:v>
                </c:pt>
                <c:pt idx="4">
                  <c:v>SJ 2021/22</c:v>
                </c:pt>
              </c:strCache>
            </c:strRef>
          </c:cat>
          <c:val>
            <c:numRef>
              <c:f>Tabelle1!$C$30:$C$34</c:f>
              <c:numCache>
                <c:formatCode>0.0%</c:formatCode>
                <c:ptCount val="5"/>
                <c:pt idx="0">
                  <c:v>0.84899999999999998</c:v>
                </c:pt>
                <c:pt idx="1">
                  <c:v>0.84799999999999998</c:v>
                </c:pt>
                <c:pt idx="2">
                  <c:v>0.85</c:v>
                </c:pt>
                <c:pt idx="3">
                  <c:v>0.85</c:v>
                </c:pt>
                <c:pt idx="4">
                  <c:v>0.84799999999999998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B-4364-864A-7B5DD365D1FD}"/>
            </c:ext>
          </c:extLst>
        </c:ser>
        <c:ser>
          <c:idx val="1"/>
          <c:order val="1"/>
          <c:tx>
            <c:strRef>
              <c:f>Tabelle1!$D$29</c:f>
              <c:strCache>
                <c:ptCount val="1"/>
                <c:pt idx="0">
                  <c:v>Ø Betreuungsquote Dresden</c:v>
                </c:pt>
              </c:strCache>
            </c:strRef>
          </c:tx>
          <c:spPr>
            <a:solidFill>
              <a:srgbClr val="DBBD00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Tabelle1!$A$30:$B$34</c:f>
              <c:strCache>
                <c:ptCount val="5"/>
                <c:pt idx="0">
                  <c:v>SJ 2017/18</c:v>
                </c:pt>
                <c:pt idx="1">
                  <c:v>SJ 2018/19</c:v>
                </c:pt>
                <c:pt idx="2">
                  <c:v>SJ 2019/20</c:v>
                </c:pt>
                <c:pt idx="3">
                  <c:v>SJ 2020/21</c:v>
                </c:pt>
                <c:pt idx="4">
                  <c:v>SJ 2021/22</c:v>
                </c:pt>
              </c:strCache>
            </c:strRef>
          </c:cat>
          <c:val>
            <c:numRef>
              <c:f>Tabelle1!$D$30:$D$34</c:f>
              <c:numCache>
                <c:formatCode>0.00%</c:formatCode>
                <c:ptCount val="5"/>
                <c:pt idx="0">
                  <c:v>0.9325</c:v>
                </c:pt>
                <c:pt idx="1">
                  <c:v>0.93720000000000003</c:v>
                </c:pt>
                <c:pt idx="2">
                  <c:v>0.94740000000000002</c:v>
                </c:pt>
                <c:pt idx="3">
                  <c:v>0.94910000000000005</c:v>
                </c:pt>
                <c:pt idx="4">
                  <c:v>0.95820000000000005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B-4364-864A-7B5DD365D1FD}"/>
            </c:ext>
          </c:extLst>
        </c:ser>
        <c:ser>
          <c:idx val="2"/>
          <c:order val="2"/>
          <c:tx>
            <c:strRef>
              <c:f>Tabelle1!$E$29</c:f>
              <c:strCache>
                <c:ptCount val="1"/>
                <c:pt idx="0">
                  <c:v>höchste Betreuungsquote in Dresden</c:v>
                </c:pt>
              </c:strCache>
            </c:strRef>
          </c:tx>
          <c:spPr>
            <a:solidFill>
              <a:srgbClr val="BBA30A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Tabelle1!$A$30:$B$34</c:f>
              <c:strCache>
                <c:ptCount val="5"/>
                <c:pt idx="0">
                  <c:v>SJ 2017/18</c:v>
                </c:pt>
                <c:pt idx="1">
                  <c:v>SJ 2018/19</c:v>
                </c:pt>
                <c:pt idx="2">
                  <c:v>SJ 2019/20</c:v>
                </c:pt>
                <c:pt idx="3">
                  <c:v>SJ 2020/21</c:v>
                </c:pt>
                <c:pt idx="4">
                  <c:v>SJ 2021/22</c:v>
                </c:pt>
              </c:strCache>
            </c:strRef>
          </c:cat>
          <c:val>
            <c:numRef>
              <c:f>Tabelle1!$E$30:$E$34</c:f>
              <c:numCache>
                <c:formatCode>0.00%</c:formatCode>
                <c:ptCount val="5"/>
                <c:pt idx="0">
                  <c:v>0.94430000000000003</c:v>
                </c:pt>
                <c:pt idx="1">
                  <c:v>0.94950000000000001</c:v>
                </c:pt>
                <c:pt idx="2">
                  <c:v>0.96289999999999998</c:v>
                </c:pt>
                <c:pt idx="3">
                  <c:v>0.9657</c:v>
                </c:pt>
                <c:pt idx="4">
                  <c:v>0.98180000000000001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B-4364-864A-7B5DD365D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6991224"/>
        <c:axId val="646994832"/>
      </c:barChart>
      <c:catAx>
        <c:axId val="64699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6994832"/>
        <c:crosses val="autoZero"/>
        <c:auto val="1"/>
        <c:lblAlgn val="ctr"/>
        <c:lblOffset val="100"/>
        <c:noMultiLvlLbl val="0"/>
      </c:catAx>
      <c:valAx>
        <c:axId val="64699483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699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0.09212</cdr:x>
      <cdr:y>0.18541</cdr:y>
    </cdr:from>
    <cdr:to>
      <cdr:x>0.09311</cdr:x>
      <cdr:y>0.89755</cdr:y>
    </cdr:to>
    <cdr:cxnSp macro="">
      <cdr:nvCxnSpPr>
        <cdr:cNvPr id="2" name="Gerader Verbinder 1"/>
        <cdr:cNvCxnSpPr/>
      </cdr:nvCxnSpPr>
      <cdr:spPr>
        <a:xfrm xmlns:a="http://schemas.openxmlformats.org/drawingml/2006/main">
          <a:off x="530937" y="573972"/>
          <a:ext cx="5705" cy="2204519"/>
        </a:xfrm>
        <a:prstGeom xmlns:a="http://schemas.openxmlformats.org/drawingml/2006/main" prst="line">
          <a:avLst/>
        </a:prstGeom>
        <a:ln xmlns:a="http://schemas.openxmlformats.org/drawingml/2006/main" w="12700" cap="flat" cmpd="sng" algn="ctr">
          <a:solidFill>
            <a:srgbClr val="554C00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0.06583</cdr:x>
      <cdr:y>0.26256</cdr:y>
    </cdr:from>
    <cdr:to>
      <cdr:x>0.29253</cdr:x>
      <cdr:y>0.38769</cdr:y>
    </cdr:to>
    <cdr:sp macro="" textlink="">
      <cdr:nvSpPr>
        <cdr:cNvPr id="5" name="Textfeld 22"/>
        <cdr:cNvSpPr txBox="1"/>
      </cdr:nvSpPr>
      <cdr:spPr>
        <a:xfrm xmlns:a="http://schemas.openxmlformats.org/drawingml/2006/main">
          <a:off x="379412" y="812801"/>
          <a:ext cx="1306512" cy="3873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16,65%</a:t>
          </a:r>
          <a:r>
            <a:rPr lang="de-DE" sz="9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(bis 11. LM)</a:t>
          </a:r>
          <a:endParaRPr lang="de-DE" sz="900">
            <a:effectLst/>
          </a:endParaRPr>
        </a:p>
        <a:p xmlns:a="http://schemas.openxmlformats.org/drawingml/2006/main">
          <a:r>
            <a:rPr lang="de-DE" sz="9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(0,18 % mehr als 2021)</a:t>
          </a:r>
          <a:endParaRPr lang="de-DE" sz="900">
            <a:effectLst/>
          </a:endParaRPr>
        </a:p>
        <a:p xmlns:a="http://schemas.openxmlformats.org/drawingml/2006/main">
          <a:endParaRPr lang="de-DE" sz="900"/>
        </a:p>
      </cdr:txBody>
    </cdr:sp>
  </cdr:relSizeAnchor>
  <cdr:relSizeAnchor xmlns:cdr="http://schemas.openxmlformats.org/drawingml/2006/chartDrawing">
    <cdr:from>
      <cdr:x>0.234</cdr:x>
      <cdr:y>0.0118</cdr:y>
    </cdr:from>
    <cdr:to>
      <cdr:x>0.46482</cdr:x>
      <cdr:y>0.13264</cdr:y>
    </cdr:to>
    <cdr:sp macro="" textlink="">
      <cdr:nvSpPr>
        <cdr:cNvPr id="6" name="Textfeld 24"/>
        <cdr:cNvSpPr txBox="1"/>
      </cdr:nvSpPr>
      <cdr:spPr>
        <a:xfrm xmlns:a="http://schemas.openxmlformats.org/drawingml/2006/main">
          <a:off x="1348584" y="36514"/>
          <a:ext cx="1330323" cy="3740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53,49 % vom</a:t>
          </a:r>
          <a:r>
            <a:rPr lang="de-DE" sz="9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de-DE" sz="90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11.-14. LM</a:t>
          </a:r>
          <a:endParaRPr lang="de-DE" sz="900">
            <a:effectLst/>
          </a:endParaRPr>
        </a:p>
        <a:p xmlns:a="http://schemas.openxmlformats.org/drawingml/2006/main">
          <a:r>
            <a:rPr lang="de-DE" sz="90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(0,61 % mehr als 2021)</a:t>
          </a:r>
          <a:endParaRPr lang="de-DE" sz="900"/>
        </a:p>
      </cdr:txBody>
    </cdr:sp>
  </cdr:relSizeAnchor>
  <cdr:relSizeAnchor xmlns:cdr="http://schemas.openxmlformats.org/drawingml/2006/chartDrawing">
    <cdr:from>
      <cdr:x>0.60641</cdr:x>
      <cdr:y>0.31949</cdr:y>
    </cdr:from>
    <cdr:to>
      <cdr:x>0.81903</cdr:x>
      <cdr:y>0.44553</cdr:y>
    </cdr:to>
    <cdr:pic>
      <cdr:nvPicPr>
        <cdr:cNvPr id="7" name="Grafik 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94872" y="989013"/>
          <a:ext cx="1225402" cy="3901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effectLst xmlns:a="http://schemas.openxmlformats.org/drawingml/2006/main">
          <a:outerShdw blurRad="50800" dist="38100" dir="2700000" algn="tl" rotWithShape="0">
            <a:prstClr val="black"/>
          </a:outerShdw>
        </a:effec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0.8325</cdr:x>
      <cdr:y>0.34047</cdr:y>
    </cdr:from>
    <cdr:to>
      <cdr:x>1</cdr:x>
      <cdr:y>0.87086</cdr:y>
    </cdr:to>
    <cdr:sp macro="" textlink="">
      <cdr:nvSpPr>
        <cdr:cNvPr id="3" name="Ellipse 2"/>
        <cdr:cNvSpPr/>
      </cdr:nvSpPr>
      <cdr:spPr>
        <a:xfrm xmlns:a="http://schemas.openxmlformats.org/drawingml/2006/main" flipV="1">
          <a:off x="6851104" y="1155576"/>
          <a:ext cx="1378496" cy="18002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203C4-F03C-481E-B2B2-B66F06EF1C06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7D438-B362-4354-9B2F-277447F79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51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551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917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699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374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459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545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190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506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D438-B362-4354-9B2F-277447F795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21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Neustadt</a:t>
            </a:r>
          </a:p>
          <a:p>
            <a:r>
              <a:rPr lang="de-DE" dirty="0" smtClean="0"/>
              <a:t>Johann-Meyer Straße 35 Haus 2  (2029)</a:t>
            </a:r>
          </a:p>
          <a:p>
            <a:endParaRPr lang="de-DE" dirty="0"/>
          </a:p>
          <a:p>
            <a:r>
              <a:rPr lang="de-DE" b="1" dirty="0" err="1" smtClean="0"/>
              <a:t>Blasewitz</a:t>
            </a:r>
            <a:endParaRPr lang="de-DE" b="1" dirty="0" smtClean="0"/>
          </a:p>
          <a:p>
            <a:r>
              <a:rPr lang="de-DE" dirty="0" err="1" smtClean="0"/>
              <a:t>Geisingstraße</a:t>
            </a:r>
            <a:r>
              <a:rPr lang="de-DE" dirty="0" smtClean="0"/>
              <a:t> 25   (2027)</a:t>
            </a:r>
          </a:p>
          <a:p>
            <a:endParaRPr lang="de-DE" dirty="0"/>
          </a:p>
          <a:p>
            <a:r>
              <a:rPr lang="de-DE" b="1" dirty="0" err="1" smtClean="0"/>
              <a:t>Leuben</a:t>
            </a:r>
            <a:endParaRPr lang="de-DE" b="1" dirty="0" smtClean="0"/>
          </a:p>
          <a:p>
            <a:r>
              <a:rPr lang="de-DE" dirty="0" err="1" smtClean="0"/>
              <a:t>Jessener</a:t>
            </a:r>
            <a:r>
              <a:rPr lang="de-DE" dirty="0" smtClean="0"/>
              <a:t> Straße 40 (2027)</a:t>
            </a:r>
          </a:p>
          <a:p>
            <a:r>
              <a:rPr lang="de-DE" dirty="0" err="1" smtClean="0"/>
              <a:t>Jessener</a:t>
            </a:r>
            <a:r>
              <a:rPr lang="de-DE" dirty="0" smtClean="0"/>
              <a:t> Straße 40a (2029)</a:t>
            </a:r>
          </a:p>
          <a:p>
            <a:endParaRPr lang="de-DE" dirty="0"/>
          </a:p>
          <a:p>
            <a:r>
              <a:rPr lang="de-DE" b="1" dirty="0" smtClean="0"/>
              <a:t>Cotta</a:t>
            </a:r>
          </a:p>
          <a:p>
            <a:r>
              <a:rPr lang="de-DE" dirty="0" err="1" smtClean="0"/>
              <a:t>Ockerwitzer</a:t>
            </a:r>
            <a:r>
              <a:rPr lang="de-DE" dirty="0" smtClean="0"/>
              <a:t> Straße 19a (2029)</a:t>
            </a:r>
          </a:p>
          <a:p>
            <a:r>
              <a:rPr lang="de-DE" dirty="0" err="1" smtClean="0"/>
              <a:t>Bünaustraße</a:t>
            </a:r>
            <a:r>
              <a:rPr lang="de-DE" dirty="0" smtClean="0"/>
              <a:t> 25 (2029)</a:t>
            </a:r>
          </a:p>
          <a:p>
            <a:r>
              <a:rPr lang="de-DE" dirty="0" err="1" smtClean="0"/>
              <a:t>Dölzschener</a:t>
            </a:r>
            <a:r>
              <a:rPr lang="de-DE" dirty="0" smtClean="0"/>
              <a:t> Straße 40 (2029)</a:t>
            </a:r>
          </a:p>
          <a:p>
            <a:endParaRPr lang="de-DE" dirty="0"/>
          </a:p>
          <a:p>
            <a:r>
              <a:rPr lang="de-DE" b="1" dirty="0" err="1" smtClean="0"/>
              <a:t>Prohlis</a:t>
            </a:r>
            <a:endParaRPr lang="de-DE" b="1" dirty="0" smtClean="0"/>
          </a:p>
          <a:p>
            <a:r>
              <a:rPr lang="de-DE" dirty="0" smtClean="0"/>
              <a:t>Finsterwalder Straße 2a  (2027)</a:t>
            </a:r>
          </a:p>
          <a:p>
            <a:r>
              <a:rPr lang="de-DE" dirty="0" err="1" smtClean="0"/>
              <a:t>Vetschauer</a:t>
            </a:r>
            <a:r>
              <a:rPr lang="de-DE" dirty="0" smtClean="0"/>
              <a:t> Straße 39    (2027)</a:t>
            </a:r>
          </a:p>
          <a:p>
            <a:r>
              <a:rPr lang="de-DE" dirty="0" smtClean="0"/>
              <a:t>Heinrich-Mann-Straße 32 (2027)</a:t>
            </a:r>
          </a:p>
          <a:p>
            <a:r>
              <a:rPr lang="de-DE" dirty="0" smtClean="0"/>
              <a:t>Heinrich-Mann-Straße 34   (2027)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D438-B362-4354-9B2F-277447F795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460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D438-B362-4354-9B2F-277447F795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17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628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303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492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289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242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712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085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43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D438-B362-4354-9B2F-277447F795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86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03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aktuell 4954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34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50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727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637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46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</a:p>
          <a:p>
            <a:r>
              <a:rPr lang="de-DE" smtClean="0"/>
              <a:t>Amt für Presse-, Öffentlichkeitsarbeit und Protokoll</a:t>
            </a:r>
          </a:p>
          <a:p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8. April 2019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1B57-9378-401F-B664-AF8201DDDD1A}" type="datetime1">
              <a:rPr lang="de-DE" smtClean="0"/>
              <a:t>14.04.2023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0EB1-7D62-44C5-A9AE-ABE7777ADD7C}" type="datetime1">
              <a:rPr lang="de-DE" smtClean="0"/>
              <a:t>14.04.2023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4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25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34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42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07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45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73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024-266E-4EAD-96BD-9C3B5937C331}" type="datetime1">
              <a:rPr lang="de-DE" smtClean="0"/>
              <a:t>14.04.2023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534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61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02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7AA-5782-44AD-B35D-C64A5CC0CABF}" type="datetime1">
              <a:rPr lang="de-DE" smtClean="0"/>
              <a:t>14.04.2023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6018-FCE3-4C23-ACF6-FD7236733B8D}" type="datetime1">
              <a:rPr lang="de-DE" smtClean="0"/>
              <a:t>14.04.2023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4C9-2A5C-449A-947B-D7FA21DBE2C1}" type="datetime1">
              <a:rPr lang="de-DE" smtClean="0"/>
              <a:t>14.04.2023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9E2-0260-46E8-A87B-9B8E6B439169}" type="datetime1">
              <a:rPr lang="de-DE" smtClean="0"/>
              <a:t>14.04.2023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43A-6EED-452E-ACA6-4D5FE8126853}" type="datetime1">
              <a:rPr lang="de-DE" smtClean="0"/>
              <a:t>14.04.2023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3BF0-15D7-47B6-91D3-4BBC13BD6268}" type="datetime1">
              <a:rPr lang="de-DE" smtClean="0"/>
              <a:t>14.04.2023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991-88BA-45C1-B42C-F2F83B1EDF64}" type="datetime1">
              <a:rPr lang="de-DE" smtClean="0"/>
              <a:t>14.04.2023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418145"/>
            <a:ext cx="7315200" cy="86557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3719"/>
            <a:ext cx="7315200" cy="23762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8. April 2019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267494"/>
            <a:ext cx="3168352" cy="36004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smtClean="0"/>
              <a:t>Landeshauptstadt Dresden</a:t>
            </a:r>
          </a:p>
          <a:p>
            <a:r>
              <a:rPr lang="de-DE" smtClean="0"/>
              <a:t>Amt für Presse-, Öffentlichkeitsarbeit und Protokoll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73C3-B53C-450E-9A9D-CD21846576BC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17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-157929" y="1807858"/>
            <a:ext cx="6624736" cy="2780116"/>
          </a:xfrm>
          <a:prstGeom prst="rect">
            <a:avLst/>
          </a:prstGeom>
        </p:spPr>
        <p:txBody>
          <a:bodyPr vert="horz" lIns="576000" tIns="36000" rIns="57600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500" dirty="0" smtClean="0"/>
              <a:t>Fachplanungs-</a:t>
            </a:r>
            <a:br>
              <a:rPr lang="de-DE" sz="3500" dirty="0" smtClean="0"/>
            </a:br>
            <a:r>
              <a:rPr lang="de-DE" sz="3500" smtClean="0"/>
              <a:t>fortschreibung</a:t>
            </a:r>
            <a:r>
              <a:rPr lang="de-DE" sz="3500" dirty="0" smtClean="0"/>
              <a:t> </a:t>
            </a:r>
          </a:p>
          <a:p>
            <a:pPr algn="l"/>
            <a:r>
              <a:rPr lang="de-DE" sz="3500" dirty="0" smtClean="0"/>
              <a:t>2023/24</a:t>
            </a:r>
          </a:p>
          <a:p>
            <a:pPr algn="l"/>
            <a:r>
              <a:rPr lang="de-DE" sz="3500" dirty="0" smtClean="0"/>
              <a:t>Ortschaftsrat </a:t>
            </a:r>
            <a:r>
              <a:rPr lang="de-DE" sz="3500" dirty="0" err="1" smtClean="0"/>
              <a:t>Weixdorf</a:t>
            </a:r>
            <a:endParaRPr lang="de-DE" sz="3500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</a:t>
            </a: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Kindertagesbetreuung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6507030" y="4587974"/>
            <a:ext cx="2651534" cy="555525"/>
          </a:xfrm>
          <a:prstGeom prst="rect">
            <a:avLst/>
          </a:prstGeom>
        </p:spPr>
        <p:txBody>
          <a:bodyPr lIns="0" tIns="0" rIns="576000" bIns="216000" anchor="b" anchorCtr="0"/>
          <a:lstStyle/>
          <a:p>
            <a:pPr algn="r"/>
            <a:r>
              <a:rPr lang="de-DE" sz="1000" dirty="0" smtClean="0">
                <a:solidFill>
                  <a:schemeClr val="tx1"/>
                </a:solidFill>
              </a:rPr>
              <a:t>24. April 2023</a:t>
            </a:r>
            <a:endParaRPr lang="de-DE" sz="1000" dirty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4" y="339502"/>
            <a:ext cx="2216064" cy="115212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4" b="99764" l="2244" r="98291">
                        <a14:backgroundMark x1="10363" y1="36170" x2="10363" y2="36170"/>
                        <a14:backgroundMark x1="10043" y1="39243" x2="10043" y2="39243"/>
                        <a14:backgroundMark x1="9188" y1="38416" x2="9188" y2="38416"/>
                        <a14:backgroundMark x1="8440" y1="21158" x2="8440" y2="21158"/>
                        <a14:backgroundMark x1="67521" y1="21986" x2="67521" y2="21986"/>
                        <a14:backgroundMark x1="71581" y1="35697" x2="71581" y2="35697"/>
                        <a14:backgroundMark x1="96902" y1="68558" x2="96902" y2="68558"/>
                        <a14:backgroundMark x1="93483" y1="74586" x2="93483" y2="74586"/>
                        <a14:backgroundMark x1="81944" y1="82270" x2="81944" y2="82270"/>
                        <a14:backgroundMark x1="81624" y1="79905" x2="81624" y2="79905"/>
                        <a14:backgroundMark x1="72329" y1="87470" x2="72329" y2="87470"/>
                        <a14:backgroundMark x1="23932" y1="66194" x2="23932" y2="66194"/>
                        <a14:backgroundMark x1="45726" y1="87470" x2="45726" y2="87470"/>
                        <a14:backgroundMark x1="63996" y1="84397" x2="63996" y2="84397"/>
                        <a14:backgroundMark x1="20620" y1="82033" x2="20620" y2="820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12" y="145628"/>
            <a:ext cx="5319406" cy="480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0"/>
            <a:ext cx="8208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/>
              <a:t>Bedarfsermittlung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5101" y="792000"/>
            <a:ext cx="2132280" cy="3416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Die Fokussierung auf den </a:t>
            </a:r>
          </a:p>
          <a:p>
            <a:pPr marL="228600" indent="-228600">
              <a:buAutoNum type="arabicPeriod"/>
            </a:pP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Geburtstag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des Kindes 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bleibt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bestehen. Weiterhin flankiert vom 11. Lebensmonat aufgrund der 4-wöchigen Eingewöhnungszeit sowie dem 13. und 14. Lebensmonat aufgrund der Inanspruchnahme der Elternzeit durch den jeweils anderen Elternteil oder Alleinerziehende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Der Trend  (späterer Betreuungsbeginn) des Jahres 2021 hat sich wieder auf das Niveau von 2020 verändert.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399FD06-8544-4EAF-BB0B-A76274445A17}"/>
              </a:ext>
            </a:extLst>
          </p:cNvPr>
          <p:cNvSpPr txBox="1"/>
          <p:nvPr/>
        </p:nvSpPr>
        <p:spPr>
          <a:xfrm>
            <a:off x="2483768" y="4460635"/>
            <a:ext cx="50802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Erhebung </a:t>
            </a:r>
            <a:r>
              <a:rPr lang="de-DE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Kita-Portal, </a:t>
            </a: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Jugendhilfeplanung, Amt 58.1</a:t>
            </a: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383144562"/>
              </p:ext>
            </p:extLst>
          </p:nvPr>
        </p:nvGraphicFramePr>
        <p:xfrm>
          <a:off x="2442108" y="792000"/>
          <a:ext cx="6378364" cy="35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eschweifte Klammer rechts 11"/>
          <p:cNvSpPr/>
          <p:nvPr/>
        </p:nvSpPr>
        <p:spPr>
          <a:xfrm rot="16200000" flipV="1">
            <a:off x="3323294" y="1920603"/>
            <a:ext cx="363855" cy="1322829"/>
          </a:xfrm>
          <a:prstGeom prst="rightBrace">
            <a:avLst/>
          </a:prstGeom>
          <a:ln w="9525">
            <a:solidFill>
              <a:srgbClr val="554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Geschweifte Klammer rechts 12"/>
          <p:cNvSpPr/>
          <p:nvPr/>
        </p:nvSpPr>
        <p:spPr>
          <a:xfrm rot="16200000" flipV="1">
            <a:off x="4350489" y="1030685"/>
            <a:ext cx="296545" cy="810260"/>
          </a:xfrm>
          <a:prstGeom prst="rightBrace">
            <a:avLst/>
          </a:prstGeom>
          <a:ln w="9525">
            <a:solidFill>
              <a:srgbClr val="554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7020272" y="2643758"/>
            <a:ext cx="381000" cy="675005"/>
          </a:xfrm>
          <a:prstGeom prst="downArrow">
            <a:avLst/>
          </a:prstGeom>
          <a:noFill/>
          <a:ln w="9525">
            <a:solidFill>
              <a:srgbClr val="55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0" name="Gerader Verbinder 9"/>
          <p:cNvCxnSpPr/>
          <p:nvPr/>
        </p:nvCxnSpPr>
        <p:spPr>
          <a:xfrm>
            <a:off x="7751214" y="1197089"/>
            <a:ext cx="6314" cy="2549425"/>
          </a:xfrm>
          <a:prstGeom prst="line">
            <a:avLst/>
          </a:prstGeom>
          <a:ln w="12700" cap="flat" cmpd="sng" algn="ctr">
            <a:solidFill>
              <a:srgbClr val="554C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5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gewünschte Betreuungsform</a:t>
            </a:r>
            <a:endParaRPr lang="de-DE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74142" y="1045790"/>
            <a:ext cx="8064897" cy="692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Calibri" panose="020F0502020204030204" pitchFamily="34" charset="0"/>
                <a:cs typeface="Calibri" panose="020F0502020204030204" pitchFamily="34" charset="0"/>
              </a:rPr>
              <a:t>Eltern können zwischen der Betreuung in einer Kindertagesstätte und einer Kindertagespflegestelle wählen. </a:t>
            </a:r>
          </a:p>
          <a:p>
            <a:r>
              <a:rPr lang="de-DE" sz="1300" dirty="0">
                <a:latin typeface="Calibri" panose="020F0502020204030204" pitchFamily="34" charset="0"/>
                <a:cs typeface="Calibri" panose="020F0502020204030204" pitchFamily="34" charset="0"/>
              </a:rPr>
              <a:t>In der Analyse über das stadtweite zentrale Anmeldeverfahren zeigt sich bei Neuanmeldungen aller nachfragenden Eltern folgende Wahl: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013190"/>
              </p:ext>
            </p:extLst>
          </p:nvPr>
        </p:nvGraphicFramePr>
        <p:xfrm>
          <a:off x="827584" y="1738287"/>
          <a:ext cx="7776864" cy="3143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/>
          <p:cNvSpPr/>
          <p:nvPr/>
        </p:nvSpPr>
        <p:spPr>
          <a:xfrm>
            <a:off x="804640" y="488143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Amt für Kindertagesbetreuung, Statistik Jugendhilfeplanung</a:t>
            </a:r>
          </a:p>
        </p:txBody>
      </p:sp>
    </p:spTree>
    <p:extLst>
      <p:ext uri="{BB962C8B-B14F-4D97-AF65-F5344CB8AC3E}">
        <p14:creationId xmlns:p14="http://schemas.microsoft.com/office/powerpoint/2010/main" val="26884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0"/>
            <a:ext cx="8208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35101" y="792000"/>
            <a:ext cx="2132280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55576" y="445307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Amt für Kindertagesbetreuung, Statistik Jugendhilfeplanung</a:t>
            </a:r>
          </a:p>
        </p:txBody>
      </p:sp>
      <p:sp>
        <p:nvSpPr>
          <p:cNvPr id="3" name="Rechteck 2"/>
          <p:cNvSpPr/>
          <p:nvPr/>
        </p:nvSpPr>
        <p:spPr>
          <a:xfrm>
            <a:off x="1187624" y="123479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de-DE" sz="3600" b="1" dirty="0">
                <a:latin typeface="+mj-lt"/>
                <a:ea typeface="Calibri" panose="020F0502020204030204" pitchFamily="34" charset="0"/>
              </a:rPr>
              <a:t>Betreuungsquote bei den </a:t>
            </a:r>
            <a:endParaRPr lang="de-DE" sz="3600" b="1" dirty="0" smtClean="0"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de-DE" sz="3600" b="1" dirty="0" smtClean="0">
                <a:latin typeface="+mj-lt"/>
                <a:ea typeface="Calibri" panose="020F0502020204030204" pitchFamily="34" charset="0"/>
              </a:rPr>
              <a:t>0 </a:t>
            </a:r>
            <a:r>
              <a:rPr lang="de-DE" sz="3600" b="1" dirty="0">
                <a:latin typeface="+mj-lt"/>
                <a:ea typeface="Calibri" panose="020F0502020204030204" pitchFamily="34" charset="0"/>
              </a:rPr>
              <a:t>bis </a:t>
            </a:r>
            <a:r>
              <a:rPr lang="de-DE" sz="3600" b="1" dirty="0" smtClean="0">
                <a:latin typeface="+mj-lt"/>
                <a:ea typeface="Calibri" panose="020F0502020204030204" pitchFamily="34" charset="0"/>
              </a:rPr>
              <a:t>3-jährigen </a:t>
            </a:r>
            <a:r>
              <a:rPr lang="de-DE" sz="3600" b="1" dirty="0">
                <a:latin typeface="+mj-lt"/>
                <a:ea typeface="Calibri" panose="020F0502020204030204" pitchFamily="34" charset="0"/>
              </a:rPr>
              <a:t>Kindern</a:t>
            </a:r>
            <a:endParaRPr lang="de-DE" sz="3600" b="1" dirty="0">
              <a:latin typeface="+mj-lt"/>
            </a:endParaRP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63453201"/>
              </p:ext>
            </p:extLst>
          </p:nvPr>
        </p:nvGraphicFramePr>
        <p:xfrm>
          <a:off x="1043608" y="1626720"/>
          <a:ext cx="6696744" cy="282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36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0"/>
            <a:ext cx="8208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23528" y="208391"/>
            <a:ext cx="8253323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+mj-lt"/>
              </a:rPr>
              <a:t>Betreuungsquote bei den 3- bis unter 7-jährigen Kindern</a:t>
            </a:r>
            <a:endParaRPr lang="de-DE" sz="36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83568" y="456743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Amt für Kindertagesbetreuung, Statistik Jugendhilfeplanung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735448978"/>
              </p:ext>
            </p:extLst>
          </p:nvPr>
        </p:nvGraphicFramePr>
        <p:xfrm>
          <a:off x="1029809" y="1681101"/>
          <a:ext cx="669674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9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0"/>
            <a:ext cx="8208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35101" y="792000"/>
            <a:ext cx="2132280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83568" y="443702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Amt für Kindertagesbetreuung, Statistik Jugendhilfeplanung</a:t>
            </a:r>
          </a:p>
        </p:txBody>
      </p:sp>
      <p:sp>
        <p:nvSpPr>
          <p:cNvPr id="3" name="Rechteck 2"/>
          <p:cNvSpPr/>
          <p:nvPr/>
        </p:nvSpPr>
        <p:spPr>
          <a:xfrm>
            <a:off x="683568" y="102513"/>
            <a:ext cx="752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latin typeface="+mj-lt"/>
                <a:ea typeface="Calibri" panose="020F0502020204030204" pitchFamily="34" charset="0"/>
              </a:rPr>
              <a:t>Betreuungsquote bei </a:t>
            </a:r>
            <a:r>
              <a:rPr lang="de-DE" sz="3600" b="1" dirty="0" smtClean="0">
                <a:latin typeface="+mj-lt"/>
                <a:ea typeface="Calibri" panose="020F0502020204030204" pitchFamily="34" charset="0"/>
              </a:rPr>
              <a:t>den 7- </a:t>
            </a:r>
            <a:r>
              <a:rPr lang="de-DE" sz="3600" b="1" dirty="0">
                <a:latin typeface="+mj-lt"/>
                <a:ea typeface="Calibri" panose="020F0502020204030204" pitchFamily="34" charset="0"/>
              </a:rPr>
              <a:t>bis </a:t>
            </a:r>
            <a:r>
              <a:rPr lang="de-DE" sz="3600" b="1" dirty="0" smtClean="0">
                <a:latin typeface="+mj-lt"/>
                <a:ea typeface="Calibri" panose="020F0502020204030204" pitchFamily="34" charset="0"/>
              </a:rPr>
              <a:t>10-jährigen </a:t>
            </a:r>
            <a:r>
              <a:rPr lang="de-DE" sz="3600" b="1" dirty="0">
                <a:latin typeface="+mj-lt"/>
                <a:ea typeface="Calibri" panose="020F0502020204030204" pitchFamily="34" charset="0"/>
              </a:rPr>
              <a:t>Kindern</a:t>
            </a:r>
            <a:endParaRPr lang="de-DE" sz="3600" b="1" dirty="0">
              <a:latin typeface="+mj-lt"/>
            </a:endParaRP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95764436"/>
              </p:ext>
            </p:extLst>
          </p:nvPr>
        </p:nvGraphicFramePr>
        <p:xfrm>
          <a:off x="827584" y="1584088"/>
          <a:ext cx="6984776" cy="284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21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0"/>
            <a:ext cx="8208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836633" y="478636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Amt für Kindertagesbetreuung, Statistik Jugendhilfeplanung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latin typeface="+mj-lt"/>
                <a:ea typeface="Calibri" panose="020F0502020204030204" pitchFamily="34" charset="0"/>
              </a:rPr>
              <a:t>Belegungsquote in den Einrichtungen nach Altersbereich und Stadtbezirken (ohne KTP)</a:t>
            </a:r>
            <a:endParaRPr lang="de-DE" sz="3200" b="1" dirty="0">
              <a:latin typeface="+mj-lt"/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928754306"/>
              </p:ext>
            </p:extLst>
          </p:nvPr>
        </p:nvGraphicFramePr>
        <p:xfrm>
          <a:off x="755576" y="1347614"/>
          <a:ext cx="77768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84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0"/>
            <a:ext cx="8208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35101" y="792000"/>
            <a:ext cx="2132280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27584" y="473084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Amt für Kindertagesbetreuung, Statistik Jugendhilfeplanung</a:t>
            </a:r>
          </a:p>
        </p:txBody>
      </p:sp>
      <p:sp>
        <p:nvSpPr>
          <p:cNvPr id="4" name="Rechteck 3"/>
          <p:cNvSpPr/>
          <p:nvPr/>
        </p:nvSpPr>
        <p:spPr>
          <a:xfrm>
            <a:off x="682256" y="34734"/>
            <a:ext cx="81382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err="1" smtClean="0">
                <a:latin typeface="+mj-lt"/>
                <a:ea typeface="Times New Roman" panose="02020603050405020304" pitchFamily="18" charset="0"/>
              </a:rPr>
              <a:t>Inanspruchnahme</a:t>
            </a:r>
            <a:r>
              <a:rPr lang="en-US" sz="2800" b="1" dirty="0" smtClean="0">
                <a:latin typeface="+mj-lt"/>
                <a:ea typeface="Times New Roman" panose="02020603050405020304" pitchFamily="18" charset="0"/>
              </a:rPr>
              <a:t> der </a:t>
            </a:r>
            <a:r>
              <a:rPr lang="en-US" sz="2800" b="1" dirty="0" err="1">
                <a:latin typeface="+mj-lt"/>
                <a:ea typeface="Times New Roman" panose="02020603050405020304" pitchFamily="18" charset="0"/>
              </a:rPr>
              <a:t>Integrationsplätze</a:t>
            </a:r>
            <a:r>
              <a:rPr lang="en-US" sz="2800" b="1" dirty="0">
                <a:latin typeface="+mj-lt"/>
                <a:ea typeface="Times New Roman" panose="02020603050405020304" pitchFamily="18" charset="0"/>
              </a:rPr>
              <a:t> und </a:t>
            </a:r>
            <a:r>
              <a:rPr lang="en-US" sz="2800" b="1" dirty="0" err="1">
                <a:latin typeface="+mj-lt"/>
                <a:ea typeface="Times New Roman" panose="02020603050405020304" pitchFamily="18" charset="0"/>
              </a:rPr>
              <a:t>Plätze</a:t>
            </a:r>
            <a:r>
              <a:rPr lang="en-US" sz="2800" b="1" dirty="0">
                <a:latin typeface="+mj-lt"/>
                <a:ea typeface="Times New Roman" panose="02020603050405020304" pitchFamily="18" charset="0"/>
              </a:rPr>
              <a:t> in </a:t>
            </a:r>
            <a:r>
              <a:rPr lang="en-US" sz="2800" b="1" dirty="0" err="1">
                <a:latin typeface="+mj-lt"/>
                <a:ea typeface="Times New Roman" panose="02020603050405020304" pitchFamily="18" charset="0"/>
              </a:rPr>
              <a:t>heilpädagogischen</a:t>
            </a:r>
            <a:r>
              <a:rPr lang="en-US" sz="28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ea typeface="Times New Roman" panose="02020603050405020304" pitchFamily="18" charset="0"/>
              </a:rPr>
              <a:t>Gruppen</a:t>
            </a:r>
            <a:r>
              <a:rPr lang="en-US" sz="28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ea typeface="Times New Roman" panose="02020603050405020304" pitchFamily="18" charset="0"/>
              </a:rPr>
              <a:t>im</a:t>
            </a:r>
            <a:r>
              <a:rPr lang="en-US" sz="28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ea typeface="Times New Roman" panose="02020603050405020304" pitchFamily="18" charset="0"/>
              </a:rPr>
              <a:t>Altersbereich</a:t>
            </a:r>
            <a:r>
              <a:rPr lang="en-US" sz="2800" b="1" dirty="0">
                <a:latin typeface="+mj-lt"/>
                <a:ea typeface="Times New Roman" panose="02020603050405020304" pitchFamily="18" charset="0"/>
              </a:rPr>
              <a:t> der </a:t>
            </a:r>
            <a:r>
              <a:rPr lang="en-US" sz="2800" b="1" dirty="0" err="1">
                <a:latin typeface="+mj-lt"/>
                <a:ea typeface="Times New Roman" panose="02020603050405020304" pitchFamily="18" charset="0"/>
              </a:rPr>
              <a:t>unter</a:t>
            </a:r>
            <a:r>
              <a:rPr lang="en-US" sz="28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+mj-lt"/>
                <a:ea typeface="Times New Roman" panose="02020603050405020304" pitchFamily="18" charset="0"/>
              </a:rPr>
              <a:t>7-Jährigen</a:t>
            </a:r>
            <a:endParaRPr lang="de-DE" sz="2800" b="1" dirty="0"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93678B20-0E86-40F8-8943-ADB977C49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830271"/>
              </p:ext>
            </p:extLst>
          </p:nvPr>
        </p:nvGraphicFramePr>
        <p:xfrm>
          <a:off x="971600" y="1707654"/>
          <a:ext cx="6876712" cy="290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53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35101" y="35349"/>
            <a:ext cx="8784976" cy="1275213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/>
              <a:t>Belegung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Fremdgemeindekinder</a:t>
            </a:r>
            <a:r>
              <a:rPr lang="en-US" sz="2800" b="1" dirty="0" smtClean="0"/>
              <a:t> </a:t>
            </a:r>
            <a:r>
              <a:rPr lang="en-US" sz="2800" b="1" dirty="0"/>
              <a:t>in </a:t>
            </a:r>
            <a:r>
              <a:rPr lang="en-US" sz="2800" b="1" dirty="0" err="1" smtClean="0"/>
              <a:t>Kindertageseinrichtungen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und </a:t>
            </a:r>
            <a:r>
              <a:rPr lang="en-US" sz="2800" b="1" dirty="0"/>
              <a:t>in der </a:t>
            </a:r>
            <a:r>
              <a:rPr lang="en-US" sz="2800" b="1" dirty="0" err="1" smtClean="0"/>
              <a:t>Kindertagespflege</a:t>
            </a:r>
            <a:r>
              <a:rPr lang="en-US" sz="2800" b="1" dirty="0"/>
              <a:t> (</a:t>
            </a:r>
            <a:r>
              <a:rPr lang="en-US" sz="2800" b="1" dirty="0" err="1"/>
              <a:t>ohne</a:t>
            </a:r>
            <a:r>
              <a:rPr lang="en-US" sz="2800" b="1" dirty="0"/>
              <a:t> </a:t>
            </a:r>
            <a:r>
              <a:rPr lang="en-US" sz="2800" b="1" dirty="0" err="1"/>
              <a:t>Hort</a:t>
            </a:r>
            <a:r>
              <a:rPr lang="en-US" sz="2800" b="1" dirty="0"/>
              <a:t>) </a:t>
            </a:r>
            <a:endParaRPr lang="de-DE" sz="2800" b="1" dirty="0"/>
          </a:p>
        </p:txBody>
      </p:sp>
      <p:sp>
        <p:nvSpPr>
          <p:cNvPr id="2" name="Rechteck 1"/>
          <p:cNvSpPr/>
          <p:nvPr/>
        </p:nvSpPr>
        <p:spPr>
          <a:xfrm>
            <a:off x="697769" y="482000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Amt für Kindertagesbetreuung, Statistik Jugendhilfeplanung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927169310"/>
              </p:ext>
            </p:extLst>
          </p:nvPr>
        </p:nvGraphicFramePr>
        <p:xfrm>
          <a:off x="685317" y="1491631"/>
          <a:ext cx="7920880" cy="331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96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80000" y="180000"/>
            <a:ext cx="8280000" cy="2160000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/>
              <a:t>Angebotsplanung für Kindertageseinrichtungen und Kindertagespflege in der Landeshauptstadt Dresden </a:t>
            </a:r>
          </a:p>
        </p:txBody>
      </p:sp>
    </p:spTree>
    <p:extLst>
      <p:ext uri="{BB962C8B-B14F-4D97-AF65-F5344CB8AC3E}">
        <p14:creationId xmlns:p14="http://schemas.microsoft.com/office/powerpoint/2010/main" val="3241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57250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Angebotsplanung</a:t>
            </a:r>
            <a:endParaRPr lang="de-DE" sz="3600" b="1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328890"/>
              </p:ext>
            </p:extLst>
          </p:nvPr>
        </p:nvGraphicFramePr>
        <p:xfrm>
          <a:off x="457201" y="857257"/>
          <a:ext cx="8229598" cy="4153004"/>
        </p:xfrm>
        <a:graphic>
          <a:graphicData uri="http://schemas.openxmlformats.org/drawingml/2006/table">
            <a:tbl>
              <a:tblPr/>
              <a:tblGrid>
                <a:gridCol w="731174">
                  <a:extLst>
                    <a:ext uri="{9D8B030D-6E8A-4147-A177-3AD203B41FA5}">
                      <a16:colId xmlns:a16="http://schemas.microsoft.com/office/drawing/2014/main" val="686454344"/>
                    </a:ext>
                  </a:extLst>
                </a:gridCol>
                <a:gridCol w="731174">
                  <a:extLst>
                    <a:ext uri="{9D8B030D-6E8A-4147-A177-3AD203B41FA5}">
                      <a16:colId xmlns:a16="http://schemas.microsoft.com/office/drawing/2014/main" val="199213247"/>
                    </a:ext>
                  </a:extLst>
                </a:gridCol>
                <a:gridCol w="731174">
                  <a:extLst>
                    <a:ext uri="{9D8B030D-6E8A-4147-A177-3AD203B41FA5}">
                      <a16:colId xmlns:a16="http://schemas.microsoft.com/office/drawing/2014/main" val="3202848793"/>
                    </a:ext>
                  </a:extLst>
                </a:gridCol>
                <a:gridCol w="731174">
                  <a:extLst>
                    <a:ext uri="{9D8B030D-6E8A-4147-A177-3AD203B41FA5}">
                      <a16:colId xmlns:a16="http://schemas.microsoft.com/office/drawing/2014/main" val="3607167320"/>
                    </a:ext>
                  </a:extLst>
                </a:gridCol>
                <a:gridCol w="731174">
                  <a:extLst>
                    <a:ext uri="{9D8B030D-6E8A-4147-A177-3AD203B41FA5}">
                      <a16:colId xmlns:a16="http://schemas.microsoft.com/office/drawing/2014/main" val="2815356115"/>
                    </a:ext>
                  </a:extLst>
                </a:gridCol>
                <a:gridCol w="762288">
                  <a:extLst>
                    <a:ext uri="{9D8B030D-6E8A-4147-A177-3AD203B41FA5}">
                      <a16:colId xmlns:a16="http://schemas.microsoft.com/office/drawing/2014/main" val="3619213178"/>
                    </a:ext>
                  </a:extLst>
                </a:gridCol>
                <a:gridCol w="762288">
                  <a:extLst>
                    <a:ext uri="{9D8B030D-6E8A-4147-A177-3AD203B41FA5}">
                      <a16:colId xmlns:a16="http://schemas.microsoft.com/office/drawing/2014/main" val="3782953670"/>
                    </a:ext>
                  </a:extLst>
                </a:gridCol>
                <a:gridCol w="762288">
                  <a:extLst>
                    <a:ext uri="{9D8B030D-6E8A-4147-A177-3AD203B41FA5}">
                      <a16:colId xmlns:a16="http://schemas.microsoft.com/office/drawing/2014/main" val="356414066"/>
                    </a:ext>
                  </a:extLst>
                </a:gridCol>
                <a:gridCol w="762288">
                  <a:extLst>
                    <a:ext uri="{9D8B030D-6E8A-4147-A177-3AD203B41FA5}">
                      <a16:colId xmlns:a16="http://schemas.microsoft.com/office/drawing/2014/main" val="781816303"/>
                    </a:ext>
                  </a:extLst>
                </a:gridCol>
                <a:gridCol w="762288">
                  <a:extLst>
                    <a:ext uri="{9D8B030D-6E8A-4147-A177-3AD203B41FA5}">
                      <a16:colId xmlns:a16="http://schemas.microsoft.com/office/drawing/2014/main" val="3389036928"/>
                    </a:ext>
                  </a:extLst>
                </a:gridCol>
                <a:gridCol w="762288">
                  <a:extLst>
                    <a:ext uri="{9D8B030D-6E8A-4147-A177-3AD203B41FA5}">
                      <a16:colId xmlns:a16="http://schemas.microsoft.com/office/drawing/2014/main" val="2631365549"/>
                    </a:ext>
                  </a:extLst>
                </a:gridCol>
              </a:tblGrid>
              <a:tr h="18393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Stadt Dresden Gesamt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Arbeitsstand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266697"/>
                  </a:ext>
                </a:extLst>
              </a:tr>
              <a:tr h="160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157352"/>
                  </a:ext>
                </a:extLst>
              </a:tr>
              <a:tr h="160369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44917"/>
                  </a:ext>
                </a:extLst>
              </a:tr>
              <a:tr h="3207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Schuljahre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Zahl der Kinder 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bis unter 3 Jahre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Zahl der Kinder 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bis unter 7 Jahre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Bedarf gesamt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effectLst/>
                          <a:latin typeface="Calibri" panose="020F0502020204030204" pitchFamily="34" charset="0"/>
                        </a:rPr>
                        <a:t>Angebot gesamt</a:t>
                      </a:r>
                      <a:r>
                        <a:rPr lang="de-DE" sz="1000" b="1" i="0" u="none" strike="noStrike" baseline="30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DE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Calibri" panose="020F0502020204030204" pitchFamily="34" charset="0"/>
                        </a:rPr>
                        <a:t>Plätze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622946"/>
                  </a:ext>
                </a:extLst>
              </a:tr>
              <a:tr h="48110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Einwohner</a:t>
                      </a:r>
                      <a:r>
                        <a:rPr lang="de-DE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Bedarf lt.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Bedarfsquote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(BQKK 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Einwohner²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Bedarf lt.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Bedarfsquote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(BQKG 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bis Schuleintritt 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inkl. Integration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bis unter 3 Jahre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inkl. Integration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bis Schuleintritt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inkl. Integration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289383"/>
                  </a:ext>
                </a:extLst>
              </a:tr>
              <a:tr h="16036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318234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783696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097004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49003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2025/26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05466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2026/27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010247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2027/28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757282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2028/29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295069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2029/30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054898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2030/31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154034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2031/32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661164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2032/33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725918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2033/34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819240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2034/35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571889"/>
                  </a:ext>
                </a:extLst>
              </a:tr>
              <a:tr h="1525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500" b="0" i="1" u="none" strike="noStrike" baseline="300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de-DE" sz="500" b="0" i="1" u="none" strike="noStrike">
                          <a:effectLst/>
                          <a:latin typeface="Calibri" panose="020F0502020204030204" pitchFamily="34" charset="0"/>
                        </a:rPr>
                        <a:t> Stichtag der Einwohnerdaten ist der 30.06. des jeweiligen Jahres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7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833532"/>
                  </a:ext>
                </a:extLst>
              </a:tr>
              <a:tr h="138072">
                <a:tc gridSpan="8">
                  <a:txBody>
                    <a:bodyPr/>
                    <a:lstStyle/>
                    <a:p>
                      <a:pPr algn="l" fontAlgn="b"/>
                      <a:r>
                        <a:rPr lang="de-DE" sz="5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de-DE" sz="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Auf Grund der deutlich geringeren Platzinanspruchnahme in der Kindertagespflege wird ein tatsächliches Platzangebot von 1500 unterstellt und damit das Gesamtangebot um 115 Plätze reduziert.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70735"/>
                  </a:ext>
                </a:extLst>
              </a:tr>
              <a:tr h="136141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de-DE" sz="500" b="0" i="1" u="none" strike="noStrike" dirty="0">
                          <a:effectLst/>
                          <a:latin typeface="Calibri" panose="020F0502020204030204" pitchFamily="34" charset="0"/>
                        </a:rPr>
                        <a:t>* Beginnend mit dem Schuljahr 2021/22 werden im Zuge der Inklusionsstrategie weitere Strukturvoraussetzungen an Standorten (siehe Kennzeichnung) durch eine Minderung von Betreuungsplätzen geschaffen.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741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7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9"/>
          <a:stretch/>
        </p:blipFill>
        <p:spPr>
          <a:xfrm>
            <a:off x="0" y="0"/>
            <a:ext cx="9144000" cy="3600543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7528" y="3638369"/>
            <a:ext cx="8092864" cy="805589"/>
          </a:xfrm>
          <a:prstGeom prst="rect">
            <a:avLst/>
          </a:prstGeom>
        </p:spPr>
        <p:txBody>
          <a:bodyPr vert="horz" lIns="180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Fachplanfortschreibung </a:t>
            </a:r>
            <a:r>
              <a:rPr lang="de-DE" sz="3600" dirty="0" smtClean="0"/>
              <a:t>2023/24</a:t>
            </a:r>
            <a:endParaRPr lang="de-DE" sz="3600" dirty="0"/>
          </a:p>
        </p:txBody>
      </p:sp>
      <p:sp>
        <p:nvSpPr>
          <p:cNvPr id="2" name="Textfeld 1"/>
          <p:cNvSpPr txBox="1"/>
          <p:nvPr/>
        </p:nvSpPr>
        <p:spPr>
          <a:xfrm>
            <a:off x="7528" y="3369711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FFFF"/>
                </a:solidFill>
              </a:rPr>
              <a:t>©https</a:t>
            </a:r>
            <a:r>
              <a:rPr lang="de-DE" sz="900">
                <a:solidFill>
                  <a:srgbClr val="FFFFFF"/>
                </a:solidFill>
              </a:rPr>
              <a:t>://pixabay.com/de/</a:t>
            </a:r>
            <a:r>
              <a:rPr lang="de-DE" sz="9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kid-1241817_Daniela </a:t>
            </a:r>
            <a:r>
              <a:rPr lang="de-DE" sz="9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Dimitrova</a:t>
            </a:r>
            <a:endParaRPr lang="de-DE" sz="9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820" y="0"/>
            <a:ext cx="8229600" cy="466278"/>
          </a:xfrm>
        </p:spPr>
        <p:txBody>
          <a:bodyPr>
            <a:normAutofit fontScale="90000"/>
          </a:bodyPr>
          <a:lstStyle/>
          <a:p>
            <a:r>
              <a:rPr lang="de-DE" sz="3200" b="1" dirty="0"/>
              <a:t>Angebotsplanung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09818"/>
              </p:ext>
            </p:extLst>
          </p:nvPr>
        </p:nvGraphicFramePr>
        <p:xfrm>
          <a:off x="251523" y="466278"/>
          <a:ext cx="8568947" cy="4570398"/>
        </p:xfrm>
        <a:graphic>
          <a:graphicData uri="http://schemas.openxmlformats.org/drawingml/2006/table">
            <a:tbl>
              <a:tblPr/>
              <a:tblGrid>
                <a:gridCol w="647433">
                  <a:extLst>
                    <a:ext uri="{9D8B030D-6E8A-4147-A177-3AD203B41FA5}">
                      <a16:colId xmlns:a16="http://schemas.microsoft.com/office/drawing/2014/main" val="1709688782"/>
                    </a:ext>
                  </a:extLst>
                </a:gridCol>
                <a:gridCol w="825158">
                  <a:extLst>
                    <a:ext uri="{9D8B030D-6E8A-4147-A177-3AD203B41FA5}">
                      <a16:colId xmlns:a16="http://schemas.microsoft.com/office/drawing/2014/main" val="1622144075"/>
                    </a:ext>
                  </a:extLst>
                </a:gridCol>
                <a:gridCol w="825158">
                  <a:extLst>
                    <a:ext uri="{9D8B030D-6E8A-4147-A177-3AD203B41FA5}">
                      <a16:colId xmlns:a16="http://schemas.microsoft.com/office/drawing/2014/main" val="659139239"/>
                    </a:ext>
                  </a:extLst>
                </a:gridCol>
                <a:gridCol w="825158">
                  <a:extLst>
                    <a:ext uri="{9D8B030D-6E8A-4147-A177-3AD203B41FA5}">
                      <a16:colId xmlns:a16="http://schemas.microsoft.com/office/drawing/2014/main" val="419833478"/>
                    </a:ext>
                  </a:extLst>
                </a:gridCol>
                <a:gridCol w="825158">
                  <a:extLst>
                    <a:ext uri="{9D8B030D-6E8A-4147-A177-3AD203B41FA5}">
                      <a16:colId xmlns:a16="http://schemas.microsoft.com/office/drawing/2014/main" val="2642272569"/>
                    </a:ext>
                  </a:extLst>
                </a:gridCol>
                <a:gridCol w="761685">
                  <a:extLst>
                    <a:ext uri="{9D8B030D-6E8A-4147-A177-3AD203B41FA5}">
                      <a16:colId xmlns:a16="http://schemas.microsoft.com/office/drawing/2014/main" val="361351676"/>
                    </a:ext>
                  </a:extLst>
                </a:gridCol>
                <a:gridCol w="761685">
                  <a:extLst>
                    <a:ext uri="{9D8B030D-6E8A-4147-A177-3AD203B41FA5}">
                      <a16:colId xmlns:a16="http://schemas.microsoft.com/office/drawing/2014/main" val="2711810901"/>
                    </a:ext>
                  </a:extLst>
                </a:gridCol>
                <a:gridCol w="520484">
                  <a:extLst>
                    <a:ext uri="{9D8B030D-6E8A-4147-A177-3AD203B41FA5}">
                      <a16:colId xmlns:a16="http://schemas.microsoft.com/office/drawing/2014/main" val="2332379074"/>
                    </a:ext>
                  </a:extLst>
                </a:gridCol>
                <a:gridCol w="253894">
                  <a:extLst>
                    <a:ext uri="{9D8B030D-6E8A-4147-A177-3AD203B41FA5}">
                      <a16:colId xmlns:a16="http://schemas.microsoft.com/office/drawing/2014/main" val="1865776184"/>
                    </a:ext>
                  </a:extLst>
                </a:gridCol>
                <a:gridCol w="253894">
                  <a:extLst>
                    <a:ext uri="{9D8B030D-6E8A-4147-A177-3AD203B41FA5}">
                      <a16:colId xmlns:a16="http://schemas.microsoft.com/office/drawing/2014/main" val="1952556039"/>
                    </a:ext>
                  </a:extLst>
                </a:gridCol>
                <a:gridCol w="520484">
                  <a:extLst>
                    <a:ext uri="{9D8B030D-6E8A-4147-A177-3AD203B41FA5}">
                      <a16:colId xmlns:a16="http://schemas.microsoft.com/office/drawing/2014/main" val="3468711310"/>
                    </a:ext>
                  </a:extLst>
                </a:gridCol>
                <a:gridCol w="520484">
                  <a:extLst>
                    <a:ext uri="{9D8B030D-6E8A-4147-A177-3AD203B41FA5}">
                      <a16:colId xmlns:a16="http://schemas.microsoft.com/office/drawing/2014/main" val="1230594665"/>
                    </a:ext>
                  </a:extLst>
                </a:gridCol>
                <a:gridCol w="253894">
                  <a:extLst>
                    <a:ext uri="{9D8B030D-6E8A-4147-A177-3AD203B41FA5}">
                      <a16:colId xmlns:a16="http://schemas.microsoft.com/office/drawing/2014/main" val="789848128"/>
                    </a:ext>
                  </a:extLst>
                </a:gridCol>
                <a:gridCol w="253894">
                  <a:extLst>
                    <a:ext uri="{9D8B030D-6E8A-4147-A177-3AD203B41FA5}">
                      <a16:colId xmlns:a16="http://schemas.microsoft.com/office/drawing/2014/main" val="3586409715"/>
                    </a:ext>
                  </a:extLst>
                </a:gridCol>
                <a:gridCol w="520484">
                  <a:extLst>
                    <a:ext uri="{9D8B030D-6E8A-4147-A177-3AD203B41FA5}">
                      <a16:colId xmlns:a16="http://schemas.microsoft.com/office/drawing/2014/main" val="1818781318"/>
                    </a:ext>
                  </a:extLst>
                </a:gridCol>
              </a:tblGrid>
              <a:tr h="134205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Stadtbezirk: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Klotzsche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067068"/>
                  </a:ext>
                </a:extLst>
              </a:tr>
              <a:tr h="13420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Stadtteil: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35 - Ortschaft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Weixdorf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310370"/>
                  </a:ext>
                </a:extLst>
              </a:tr>
              <a:tr h="134205"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229653"/>
                  </a:ext>
                </a:extLst>
              </a:tr>
              <a:tr h="2684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Schuljahr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Zahl der Kinder </a:t>
                      </a:r>
                      <a:b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bis unter 3 Jahre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Zahl der Kinder </a:t>
                      </a:r>
                      <a:b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bis unter 7 Jahre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effectLst/>
                          <a:latin typeface="Calibri" panose="020F0502020204030204" pitchFamily="34" charset="0"/>
                        </a:rPr>
                        <a:t>Bedarf</a:t>
                      </a:r>
                      <a:br>
                        <a:rPr lang="de-DE" sz="900" b="1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900" b="1" i="0" u="none" strike="noStrike" dirty="0"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effectLst/>
                          <a:latin typeface="Calibri" panose="020F0502020204030204" pitchFamily="34" charset="0"/>
                        </a:rPr>
                        <a:t>Angebot gesamt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Plätze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774359"/>
                  </a:ext>
                </a:extLst>
              </a:tr>
              <a:tr h="40261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Einwohner</a:t>
                      </a:r>
                      <a:r>
                        <a:rPr lang="de-DE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Bedarf</a:t>
                      </a:r>
                      <a:b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ermittelt aus Bedarfsquote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Einwohner</a:t>
                      </a:r>
                      <a:r>
                        <a:rPr lang="de-DE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Bedarf</a:t>
                      </a:r>
                      <a:b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ermittelt aus Bedarfsquote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bis Schuleintritt </a:t>
                      </a:r>
                      <a:b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inkl. Integration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0 bis unter</a:t>
                      </a:r>
                      <a:br>
                        <a:rPr lang="de-DE" sz="9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3 Jahre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Calibri" panose="020F0502020204030204" pitchFamily="34" charset="0"/>
                        </a:rPr>
                        <a:t>Integration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Jahre bis </a:t>
                      </a:r>
                      <a:b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Schuleintritt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Integration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678470"/>
                  </a:ext>
                </a:extLst>
              </a:tr>
              <a:tr h="13420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57248"/>
                  </a:ext>
                </a:extLst>
              </a:tr>
              <a:tr h="13420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03631"/>
                  </a:ext>
                </a:extLst>
              </a:tr>
              <a:tr h="13420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22173"/>
                  </a:ext>
                </a:extLst>
              </a:tr>
              <a:tr h="13420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646041"/>
                  </a:ext>
                </a:extLst>
              </a:tr>
              <a:tr h="13420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2025/26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657457"/>
                  </a:ext>
                </a:extLst>
              </a:tr>
              <a:tr h="13420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2026/27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35156"/>
                  </a:ext>
                </a:extLst>
              </a:tr>
              <a:tr h="13420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2027/28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355009"/>
                  </a:ext>
                </a:extLst>
              </a:tr>
              <a:tr h="13420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2028/29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020269"/>
                  </a:ext>
                </a:extLst>
              </a:tr>
              <a:tr h="13420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2029/30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628173"/>
                  </a:ext>
                </a:extLst>
              </a:tr>
              <a:tr h="13420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de-DE" sz="9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Stichtag der Einwohnerdaten ist der 30.06. des jeweiligen Jahres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882971"/>
                  </a:ext>
                </a:extLst>
              </a:tr>
              <a:tr h="134205">
                <a:tc>
                  <a:txBody>
                    <a:bodyPr/>
                    <a:lstStyle/>
                    <a:p>
                      <a:pPr algn="l" fontAlgn="ctr"/>
                      <a:endParaRPr lang="de-DE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971888"/>
                  </a:ext>
                </a:extLst>
              </a:tr>
              <a:tr h="134205">
                <a:tc>
                  <a:txBody>
                    <a:bodyPr/>
                    <a:lstStyle/>
                    <a:p>
                      <a:pPr algn="l" fontAlgn="b"/>
                      <a:endParaRPr lang="de-DE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92338"/>
                  </a:ext>
                </a:extLst>
              </a:tr>
              <a:tr h="148895">
                <a:tc rowSpan="3" gridSpan="4">
                  <a:txBody>
                    <a:bodyPr/>
                    <a:lstStyle/>
                    <a:p>
                      <a:pPr algn="l" fontAlgn="ctr"/>
                      <a:r>
                        <a:rPr lang="de-DE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Einrichtungen/Kindertagespflegestellen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l" fontAlgn="ctr"/>
                      <a:r>
                        <a:rPr lang="de-DE" sz="9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Träger: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Kapazität lt. Betriebserlaubnis/Angebotsplanung 2023/24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088366"/>
                  </a:ext>
                </a:extLst>
              </a:tr>
              <a:tr h="134205">
                <a:tc gridSpan="4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bis unter 3 Jahre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 Jahre bis Schuleintritt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872867"/>
                  </a:ext>
                </a:extLst>
              </a:tr>
              <a:tr h="134205">
                <a:tc gridSpan="4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Kapazität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Angebot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Kapazität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Angebot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224319"/>
                  </a:ext>
                </a:extLst>
              </a:tr>
              <a:tr h="13420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*Kita Zum Bahnhof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Volkssolidarität Elbtalkreis e. V.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336241"/>
                  </a:ext>
                </a:extLst>
              </a:tr>
              <a:tr h="13420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Kita Lausaer Kirchgasse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Stadtmission Dresden e. V.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321037"/>
                  </a:ext>
                </a:extLst>
              </a:tr>
              <a:tr h="13420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Kindertagespflegestelle Altweixdorf 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805412"/>
                  </a:ext>
                </a:extLst>
              </a:tr>
              <a:tr h="13420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Kindertagespflegestelle Radeburger Landstraße 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98298"/>
                  </a:ext>
                </a:extLst>
              </a:tr>
              <a:tr h="134205"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Gesamtplätze, davon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876494"/>
                  </a:ext>
                </a:extLst>
              </a:tr>
              <a:tr h="134205"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Freie Träger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91681"/>
                  </a:ext>
                </a:extLst>
              </a:tr>
              <a:tr h="134205"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Öffentlicher Träger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88233"/>
                  </a:ext>
                </a:extLst>
              </a:tr>
              <a:tr h="134205"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Kindertagespflege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788828"/>
                  </a:ext>
                </a:extLst>
              </a:tr>
              <a:tr h="100997"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303234"/>
                  </a:ext>
                </a:extLst>
              </a:tr>
              <a:tr h="205706">
                <a:tc gridSpan="15">
                  <a:txBody>
                    <a:bodyPr/>
                    <a:lstStyle/>
                    <a:p>
                      <a:pPr algn="l" fontAlgn="t"/>
                      <a:r>
                        <a:rPr lang="de-DE" sz="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*Am Kita-Standort Zum Bahnhof 5 wird voraussichtlich ab Dezember 2022 eine Mobile Raumeinheit zur Nutzung bereitstehen und damit das Platzangebot am Standort mittelfristig sichern.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23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6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857250"/>
          </a:xfrm>
        </p:spPr>
        <p:txBody>
          <a:bodyPr>
            <a:normAutofit/>
          </a:bodyPr>
          <a:lstStyle/>
          <a:p>
            <a:r>
              <a:rPr lang="de-DE" sz="3600" b="1" dirty="0"/>
              <a:t>Angebotsplanung</a:t>
            </a: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521406"/>
              </p:ext>
            </p:extLst>
          </p:nvPr>
        </p:nvGraphicFramePr>
        <p:xfrm>
          <a:off x="611559" y="1063626"/>
          <a:ext cx="7992888" cy="3879827"/>
        </p:xfrm>
        <a:graphic>
          <a:graphicData uri="http://schemas.openxmlformats.org/drawingml/2006/table">
            <a:tbl>
              <a:tblPr/>
              <a:tblGrid>
                <a:gridCol w="3980307">
                  <a:extLst>
                    <a:ext uri="{9D8B030D-6E8A-4147-A177-3AD203B41FA5}">
                      <a16:colId xmlns:a16="http://schemas.microsoft.com/office/drawing/2014/main" val="1221939393"/>
                    </a:ext>
                  </a:extLst>
                </a:gridCol>
                <a:gridCol w="2850761">
                  <a:extLst>
                    <a:ext uri="{9D8B030D-6E8A-4147-A177-3AD203B41FA5}">
                      <a16:colId xmlns:a16="http://schemas.microsoft.com/office/drawing/2014/main" val="2254619008"/>
                    </a:ext>
                  </a:extLst>
                </a:gridCol>
                <a:gridCol w="1161820">
                  <a:extLst>
                    <a:ext uri="{9D8B030D-6E8A-4147-A177-3AD203B41FA5}">
                      <a16:colId xmlns:a16="http://schemas.microsoft.com/office/drawing/2014/main" val="557662152"/>
                    </a:ext>
                  </a:extLst>
                </a:gridCol>
              </a:tblGrid>
              <a:tr h="34057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Dresden gesamt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Schuljahr 2023/24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29840"/>
                  </a:ext>
                </a:extLst>
              </a:tr>
              <a:tr h="51171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Anzahl der Schulkinder an Grundschulen in Trägerschaft der Landeshauptstadt Dresden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baseline="0" dirty="0">
                          <a:effectLst/>
                          <a:latin typeface="Calibri" panose="020F0502020204030204" pitchFamily="34" charset="0"/>
                        </a:rPr>
                        <a:t>19.869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95059"/>
                  </a:ext>
                </a:extLst>
              </a:tr>
              <a:tr h="51171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Anzahl der Schulanfänger an Grundschulen in Trägerschaft der Landeshauptstadt Dresden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baseline="0" dirty="0">
                          <a:effectLst/>
                          <a:latin typeface="Calibri" panose="020F0502020204030204" pitchFamily="34" charset="0"/>
                        </a:rPr>
                        <a:t>4.951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74514"/>
                  </a:ext>
                </a:extLst>
              </a:tr>
              <a:tr h="12761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Hortplätze in kommunaler Trägerschaft an Grundschulen in Trägerschaft der Landeshauptstadt Dresden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baseline="0">
                          <a:effectLst/>
                          <a:latin typeface="Calibri" panose="020F0502020204030204" pitchFamily="34" charset="0"/>
                        </a:rPr>
                        <a:t>davon I-Plätze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337821"/>
                  </a:ext>
                </a:extLst>
              </a:tr>
              <a:tr h="3405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baseline="0" dirty="0">
                          <a:effectLst/>
                          <a:latin typeface="Calibri" panose="020F0502020204030204" pitchFamily="34" charset="0"/>
                        </a:rPr>
                        <a:t>17.448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baseline="0"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49212"/>
                  </a:ext>
                </a:extLst>
              </a:tr>
              <a:tr h="51171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Hortplätze in freier Trägerschaft an Grundschulen in Trägerschaft der Landeshauptstadt Dresden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baseline="0" dirty="0">
                          <a:effectLst/>
                          <a:latin typeface="Calibri" panose="020F0502020204030204" pitchFamily="34" charset="0"/>
                        </a:rPr>
                        <a:t>6.331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baseline="0"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529171"/>
                  </a:ext>
                </a:extLst>
              </a:tr>
              <a:tr h="51171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baseline="0">
                          <a:effectLst/>
                          <a:latin typeface="Calibri" panose="020F0502020204030204" pitchFamily="34" charset="0"/>
                        </a:rPr>
                        <a:t>Hortplätze an freien Grundschulen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baseline="0" dirty="0">
                          <a:effectLst/>
                          <a:latin typeface="Calibri" panose="020F0502020204030204" pitchFamily="34" charset="0"/>
                        </a:rPr>
                        <a:t>2.110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baseline="0"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327222"/>
                  </a:ext>
                </a:extLst>
              </a:tr>
              <a:tr h="51171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Hortplätze Gesamt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baseline="0" dirty="0">
                          <a:effectLst/>
                          <a:latin typeface="Calibri" panose="020F0502020204030204" pitchFamily="34" charset="0"/>
                        </a:rPr>
                        <a:t>25.889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baseline="0" dirty="0"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492025"/>
                  </a:ext>
                </a:extLst>
              </a:tr>
              <a:tr h="116086">
                <a:tc gridSpan="2"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de-DE" sz="1000" b="0" i="0" u="none" strike="noStrike" baseline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endParaRPr lang="de-DE" sz="1000" b="0" i="0" u="none" strike="noStrike" baseline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692257"/>
                  </a:ext>
                </a:extLst>
              </a:tr>
              <a:tr h="256926">
                <a:tc gridSpan="3"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de-DE" sz="1000" b="0" i="0" u="none" strike="noStrike" baseline="0" dirty="0">
                          <a:effectLst/>
                          <a:latin typeface="Calibri" panose="020F0502020204030204" pitchFamily="34" charset="0"/>
                        </a:rPr>
                        <a:t>* Die Hochrechnung erfolgte mit einem Klassenteiler von 25 Schüler*innen pro Klasse gemäß den durchschnittlichen Klassenbelegungen der Grundschulen. Bis zum Schuljahresbeginn können sich die Schülerzahlen aufgrund von Rückstellern als auch durch </a:t>
                      </a:r>
                      <a:r>
                        <a:rPr lang="de-DE" sz="1000" b="0" i="0" u="none" strike="noStrike" baseline="0" dirty="0" err="1">
                          <a:effectLst/>
                          <a:latin typeface="Calibri" panose="020F0502020204030204" pitchFamily="34" charset="0"/>
                        </a:rPr>
                        <a:t>Fortzüge</a:t>
                      </a:r>
                      <a:r>
                        <a:rPr lang="de-DE" sz="1000" b="0" i="0" u="none" strike="noStrike" baseline="0" dirty="0">
                          <a:effectLst/>
                          <a:latin typeface="Calibri" panose="020F0502020204030204" pitchFamily="34" charset="0"/>
                        </a:rPr>
                        <a:t> und Zuzüge verändern.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48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2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09" y="0"/>
            <a:ext cx="8712969" cy="857250"/>
          </a:xfrm>
        </p:spPr>
        <p:txBody>
          <a:bodyPr>
            <a:noAutofit/>
          </a:bodyPr>
          <a:lstStyle/>
          <a:p>
            <a:pPr algn="l"/>
            <a:r>
              <a:rPr lang="de-DE" sz="3200" b="1" dirty="0" smtClean="0"/>
              <a:t>Belegung im OSR </a:t>
            </a:r>
            <a:r>
              <a:rPr lang="de-DE" sz="3200" b="1" dirty="0" err="1" smtClean="0"/>
              <a:t>Weixdorf</a:t>
            </a:r>
            <a:r>
              <a:rPr lang="de-DE" sz="3200" b="1" dirty="0" smtClean="0"/>
              <a:t> (Stand 2/2023)</a:t>
            </a:r>
            <a:endParaRPr lang="de-DE" sz="3200" b="1" dirty="0"/>
          </a:p>
        </p:txBody>
      </p:sp>
      <p:sp>
        <p:nvSpPr>
          <p:cNvPr id="4" name="Rechteck 3"/>
          <p:cNvSpPr/>
          <p:nvPr/>
        </p:nvSpPr>
        <p:spPr>
          <a:xfrm>
            <a:off x="2411760" y="487963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Amt für Kindertagesbetreuung, Statistik Jugendhilfeplanung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765351"/>
              </p:ext>
            </p:extLst>
          </p:nvPr>
        </p:nvGraphicFramePr>
        <p:xfrm>
          <a:off x="251523" y="771552"/>
          <a:ext cx="8640954" cy="4087817"/>
        </p:xfrm>
        <a:graphic>
          <a:graphicData uri="http://schemas.openxmlformats.org/drawingml/2006/table">
            <a:tbl>
              <a:tblPr/>
              <a:tblGrid>
                <a:gridCol w="617211">
                  <a:extLst>
                    <a:ext uri="{9D8B030D-6E8A-4147-A177-3AD203B41FA5}">
                      <a16:colId xmlns:a16="http://schemas.microsoft.com/office/drawing/2014/main" val="1618900720"/>
                    </a:ext>
                  </a:extLst>
                </a:gridCol>
                <a:gridCol w="617211">
                  <a:extLst>
                    <a:ext uri="{9D8B030D-6E8A-4147-A177-3AD203B41FA5}">
                      <a16:colId xmlns:a16="http://schemas.microsoft.com/office/drawing/2014/main" val="2378395961"/>
                    </a:ext>
                  </a:extLst>
                </a:gridCol>
                <a:gridCol w="617211">
                  <a:extLst>
                    <a:ext uri="{9D8B030D-6E8A-4147-A177-3AD203B41FA5}">
                      <a16:colId xmlns:a16="http://schemas.microsoft.com/office/drawing/2014/main" val="3716707272"/>
                    </a:ext>
                  </a:extLst>
                </a:gridCol>
                <a:gridCol w="617211">
                  <a:extLst>
                    <a:ext uri="{9D8B030D-6E8A-4147-A177-3AD203B41FA5}">
                      <a16:colId xmlns:a16="http://schemas.microsoft.com/office/drawing/2014/main" val="108458714"/>
                    </a:ext>
                  </a:extLst>
                </a:gridCol>
                <a:gridCol w="617211">
                  <a:extLst>
                    <a:ext uri="{9D8B030D-6E8A-4147-A177-3AD203B41FA5}">
                      <a16:colId xmlns:a16="http://schemas.microsoft.com/office/drawing/2014/main" val="3249458775"/>
                    </a:ext>
                  </a:extLst>
                </a:gridCol>
                <a:gridCol w="617211">
                  <a:extLst>
                    <a:ext uri="{9D8B030D-6E8A-4147-A177-3AD203B41FA5}">
                      <a16:colId xmlns:a16="http://schemas.microsoft.com/office/drawing/2014/main" val="2481035304"/>
                    </a:ext>
                  </a:extLst>
                </a:gridCol>
                <a:gridCol w="617211">
                  <a:extLst>
                    <a:ext uri="{9D8B030D-6E8A-4147-A177-3AD203B41FA5}">
                      <a16:colId xmlns:a16="http://schemas.microsoft.com/office/drawing/2014/main" val="269007572"/>
                    </a:ext>
                  </a:extLst>
                </a:gridCol>
                <a:gridCol w="617211">
                  <a:extLst>
                    <a:ext uri="{9D8B030D-6E8A-4147-A177-3AD203B41FA5}">
                      <a16:colId xmlns:a16="http://schemas.microsoft.com/office/drawing/2014/main" val="1871358549"/>
                    </a:ext>
                  </a:extLst>
                </a:gridCol>
                <a:gridCol w="617211">
                  <a:extLst>
                    <a:ext uri="{9D8B030D-6E8A-4147-A177-3AD203B41FA5}">
                      <a16:colId xmlns:a16="http://schemas.microsoft.com/office/drawing/2014/main" val="1973265588"/>
                    </a:ext>
                  </a:extLst>
                </a:gridCol>
                <a:gridCol w="617211">
                  <a:extLst>
                    <a:ext uri="{9D8B030D-6E8A-4147-A177-3AD203B41FA5}">
                      <a16:colId xmlns:a16="http://schemas.microsoft.com/office/drawing/2014/main" val="3515238104"/>
                    </a:ext>
                  </a:extLst>
                </a:gridCol>
                <a:gridCol w="617211">
                  <a:extLst>
                    <a:ext uri="{9D8B030D-6E8A-4147-A177-3AD203B41FA5}">
                      <a16:colId xmlns:a16="http://schemas.microsoft.com/office/drawing/2014/main" val="3430508695"/>
                    </a:ext>
                  </a:extLst>
                </a:gridCol>
                <a:gridCol w="617211">
                  <a:extLst>
                    <a:ext uri="{9D8B030D-6E8A-4147-A177-3AD203B41FA5}">
                      <a16:colId xmlns:a16="http://schemas.microsoft.com/office/drawing/2014/main" val="4245152074"/>
                    </a:ext>
                  </a:extLst>
                </a:gridCol>
                <a:gridCol w="617211">
                  <a:extLst>
                    <a:ext uri="{9D8B030D-6E8A-4147-A177-3AD203B41FA5}">
                      <a16:colId xmlns:a16="http://schemas.microsoft.com/office/drawing/2014/main" val="1111046608"/>
                    </a:ext>
                  </a:extLst>
                </a:gridCol>
                <a:gridCol w="617211">
                  <a:extLst>
                    <a:ext uri="{9D8B030D-6E8A-4147-A177-3AD203B41FA5}">
                      <a16:colId xmlns:a16="http://schemas.microsoft.com/office/drawing/2014/main" val="1398675166"/>
                    </a:ext>
                  </a:extLst>
                </a:gridCol>
              </a:tblGrid>
              <a:tr h="225602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 02/2023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Angebot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Belegung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freie Plätze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224360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325931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KK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Ʃ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KK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Ʃ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KK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743288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Freie Träger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68188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Kommunaler Träger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185654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Kindertages-pflege*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589695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662052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304111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Angebot Hort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Belegung Hort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freie Plätze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158514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014645"/>
                  </a:ext>
                </a:extLst>
              </a:tr>
              <a:tr h="375478">
                <a:tc gridSpan="14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752683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Freie Träger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874811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Kommunaler Träger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54" marR="6654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03092"/>
                  </a:ext>
                </a:extLst>
              </a:tr>
              <a:tr h="225602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93973"/>
                  </a:ext>
                </a:extLst>
              </a:tr>
              <a:tr h="225602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bezogen auf den gesamten Stadtbezirk Klotzsche</a:t>
                      </a: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4" marR="6654" marT="6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05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3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de-DE" sz="3200" b="1" dirty="0">
                <a:solidFill>
                  <a:prstClr val="black"/>
                </a:solidFill>
                <a:cs typeface="Calibri" panose="020F0502020204030204" pitchFamily="34" charset="0"/>
              </a:rPr>
              <a:t>Standortplanungen und Handlungsbedarfe</a:t>
            </a: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179512" y="1072526"/>
            <a:ext cx="8640960" cy="3443440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A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Folgende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Maßnahmen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wurden unterstellt: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Minderung von Kapazitäten aufgrund der Dresdner Inklusionsstrategie zur bedarfsgerechten Betreuung von Kindern mit Behinderungen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Bedarfsgerechte Ausgestaltung der Kapazitäten in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Handlungsprogrammeinrichtungen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>
                <a:solidFill>
                  <a:prstClr val="black"/>
                </a:solidFill>
              </a:rPr>
              <a:t>Geringe </a:t>
            </a:r>
            <a:r>
              <a:rPr lang="de-DE" sz="2000" dirty="0">
                <a:solidFill>
                  <a:prstClr val="black"/>
                </a:solidFill>
              </a:rPr>
              <a:t>Angebotsrückführung in der Kindertagespflege auf das Niveau der </a:t>
            </a:r>
            <a:r>
              <a:rPr lang="de-DE" sz="2000" dirty="0" smtClean="0">
                <a:solidFill>
                  <a:prstClr val="black"/>
                </a:solidFill>
              </a:rPr>
              <a:t>Nachfrage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>
                <a:solidFill>
                  <a:prstClr val="black"/>
                </a:solidFill>
              </a:rPr>
              <a:t>Standortoptimierungen im Kontext der Beendigung von Baugenehmigungen </a:t>
            </a:r>
            <a:endParaRPr lang="de-DE" sz="2000" dirty="0">
              <a:solidFill>
                <a:prstClr val="black"/>
              </a:solidFill>
            </a:endParaRP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2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arte enthält.&#10;&#10;Automatisch generierte Beschreibu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70" y="771550"/>
            <a:ext cx="5763260" cy="433943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3528" y="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Planungserfordernisse - </a:t>
            </a:r>
            <a:r>
              <a:rPr lang="de-DE" sz="2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Mobile Raumeinheiten mit </a:t>
            </a:r>
            <a:r>
              <a:rPr lang="de-DE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auslaufenden Baugenehmigungen</a:t>
            </a:r>
            <a:endParaRPr lang="de-DE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81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de-DE" sz="3200" b="1" dirty="0">
                <a:solidFill>
                  <a:prstClr val="black"/>
                </a:solidFill>
                <a:cs typeface="Calibri" panose="020F0502020204030204" pitchFamily="34" charset="0"/>
              </a:rPr>
              <a:t>Standortplanungen und Handlungsbedarfe</a:t>
            </a: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251519" y="1275606"/>
            <a:ext cx="8734927" cy="2998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  <a:defRPr/>
            </a:pPr>
            <a:r>
              <a:rPr lang="de-DE" sz="1800" b="1" dirty="0" smtClean="0">
                <a:solidFill>
                  <a:prstClr val="black"/>
                </a:solidFill>
              </a:rPr>
              <a:t>Mobile </a:t>
            </a:r>
            <a:r>
              <a:rPr lang="de-DE" sz="1800" b="1" dirty="0">
                <a:solidFill>
                  <a:prstClr val="black"/>
                </a:solidFill>
              </a:rPr>
              <a:t>Raumeinheiten (MRE)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  <a:defRPr/>
            </a:pPr>
            <a:r>
              <a:rPr lang="de-DE" sz="1800" b="1" dirty="0">
                <a:solidFill>
                  <a:prstClr val="black"/>
                </a:solidFill>
              </a:rPr>
              <a:t>5 x befristete Baugenehmigung bis 2027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  <a:defRPr/>
            </a:pPr>
            <a:r>
              <a:rPr lang="de-DE" sz="1800" b="1" dirty="0">
                <a:solidFill>
                  <a:prstClr val="black"/>
                </a:solidFill>
              </a:rPr>
              <a:t>5 x befristete Baugenehmigung bis </a:t>
            </a:r>
            <a:r>
              <a:rPr lang="de-DE" sz="1800" b="1" dirty="0" smtClean="0">
                <a:solidFill>
                  <a:prstClr val="black"/>
                </a:solidFill>
              </a:rPr>
              <a:t>2029</a:t>
            </a:r>
            <a:endParaRPr lang="de-DE" sz="1800" b="1" dirty="0">
              <a:solidFill>
                <a:prstClr val="black"/>
              </a:solidFill>
            </a:endParaRP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  <a:defRPr/>
            </a:pPr>
            <a:r>
              <a:rPr lang="de-DE" sz="1800" b="1" dirty="0" smtClean="0">
                <a:solidFill>
                  <a:prstClr val="black"/>
                </a:solidFill>
              </a:rPr>
              <a:t>reguläres </a:t>
            </a:r>
            <a:r>
              <a:rPr lang="de-DE" sz="1800" b="1" dirty="0">
                <a:solidFill>
                  <a:prstClr val="black"/>
                </a:solidFill>
              </a:rPr>
              <a:t>Auslaufen 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  <a:defRPr/>
            </a:pPr>
            <a:r>
              <a:rPr lang="de-DE" sz="1800" dirty="0" smtClean="0">
                <a:solidFill>
                  <a:prstClr val="black"/>
                </a:solidFill>
              </a:rPr>
              <a:t>2x </a:t>
            </a:r>
            <a:r>
              <a:rPr lang="de-DE" sz="1800" dirty="0">
                <a:solidFill>
                  <a:prstClr val="black"/>
                </a:solidFill>
              </a:rPr>
              <a:t>Auslaufen eines Kita-Standortes</a:t>
            </a: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  <a:defRPr/>
            </a:pPr>
            <a:r>
              <a:rPr lang="de-DE" sz="1800" b="1" dirty="0">
                <a:solidFill>
                  <a:prstClr val="black"/>
                </a:solidFill>
              </a:rPr>
              <a:t>Baumaßnahmen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  <a:defRPr/>
            </a:pPr>
            <a:r>
              <a:rPr lang="de-DE" sz="1800" dirty="0">
                <a:solidFill>
                  <a:prstClr val="black"/>
                </a:solidFill>
              </a:rPr>
              <a:t>2 x </a:t>
            </a:r>
            <a:r>
              <a:rPr lang="de-DE" sz="1800" dirty="0" smtClean="0">
                <a:solidFill>
                  <a:prstClr val="black"/>
                </a:solidFill>
              </a:rPr>
              <a:t>Ersatzneubauten</a:t>
            </a:r>
            <a:endParaRPr lang="de-DE" sz="18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A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9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 txBox="1">
            <a:spLocks/>
          </p:cNvSpPr>
          <p:nvPr/>
        </p:nvSpPr>
        <p:spPr>
          <a:xfrm>
            <a:off x="323528" y="403920"/>
            <a:ext cx="9144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kern="0" dirty="0" smtClean="0"/>
              <a:t>Instandhaltungsmaßnahmen </a:t>
            </a:r>
            <a:r>
              <a:rPr lang="de-DE" sz="3600" b="1" kern="0" dirty="0"/>
              <a:t>im </a:t>
            </a:r>
            <a:r>
              <a:rPr lang="de-DE" sz="3600" b="1" kern="0" dirty="0" smtClean="0"/>
              <a:t>Stadtbezirk </a:t>
            </a:r>
            <a:endParaRPr lang="de-DE" sz="3600" b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927222"/>
              </p:ext>
            </p:extLst>
          </p:nvPr>
        </p:nvGraphicFramePr>
        <p:xfrm>
          <a:off x="683568" y="1707654"/>
          <a:ext cx="7776376" cy="1872208"/>
        </p:xfrm>
        <a:graphic>
          <a:graphicData uri="http://schemas.openxmlformats.org/drawingml/2006/table">
            <a:tbl>
              <a:tblPr/>
              <a:tblGrid>
                <a:gridCol w="2287306">
                  <a:extLst>
                    <a:ext uri="{9D8B030D-6E8A-4147-A177-3AD203B41FA5}">
                      <a16:colId xmlns:a16="http://schemas.microsoft.com/office/drawing/2014/main" val="2770696146"/>
                    </a:ext>
                  </a:extLst>
                </a:gridCol>
                <a:gridCol w="1783250">
                  <a:extLst>
                    <a:ext uri="{9D8B030D-6E8A-4147-A177-3AD203B41FA5}">
                      <a16:colId xmlns:a16="http://schemas.microsoft.com/office/drawing/2014/main" val="3001483182"/>
                    </a:ext>
                  </a:extLst>
                </a:gridCol>
                <a:gridCol w="2563423">
                  <a:extLst>
                    <a:ext uri="{9D8B030D-6E8A-4147-A177-3AD203B41FA5}">
                      <a16:colId xmlns:a16="http://schemas.microsoft.com/office/drawing/2014/main" val="4176341786"/>
                    </a:ext>
                  </a:extLst>
                </a:gridCol>
                <a:gridCol w="1142397">
                  <a:extLst>
                    <a:ext uri="{9D8B030D-6E8A-4147-A177-3AD203B41FA5}">
                      <a16:colId xmlns:a16="http://schemas.microsoft.com/office/drawing/2014/main" val="3156424318"/>
                    </a:ext>
                  </a:extLst>
                </a:gridCol>
              </a:tblGrid>
              <a:tr h="936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Standorte</a:t>
                      </a:r>
                    </a:p>
                  </a:txBody>
                  <a:tcPr marL="36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2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Träger</a:t>
                      </a:r>
                    </a:p>
                  </a:txBody>
                  <a:tcPr marL="36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2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Maßnahmen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2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2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4386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Zum Bahnhof 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Volkssolidarität Elbtalkreis e.V.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Ersatzneubau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 ff.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045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5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51520" y="195486"/>
            <a:ext cx="8640960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Planungsszenarien</a:t>
            </a:r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Bevölkerungsprognosen</a:t>
            </a:r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vs. </a:t>
            </a:r>
            <a:r>
              <a:rPr lang="en-US" sz="3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542677"/>
              </p:ext>
            </p:extLst>
          </p:nvPr>
        </p:nvGraphicFramePr>
        <p:xfrm>
          <a:off x="457200" y="1410778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hteck 3"/>
          <p:cNvSpPr/>
          <p:nvPr/>
        </p:nvSpPr>
        <p:spPr>
          <a:xfrm>
            <a:off x="804640" y="488143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Amt für Kindertagesbetreuung, Statistik Jugendhilfeplanung</a:t>
            </a:r>
          </a:p>
        </p:txBody>
      </p:sp>
    </p:spTree>
    <p:extLst>
      <p:ext uri="{BB962C8B-B14F-4D97-AF65-F5344CB8AC3E}">
        <p14:creationId xmlns:p14="http://schemas.microsoft.com/office/powerpoint/2010/main" val="32995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41296" y="483518"/>
            <a:ext cx="8280000" cy="2160000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/>
              <a:t>Aufgabenschwerpunkte </a:t>
            </a:r>
            <a:r>
              <a:rPr lang="de-DE" dirty="0" smtClean="0"/>
              <a:t>und Herausforderungen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42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23528" y="1591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400" dirty="0"/>
          </a:p>
        </p:txBody>
      </p:sp>
      <p:sp>
        <p:nvSpPr>
          <p:cNvPr id="2" name="Textfeld 1"/>
          <p:cNvSpPr txBox="1">
            <a:spLocks/>
          </p:cNvSpPr>
          <p:nvPr/>
        </p:nvSpPr>
        <p:spPr>
          <a:xfrm>
            <a:off x="107504" y="295339"/>
            <a:ext cx="8856984" cy="39814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defTabSz="361950">
              <a:spcAft>
                <a:spcPts val="300"/>
              </a:spcAft>
            </a:pPr>
            <a:endParaRPr lang="de-DE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300"/>
              </a:spcAft>
              <a:buClr>
                <a:srgbClr val="FFED00"/>
              </a:buClr>
              <a:buSzPct val="171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r>
              <a:rPr lang="de-DE" dirty="0" smtClean="0"/>
              <a:t>Politikstrategien sind auf drei </a:t>
            </a:r>
            <a:r>
              <a:rPr lang="de-DE" dirty="0"/>
              <a:t>Ziele in der Frühkindlichen Bildung </a:t>
            </a:r>
            <a:r>
              <a:rPr lang="de-DE" dirty="0" smtClean="0"/>
              <a:t>ausgerichtet:</a:t>
            </a:r>
          </a:p>
          <a:p>
            <a:pPr marL="800100" lvl="1" indent="-342900">
              <a:spcAft>
                <a:spcPts val="300"/>
              </a:spcAft>
              <a:buClr>
                <a:srgbClr val="FFED00"/>
              </a:buClr>
              <a:buSzPct val="171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r>
              <a:rPr lang="de-DE" dirty="0" smtClean="0">
                <a:solidFill>
                  <a:srgbClr val="00B050"/>
                </a:solidFill>
              </a:rPr>
              <a:t>die </a:t>
            </a:r>
            <a:r>
              <a:rPr lang="de-DE" dirty="0">
                <a:solidFill>
                  <a:srgbClr val="00B050"/>
                </a:solidFill>
              </a:rPr>
              <a:t>Förderung der kindlichen Bildungs- und Entwicklungsprozesse, </a:t>
            </a:r>
            <a:endParaRPr lang="de-DE" dirty="0" smtClean="0">
              <a:solidFill>
                <a:srgbClr val="00B050"/>
              </a:solidFill>
            </a:endParaRPr>
          </a:p>
          <a:p>
            <a:pPr marL="800100" lvl="1" indent="-342900">
              <a:spcAft>
                <a:spcPts val="300"/>
              </a:spcAft>
              <a:buClr>
                <a:srgbClr val="FFED00"/>
              </a:buClr>
              <a:buSzPct val="171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r>
              <a:rPr lang="de-DE" dirty="0" smtClean="0"/>
              <a:t>die </a:t>
            </a:r>
            <a:r>
              <a:rPr lang="de-DE" dirty="0"/>
              <a:t>Förderung der Vereinbarkeit von Familie und Beruf </a:t>
            </a:r>
            <a:endParaRPr lang="de-DE" dirty="0" smtClean="0"/>
          </a:p>
          <a:p>
            <a:pPr marL="800100" lvl="1" indent="-342900">
              <a:spcAft>
                <a:spcPts val="300"/>
              </a:spcAft>
              <a:buClr>
                <a:srgbClr val="FFED00"/>
              </a:buClr>
              <a:buSzPct val="171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r>
              <a:rPr lang="de-DE" dirty="0" smtClean="0">
                <a:solidFill>
                  <a:srgbClr val="00B050"/>
                </a:solidFill>
              </a:rPr>
              <a:t>sowie </a:t>
            </a:r>
            <a:r>
              <a:rPr lang="de-DE" dirty="0">
                <a:solidFill>
                  <a:srgbClr val="00B050"/>
                </a:solidFill>
              </a:rPr>
              <a:t>die Kompensation herkunftsbedingter </a:t>
            </a:r>
            <a:r>
              <a:rPr lang="de-DE" dirty="0" smtClean="0">
                <a:solidFill>
                  <a:srgbClr val="00B050"/>
                </a:solidFill>
              </a:rPr>
              <a:t>Ungleichheiten</a:t>
            </a:r>
          </a:p>
          <a:p>
            <a:pPr marL="800100" lvl="1" indent="-342900">
              <a:spcAft>
                <a:spcPts val="300"/>
              </a:spcAft>
              <a:buClr>
                <a:srgbClr val="FFED00"/>
              </a:buClr>
              <a:buSzPct val="171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endParaRPr lang="de-DE" dirty="0" smtClean="0">
              <a:solidFill>
                <a:srgbClr val="00B050"/>
              </a:solidFill>
            </a:endParaRPr>
          </a:p>
          <a:p>
            <a:pPr marL="285750" indent="-285750">
              <a:spcAft>
                <a:spcPts val="300"/>
              </a:spcAft>
              <a:buClr>
                <a:srgbClr val="FFED00"/>
              </a:buClr>
              <a:buSzPct val="171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endParaRPr lang="de-DE" dirty="0" smtClean="0"/>
          </a:p>
          <a:p>
            <a:pPr marL="285750" indent="-285750">
              <a:spcAft>
                <a:spcPts val="300"/>
              </a:spcAft>
              <a:buClr>
                <a:srgbClr val="FFED00"/>
              </a:buClr>
              <a:buSzPct val="171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r>
              <a:rPr lang="de-DE" dirty="0" smtClean="0"/>
              <a:t>Zu </a:t>
            </a:r>
            <a:r>
              <a:rPr lang="de-DE" dirty="0"/>
              <a:t>den Herausforderungen zählen weiter </a:t>
            </a:r>
            <a:endParaRPr lang="de-DE" dirty="0" smtClean="0"/>
          </a:p>
          <a:p>
            <a:pPr marL="742950" lvl="1" indent="-285750">
              <a:spcAft>
                <a:spcPts val="300"/>
              </a:spcAft>
              <a:buClr>
                <a:srgbClr val="FFED00"/>
              </a:buClr>
              <a:buSzPct val="171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r>
              <a:rPr lang="de-DE" dirty="0" smtClean="0"/>
              <a:t>	die </a:t>
            </a:r>
            <a:r>
              <a:rPr lang="de-DE" dirty="0"/>
              <a:t>demografischen Veränderungen, </a:t>
            </a:r>
            <a:endParaRPr lang="de-DE" dirty="0" smtClean="0"/>
          </a:p>
          <a:p>
            <a:pPr marL="742950" lvl="1" indent="-285750">
              <a:spcAft>
                <a:spcPts val="300"/>
              </a:spcAft>
              <a:buClr>
                <a:srgbClr val="FFED00"/>
              </a:buClr>
              <a:buSzPct val="171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r>
              <a:rPr lang="de-DE" dirty="0"/>
              <a:t>	</a:t>
            </a:r>
            <a:r>
              <a:rPr lang="de-DE" dirty="0" smtClean="0"/>
              <a:t>der </a:t>
            </a:r>
            <a:r>
              <a:rPr lang="de-DE" dirty="0"/>
              <a:t>Strukturwandel von Arbeit und Familie, </a:t>
            </a:r>
            <a:endParaRPr lang="de-DE" dirty="0" smtClean="0"/>
          </a:p>
          <a:p>
            <a:pPr marL="742950" lvl="1" indent="-285750">
              <a:spcAft>
                <a:spcPts val="300"/>
              </a:spcAft>
              <a:buClr>
                <a:srgbClr val="FFED00"/>
              </a:buClr>
              <a:buSzPct val="171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r>
              <a:rPr lang="de-DE" dirty="0"/>
              <a:t>	</a:t>
            </a:r>
            <a:r>
              <a:rPr lang="de-DE" dirty="0" smtClean="0"/>
              <a:t>Migrationsbewegungen</a:t>
            </a:r>
            <a:r>
              <a:rPr lang="de-DE" dirty="0"/>
              <a:t>, </a:t>
            </a:r>
            <a:endParaRPr lang="de-DE" dirty="0" smtClean="0"/>
          </a:p>
          <a:p>
            <a:pPr marL="742950" lvl="1" indent="-285750">
              <a:spcAft>
                <a:spcPts val="300"/>
              </a:spcAft>
              <a:buClr>
                <a:srgbClr val="FFED00"/>
              </a:buClr>
              <a:buSzPct val="171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r>
              <a:rPr lang="de-DE" dirty="0" smtClean="0"/>
              <a:t>   veränderte </a:t>
            </a:r>
            <a:r>
              <a:rPr lang="de-DE" dirty="0"/>
              <a:t>Zuschreibungen und Anforderungen an den frühkindlichen </a:t>
            </a:r>
            <a:r>
              <a:rPr lang="de-DE" dirty="0" smtClean="0"/>
              <a:t>Bildungsort</a:t>
            </a:r>
          </a:p>
          <a:p>
            <a:pPr marL="742950" lvl="1" indent="-285750">
              <a:spcAft>
                <a:spcPts val="300"/>
              </a:spcAft>
              <a:buClr>
                <a:srgbClr val="FFED00"/>
              </a:buClr>
              <a:buSzPct val="171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r>
              <a:rPr lang="de-DE" dirty="0" smtClean="0"/>
              <a:t>    </a:t>
            </a:r>
            <a:r>
              <a:rPr lang="de-DE" dirty="0"/>
              <a:t>zunehmende Digitalisierung.</a:t>
            </a:r>
            <a:endParaRPr 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Tagesordnung</a:t>
            </a:r>
            <a:endParaRPr lang="de-DE" dirty="0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Fachplanung 2023/24 I Landeshauptstadt Dresden I Amt für Kindertagesbetreuung I 24.04.2023 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3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86824"/>
              </p:ext>
            </p:extLst>
          </p:nvPr>
        </p:nvGraphicFramePr>
        <p:xfrm>
          <a:off x="577038" y="1401620"/>
          <a:ext cx="7865391" cy="3064320"/>
        </p:xfrm>
        <a:graphic>
          <a:graphicData uri="http://schemas.openxmlformats.org/drawingml/2006/table">
            <a:tbl>
              <a:tblPr/>
              <a:tblGrid>
                <a:gridCol w="7865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2400" dirty="0" smtClean="0"/>
                        <a:t>Demografische Entwicklung</a:t>
                      </a: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2400" dirty="0" smtClean="0"/>
                        <a:t>Bedarfsermittlung</a:t>
                      </a: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2400" dirty="0" smtClean="0"/>
                        <a:t>Angebotsplanung</a:t>
                      </a:r>
                      <a:endParaRPr lang="de-DE" sz="2400" dirty="0"/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2400" dirty="0" smtClean="0"/>
                        <a:t>Standortplanungen und Handlungsbedarfe</a:t>
                      </a: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2400" dirty="0" smtClean="0"/>
                        <a:t>Aufgabenschwerpunkte und Herausforderungen</a:t>
                      </a: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marL="742950" lvl="1" indent="-285750"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2400" dirty="0" smtClean="0"/>
                        <a:t>Unsere Antworten</a:t>
                      </a:r>
                      <a:endParaRPr lang="de-DE" sz="2400" dirty="0"/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2400" dirty="0" smtClean="0"/>
                        <a:t>Handlungserfordernisse und Maßnahmen aus Ihrer Sicht</a:t>
                      </a:r>
                      <a:endParaRPr lang="de-DE" sz="2400" dirty="0"/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9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/>
          </p:cNvSpPr>
          <p:nvPr/>
        </p:nvSpPr>
        <p:spPr>
          <a:xfrm>
            <a:off x="251520" y="486535"/>
            <a:ext cx="8424936" cy="3235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defTabSz="361950">
              <a:spcAft>
                <a:spcPts val="300"/>
              </a:spcAft>
            </a:pPr>
            <a:endParaRPr lang="de-DE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300"/>
              </a:spcAft>
              <a:buClr>
                <a:srgbClr val="FFED00"/>
              </a:buClr>
              <a:buSzPct val="162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r>
              <a:rPr lang="de-DE" dirty="0" smtClean="0"/>
              <a:t>Die </a:t>
            </a:r>
            <a:r>
              <a:rPr lang="de-DE" dirty="0"/>
              <a:t>Diskrepanz zwischen der Erwartung an die pädagogische Arbeit und den tatsächlichen Umsetzungsmöglichkeiten steigt immer weiter. </a:t>
            </a:r>
            <a:endParaRPr lang="de-DE" dirty="0" smtClean="0"/>
          </a:p>
          <a:p>
            <a:pPr marL="285750" lvl="0" indent="-285750">
              <a:spcAft>
                <a:spcPts val="300"/>
              </a:spcAft>
              <a:buClr>
                <a:srgbClr val="FFED00"/>
              </a:buClr>
              <a:buSzPct val="162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endParaRPr lang="de-DE" dirty="0" smtClean="0"/>
          </a:p>
          <a:p>
            <a:pPr marL="342900" lvl="0" indent="-342900">
              <a:spcAft>
                <a:spcPts val="300"/>
              </a:spcAft>
              <a:buClr>
                <a:srgbClr val="FFED00"/>
              </a:buClr>
              <a:buSzPct val="162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r>
              <a:rPr lang="de-DE" dirty="0" smtClean="0"/>
              <a:t>Fachkräfte </a:t>
            </a:r>
            <a:r>
              <a:rPr lang="de-DE" dirty="0"/>
              <a:t>beschreiben eine Zunahme von Kindern mit sozial-emotionalen Entwicklungsauffälligkeiten und besonderen Förderbedarfen von Kindern </a:t>
            </a:r>
            <a:endParaRPr lang="de-DE" dirty="0" smtClean="0"/>
          </a:p>
          <a:p>
            <a:pPr marL="285750" lvl="0" indent="-285750">
              <a:spcAft>
                <a:spcPts val="300"/>
              </a:spcAft>
              <a:buClr>
                <a:srgbClr val="FFED00"/>
              </a:buClr>
              <a:buSzPct val="162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endParaRPr lang="de-DE" dirty="0" smtClean="0"/>
          </a:p>
          <a:p>
            <a:pPr marL="342900" lvl="0" indent="-342900">
              <a:spcAft>
                <a:spcPts val="300"/>
              </a:spcAft>
              <a:buClr>
                <a:srgbClr val="FFED00"/>
              </a:buClr>
              <a:buSzPct val="162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r>
              <a:rPr lang="de-DE" dirty="0" smtClean="0"/>
              <a:t>Es </a:t>
            </a:r>
            <a:r>
              <a:rPr lang="de-DE" dirty="0"/>
              <a:t>fehlt an Zeit </a:t>
            </a:r>
            <a:r>
              <a:rPr lang="de-DE" dirty="0" smtClean="0"/>
              <a:t>Kinder </a:t>
            </a:r>
            <a:r>
              <a:rPr lang="de-DE" dirty="0"/>
              <a:t>durch strukturierte Lernbegleitung zu unterstützen und es fehlt an Zeit </a:t>
            </a:r>
            <a:r>
              <a:rPr lang="de-DE" dirty="0" smtClean="0"/>
              <a:t>Kinder </a:t>
            </a:r>
            <a:r>
              <a:rPr lang="de-DE" dirty="0"/>
              <a:t>in herausfordernden Situationen Handlungsoptionen zu vermitteln </a:t>
            </a:r>
            <a:endParaRPr lang="de-DE" dirty="0" smtClean="0"/>
          </a:p>
          <a:p>
            <a:pPr marL="342900" lvl="0" indent="-342900">
              <a:spcAft>
                <a:spcPts val="300"/>
              </a:spcAft>
              <a:buClr>
                <a:srgbClr val="FFED00"/>
              </a:buClr>
              <a:buSzPct val="162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endParaRPr lang="de-DE" dirty="0"/>
          </a:p>
          <a:p>
            <a:pPr marL="342900" lvl="0" indent="-342900">
              <a:spcAft>
                <a:spcPts val="300"/>
              </a:spcAft>
              <a:buClr>
                <a:srgbClr val="BFBFBF"/>
              </a:buClr>
              <a:buSzPts val="1000"/>
              <a:buFont typeface="Wingdings" panose="05000000000000000000" pitchFamily="2" charset="2"/>
              <a:buChar char=""/>
              <a:tabLst>
                <a:tab pos="215900" algn="l"/>
              </a:tabLst>
            </a:pPr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323528" y="1591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074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/>
          </p:cNvSpPr>
          <p:nvPr/>
        </p:nvSpPr>
        <p:spPr>
          <a:xfrm>
            <a:off x="323528" y="483518"/>
            <a:ext cx="8424936" cy="2804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defTabSz="361950">
              <a:spcAft>
                <a:spcPts val="300"/>
              </a:spcAft>
            </a:pPr>
            <a:endParaRPr lang="de-DE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Clr>
                <a:srgbClr val="FFED00"/>
              </a:buClr>
              <a:buSzPct val="158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r>
              <a:rPr lang="de-DE" dirty="0" smtClean="0"/>
              <a:t>Über </a:t>
            </a:r>
            <a:r>
              <a:rPr lang="de-DE" dirty="0"/>
              <a:t>100 </a:t>
            </a:r>
            <a:r>
              <a:rPr lang="de-DE" dirty="0" smtClean="0"/>
              <a:t>Wissenschaftlerinnen und Wissenschaftler aus </a:t>
            </a:r>
            <a:r>
              <a:rPr lang="de-DE" dirty="0"/>
              <a:t>Fachbereichen der frühkindlichen </a:t>
            </a:r>
            <a:r>
              <a:rPr lang="de-DE" dirty="0" smtClean="0"/>
              <a:t>Bildung appellieren </a:t>
            </a:r>
            <a:r>
              <a:rPr lang="de-DE" dirty="0"/>
              <a:t>in einem aktuellen Aufruf vom Oktober 2022 für die Einhaltung von Qualitätsstandards in der </a:t>
            </a:r>
            <a:r>
              <a:rPr lang="de-DE" dirty="0" smtClean="0"/>
              <a:t>Kinderbetreuung und verweisen auf </a:t>
            </a:r>
            <a:r>
              <a:rPr lang="de-DE" dirty="0"/>
              <a:t>deutliche Anzeichen einer Systemüberlastung, wenn man den Anspruch an eine qualitätsgerechte pädagogische Arbeit zum Wohl der Kinder und ihrer Entwicklung </a:t>
            </a:r>
            <a:r>
              <a:rPr lang="de-DE" dirty="0" smtClean="0"/>
              <a:t>weiter verfolgt</a:t>
            </a:r>
            <a:r>
              <a:rPr lang="de-DE" dirty="0"/>
              <a:t>. </a:t>
            </a:r>
            <a:endParaRPr lang="de-DE" dirty="0" smtClean="0"/>
          </a:p>
          <a:p>
            <a:pPr marL="342900" indent="-342900">
              <a:spcAft>
                <a:spcPts val="300"/>
              </a:spcAft>
              <a:buClr>
                <a:srgbClr val="FFED00"/>
              </a:buClr>
              <a:buSzPct val="158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endParaRPr lang="de-DE" dirty="0"/>
          </a:p>
          <a:p>
            <a:pPr marL="342900" lvl="0" indent="-342900">
              <a:spcAft>
                <a:spcPts val="300"/>
              </a:spcAft>
              <a:buClr>
                <a:srgbClr val="FFED00"/>
              </a:buClr>
              <a:buSzPct val="158000"/>
              <a:buFont typeface="Wingdings" panose="05000000000000000000" pitchFamily="2" charset="2"/>
              <a:buChar char="§"/>
              <a:tabLst>
                <a:tab pos="215900" algn="l"/>
              </a:tabLst>
            </a:pPr>
            <a:r>
              <a:rPr lang="de-DE" dirty="0" smtClean="0"/>
              <a:t>Wissenschaftlerinnen </a:t>
            </a:r>
            <a:r>
              <a:rPr lang="de-DE" dirty="0"/>
              <a:t>und Wissenschaftler </a:t>
            </a:r>
            <a:r>
              <a:rPr lang="de-DE" dirty="0" smtClean="0"/>
              <a:t>fürchten eine </a:t>
            </a:r>
            <a:r>
              <a:rPr lang="de-DE" dirty="0"/>
              <a:t>Beschleunigung der Abwärtsspirale der Qualität und einen Kollaps des Systems der Frühkindlichen Bildung. 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054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23528" y="1591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+mj-lt"/>
              </a:rPr>
              <a:t>Personalschlüssel </a:t>
            </a:r>
            <a:r>
              <a:rPr lang="de-DE" sz="3200" b="1" dirty="0">
                <a:latin typeface="+mj-lt"/>
              </a:rPr>
              <a:t>für pädagogisches Personal </a:t>
            </a:r>
            <a:r>
              <a:rPr lang="de-DE" sz="3200" b="1" dirty="0" smtClean="0">
                <a:latin typeface="+mj-lt"/>
              </a:rPr>
              <a:t>nach Betreuungsform</a:t>
            </a:r>
            <a:endParaRPr lang="de-DE" sz="3200" b="1" dirty="0">
              <a:latin typeface="+mj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59582"/>
            <a:ext cx="6552728" cy="371888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83568" y="465998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/>
              <a:t>Quelle: Bertelsmann-Stiftung, </a:t>
            </a:r>
            <a:r>
              <a:rPr lang="de-DE" sz="1000" dirty="0" err="1" smtClean="0"/>
              <a:t>Ländermonitoring</a:t>
            </a:r>
            <a:r>
              <a:rPr lang="de-DE" sz="1000" dirty="0" smtClean="0"/>
              <a:t>, 2021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716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23528" y="1591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+mj-lt"/>
              </a:rPr>
              <a:t>Berechnung</a:t>
            </a:r>
            <a:r>
              <a:rPr lang="en-US" sz="3200" b="1" dirty="0">
                <a:latin typeface="+mj-lt"/>
              </a:rPr>
              <a:t> der </a:t>
            </a:r>
            <a:r>
              <a:rPr lang="en-US" sz="3200" b="1" dirty="0" err="1">
                <a:latin typeface="+mj-lt"/>
              </a:rPr>
              <a:t>Fachkraft</a:t>
            </a:r>
            <a:r>
              <a:rPr lang="en-US" sz="3200" b="1" dirty="0">
                <a:latin typeface="+mj-lt"/>
              </a:rPr>
              <a:t>-Kind-Relation</a:t>
            </a:r>
            <a:r>
              <a:rPr lang="de-DE" sz="3200" b="1" dirty="0">
                <a:latin typeface="+mj-lt"/>
              </a:rPr>
              <a:t> für pädagogisches Personal </a:t>
            </a:r>
            <a:r>
              <a:rPr lang="de-DE" sz="3200" b="1" dirty="0" smtClean="0">
                <a:latin typeface="+mj-lt"/>
              </a:rPr>
              <a:t>nach </a:t>
            </a:r>
            <a:r>
              <a:rPr lang="de-DE" sz="3200" b="1" dirty="0">
                <a:latin typeface="+mj-lt"/>
              </a:rPr>
              <a:t>Betreuungsform </a:t>
            </a:r>
          </a:p>
        </p:txBody>
      </p:sp>
      <p:graphicFrame>
        <p:nvGraphicFramePr>
          <p:cNvPr id="5" name="Diagramm 4"/>
          <p:cNvGraphicFramePr/>
          <p:nvPr>
            <p:extLst/>
          </p:nvPr>
        </p:nvGraphicFramePr>
        <p:xfrm>
          <a:off x="1547664" y="1059582"/>
          <a:ext cx="5755640" cy="372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611560" y="4876006"/>
            <a:ext cx="3297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Quelle: Bertelsmann-Stiftung, </a:t>
            </a:r>
            <a:r>
              <a:rPr lang="de-DE" sz="1100" dirty="0" err="1" smtClean="0"/>
              <a:t>Ländermonitoring</a:t>
            </a:r>
            <a:r>
              <a:rPr lang="de-DE" sz="1100" dirty="0" smtClean="0"/>
              <a:t>, 2021 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0132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81199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Auszug Ergebnisse der 7. Dresdner Elternbefragung</a:t>
            </a:r>
            <a:br>
              <a:rPr lang="de-DE" sz="2800" b="1" dirty="0" smtClean="0"/>
            </a:br>
            <a:r>
              <a:rPr lang="de-DE" sz="2800" b="1" dirty="0" smtClean="0"/>
              <a:t>Pädagogische Qualität - Beziehungsqualität</a:t>
            </a:r>
            <a:endParaRPr lang="de-DE" sz="28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Landeshauptstadt Dresden Amt für Kindertagesbetreuung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16595"/>
          <a:ext cx="8229600" cy="375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9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1" dirty="0" smtClean="0"/>
              <a:t>Pädagogische Qualität - Beziehungsqualität</a:t>
            </a:r>
            <a:endParaRPr lang="de-DE" sz="32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Landeshauptstadt Dresden Amt für Kindertagesbetreuung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987574"/>
          <a:ext cx="8229600" cy="360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24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 Amt für Kindertagesbetreuung</a:t>
            </a:r>
            <a:endParaRPr lang="de-DE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/>
          </p:nvPr>
        </p:nvGraphicFramePr>
        <p:xfrm>
          <a:off x="395536" y="123478"/>
          <a:ext cx="84969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26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267743" y="2715765"/>
            <a:ext cx="6900007" cy="2160241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9167750" cy="5143499"/>
          </a:xfrm>
          <a:prstGeom prst="rect">
            <a:avLst/>
          </a:prstGeom>
          <a:solidFill>
            <a:srgbClr val="FF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448" y="1748327"/>
            <a:ext cx="9164302" cy="1646843"/>
          </a:xfrm>
          <a:prstGeom prst="rect">
            <a:avLst/>
          </a:prstGeom>
        </p:spPr>
        <p:txBody>
          <a:bodyPr vert="horz" lIns="576000" tIns="36000" rIns="57600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Vielen Dank für Ihre Aufmerksamkeit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221606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80000" y="180000"/>
            <a:ext cx="8280000" cy="2160000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/>
              <a:t>Demografische Entwicklung</a:t>
            </a:r>
          </a:p>
        </p:txBody>
      </p:sp>
    </p:spTree>
    <p:extLst>
      <p:ext uri="{BB962C8B-B14F-4D97-AF65-F5344CB8AC3E}">
        <p14:creationId xmlns:p14="http://schemas.microsoft.com/office/powerpoint/2010/main" val="8890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0"/>
            <a:ext cx="8208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/>
              <a:t>Demografische Entwicklung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1556194"/>
            <a:ext cx="1980000" cy="2862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defTabSz="179388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Einbruch TFR auf 1,32 Kinder je Frau</a:t>
            </a:r>
          </a:p>
          <a:p>
            <a:pPr marL="171450" indent="-171450" defTabSz="179388">
              <a:buFont typeface="Arial" panose="020B0604020202020204" pitchFamily="34" charset="0"/>
              <a:buChar char="•"/>
            </a:pPr>
            <a:endParaRPr lang="de-DE" sz="12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628650" lvl="1" indent="-171450" defTabSz="179388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Annahme 2016: Anstieg auf 1,6 bis 2030</a:t>
            </a:r>
          </a:p>
          <a:p>
            <a:pPr marL="628650" lvl="1" indent="-171450" defTabSz="179388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Annahme 2019: 1,54</a:t>
            </a:r>
          </a:p>
          <a:p>
            <a:pPr marL="628650" lvl="1" indent="-171450" defTabSz="179388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Annahme 2020: 1,46 </a:t>
            </a:r>
          </a:p>
          <a:p>
            <a:pPr marL="628650" lvl="1" indent="-171450" defTabSz="179388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Annahme neu 1,4</a:t>
            </a:r>
          </a:p>
          <a:p>
            <a:pPr marL="171450" indent="-171450" defTabSz="179388">
              <a:buFont typeface="Arial" panose="020B0604020202020204" pitchFamily="34" charset="0"/>
              <a:buChar char="•"/>
            </a:pPr>
            <a:endParaRPr lang="de-DE" sz="12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 defTabSz="179388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aber: weiterer Einbruch aufgrund der aktuellen Krise möglich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886A91-E3B4-49FC-BF4F-0C49C61C575D}"/>
              </a:ext>
            </a:extLst>
          </p:cNvPr>
          <p:cNvSpPr txBox="1"/>
          <p:nvPr/>
        </p:nvSpPr>
        <p:spPr>
          <a:xfrm>
            <a:off x="2340000" y="4515966"/>
            <a:ext cx="4687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Bevölkerungsprognose </a:t>
            </a:r>
            <a:r>
              <a:rPr lang="de-DE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Kommunalen Statistikstelle Dresden vom </a:t>
            </a:r>
            <a:r>
              <a:rPr lang="de-DE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09.11.2022, </a:t>
            </a: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Zusammenstellung Amt für Kindertagesbetreuung, Jugendhilfeplanung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471714259"/>
              </p:ext>
            </p:extLst>
          </p:nvPr>
        </p:nvGraphicFramePr>
        <p:xfrm>
          <a:off x="2270745" y="843558"/>
          <a:ext cx="6045671" cy="357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20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0"/>
            <a:ext cx="8208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/>
              <a:t>Demografische Entwicklung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5101" y="791999"/>
            <a:ext cx="180000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vorgezeichnete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Entwicklungstrend für die Alterskohorten der 0 bis unter 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3-jährigen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Kinder wird 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mittel – und langfristig</a:t>
            </a:r>
          </a:p>
          <a:p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gesamtstädtisch bestätigt, jedoch auf niedrigerem Niveau. 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31510162"/>
              </p:ext>
            </p:extLst>
          </p:nvPr>
        </p:nvGraphicFramePr>
        <p:xfrm>
          <a:off x="1935100" y="699542"/>
          <a:ext cx="6957380" cy="366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21886A91-E3B4-49FC-BF4F-0C49C61C575D}"/>
              </a:ext>
            </a:extLst>
          </p:cNvPr>
          <p:cNvSpPr txBox="1"/>
          <p:nvPr/>
        </p:nvSpPr>
        <p:spPr>
          <a:xfrm>
            <a:off x="2340000" y="4515966"/>
            <a:ext cx="4687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Bevölkerungsprognose </a:t>
            </a:r>
            <a:r>
              <a:rPr lang="de-DE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Kommunalen Statistikstelle Dresden vom </a:t>
            </a:r>
            <a:r>
              <a:rPr lang="de-DE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09.11.2022, </a:t>
            </a: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Zusammenstellung Amt für Kindertagesbetreuung, Jugendhilfeplanung</a:t>
            </a:r>
          </a:p>
        </p:txBody>
      </p:sp>
    </p:spTree>
    <p:extLst>
      <p:ext uri="{BB962C8B-B14F-4D97-AF65-F5344CB8AC3E}">
        <p14:creationId xmlns:p14="http://schemas.microsoft.com/office/powerpoint/2010/main" val="42508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E0D49D6D-D6C3-4CA5-A14D-33F3CF13E533}"/>
              </a:ext>
            </a:extLst>
          </p:cNvPr>
          <p:cNvSpPr txBox="1"/>
          <p:nvPr/>
        </p:nvSpPr>
        <p:spPr>
          <a:xfrm>
            <a:off x="2112264" y="4227934"/>
            <a:ext cx="4687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Bevölkerungsprognose 2022 der Kommunalen Statistikstelle Dresden vom 09.11.2022, Zusammenstellung Amt für Kindertagesbetreuung, Jugendhilfeplanung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778244225"/>
              </p:ext>
            </p:extLst>
          </p:nvPr>
        </p:nvGraphicFramePr>
        <p:xfrm>
          <a:off x="1907704" y="792000"/>
          <a:ext cx="6984776" cy="346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35101" y="791999"/>
            <a:ext cx="1800000" cy="3046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vorgezeichnete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Entwicklungstrend für die Alterskohorten der 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bis unter 7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-jährigen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Kinder wird 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mittel – und langfristig gesamtstädtisch bestätigt, jedoch auf niedrigerem Niveau.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Auswirkungen des Geburtenrückgangs zeigen zunehmend ihren Effekt in dieser Alterskohorte </a:t>
            </a: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0" y="0"/>
            <a:ext cx="8208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/>
              <a:t>Demografische Entwicklung</a:t>
            </a:r>
          </a:p>
        </p:txBody>
      </p:sp>
    </p:spTree>
    <p:extLst>
      <p:ext uri="{BB962C8B-B14F-4D97-AF65-F5344CB8AC3E}">
        <p14:creationId xmlns:p14="http://schemas.microsoft.com/office/powerpoint/2010/main" val="29461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5101" y="792000"/>
            <a:ext cx="1800000" cy="37856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Diese Reduzierung der Einwohnerzahlen setzt sich in der Alterskohorte der 6 bis unter 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10-jährigen Kinder, planungsrelevant für den Hortbereich und entsprechend zeit-verzögert, fort. </a:t>
            </a: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Die Reduzierung wird voraussichtlich im Planungsjahr 2025/26 spürbar werden und bis zum Jahr 2035 auf eine um ca. 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1.927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Kinder niedrigere Kinderzahl im Vergleich zur Vorjahresprognose absinken.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0"/>
            <a:ext cx="8208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/>
              <a:t>Demografische Entwicklung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A9C2FA7-CBC0-4443-B5E2-02D5954AA44A}"/>
              </a:ext>
            </a:extLst>
          </p:cNvPr>
          <p:cNvSpPr txBox="1"/>
          <p:nvPr/>
        </p:nvSpPr>
        <p:spPr>
          <a:xfrm>
            <a:off x="2112264" y="4443958"/>
            <a:ext cx="4687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Bevölkerungsprognose 2022 der Kommunalen Statistikstelle Dresden vom 09.11.2022, Zusammenstellung Amt für Kindertagesbetreuung, Jugendhilfeplanung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272923279"/>
              </p:ext>
            </p:extLst>
          </p:nvPr>
        </p:nvGraphicFramePr>
        <p:xfrm>
          <a:off x="1907704" y="771843"/>
          <a:ext cx="6984776" cy="359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93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80000" y="180000"/>
            <a:ext cx="8280000" cy="2160000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/>
              <a:t>Bedarfsermittlung</a:t>
            </a:r>
          </a:p>
        </p:txBody>
      </p:sp>
    </p:spTree>
    <p:extLst>
      <p:ext uri="{BB962C8B-B14F-4D97-AF65-F5344CB8AC3E}">
        <p14:creationId xmlns:p14="http://schemas.microsoft.com/office/powerpoint/2010/main" val="1713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9-04-08 Präsentation3">
  <a:themeElements>
    <a:clrScheme name="Farbwelt LHD 2019">
      <a:dk1>
        <a:sysClr val="windowText" lastClr="000000"/>
      </a:dk1>
      <a:lt1>
        <a:srgbClr val="FFEA00"/>
      </a:lt1>
      <a:dk2>
        <a:srgbClr val="283138"/>
      </a:dk2>
      <a:lt2>
        <a:srgbClr val="FFEA00"/>
      </a:lt2>
      <a:accent1>
        <a:srgbClr val="A69100"/>
      </a:accent1>
      <a:accent2>
        <a:srgbClr val="A5A5A5"/>
      </a:accent2>
      <a:accent3>
        <a:srgbClr val="F4D60D"/>
      </a:accent3>
      <a:accent4>
        <a:srgbClr val="A2C037"/>
      </a:accent4>
      <a:accent5>
        <a:srgbClr val="2296CF"/>
      </a:accent5>
      <a:accent6>
        <a:srgbClr val="85170F"/>
      </a:accent6>
      <a:hlink>
        <a:srgbClr val="83BEEB"/>
      </a:hlink>
      <a:folHlink>
        <a:srgbClr val="2296CF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PowerPoint_Praesentation_LHD_2020.potx" id="{474BEC8D-87AF-4BA7-9CE3-303E1A6D3300}" vid="{6AE155F7-5E50-49B4-9E96-1C35FFA7C5D8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PowerPoint_Praesentation_LHD_2020.potx" id="{474BEC8D-87AF-4BA7-9CE3-303E1A6D3300}" vid="{49741810-9625-4B23-B00D-DCE4E37012B0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PowerpointPowerPoint_Praesentation_LHD_2020</Template>
  <TotalTime>0</TotalTime>
  <Words>1986</Words>
  <Application>Microsoft Office PowerPoint</Application>
  <PresentationFormat>Bildschirmpräsentation (16:9)</PresentationFormat>
  <Paragraphs>710</Paragraphs>
  <Slides>37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2019-04-08 Präsentation3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gewünschte Betreuungsform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Angebotsplanung</vt:lpstr>
      <vt:lpstr>Angebotsplanung</vt:lpstr>
      <vt:lpstr>Angebotsplanung</vt:lpstr>
      <vt:lpstr>Belegung im OSR Weixdorf (Stand 2/2023)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Auszug Ergebnisse der 7. Dresdner Elternbefragung Pädagogische Qualität - Beziehungsqualität</vt:lpstr>
      <vt:lpstr>Pädagogische Qualität - Beziehungsqualität</vt:lpstr>
      <vt:lpstr>PowerPoint-Präsentation</vt:lpstr>
      <vt:lpstr>PowerPoint-Präsentation</vt:lpstr>
    </vt:vector>
  </TitlesOfParts>
  <Company>LHD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Grohmann, Sabine</dc:creator>
  <cp:lastModifiedBy>Großer, Sabine</cp:lastModifiedBy>
  <cp:revision>76</cp:revision>
  <cp:lastPrinted>2019-04-10T09:40:44Z</cp:lastPrinted>
  <dcterms:created xsi:type="dcterms:W3CDTF">2022-12-07T08:35:32Z</dcterms:created>
  <dcterms:modified xsi:type="dcterms:W3CDTF">2023-04-14T09:43:18Z</dcterms:modified>
</cp:coreProperties>
</file>