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Lst>
  <p:notesMasterIdLst>
    <p:notesMasterId r:id="rId16"/>
  </p:notesMasterIdLst>
  <p:sldIdLst>
    <p:sldId id="256" r:id="rId3"/>
    <p:sldId id="306" r:id="rId4"/>
    <p:sldId id="311" r:id="rId5"/>
    <p:sldId id="317" r:id="rId6"/>
    <p:sldId id="321" r:id="rId7"/>
    <p:sldId id="320" r:id="rId8"/>
    <p:sldId id="330" r:id="rId9"/>
    <p:sldId id="331" r:id="rId10"/>
    <p:sldId id="324" r:id="rId11"/>
    <p:sldId id="328" r:id="rId12"/>
    <p:sldId id="329" r:id="rId13"/>
    <p:sldId id="315" r:id="rId14"/>
    <p:sldId id="289" r:id="rId15"/>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00"/>
    <a:srgbClr val="778C28"/>
    <a:srgbClr val="FFED00"/>
    <a:srgbClr val="FFFFFF"/>
    <a:srgbClr val="D2D2D2"/>
    <a:srgbClr val="232321"/>
    <a:srgbClr val="E1E1E1"/>
    <a:srgbClr val="A69100"/>
    <a:srgbClr val="FFF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59884" autoAdjust="0"/>
  </p:normalViewPr>
  <p:slideViewPr>
    <p:cSldViewPr snapToObjects="1">
      <p:cViewPr varScale="1">
        <p:scale>
          <a:sx n="76" d="100"/>
          <a:sy n="76" d="100"/>
        </p:scale>
        <p:origin x="1056"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Objects="1">
      <p:cViewPr varScale="1">
        <p:scale>
          <a:sx n="76" d="100"/>
          <a:sy n="76" d="100"/>
        </p:scale>
        <p:origin x="2214" y="90"/>
      </p:cViewPr>
      <p:guideLst/>
    </p:cSldViewPr>
  </p:notesViewPr>
  <p:gridSpacing cx="50400" cy="504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BF203C4-F03C-481E-B2B2-B66F06EF1C06}" type="datetimeFigureOut">
              <a:rPr lang="de-DE" smtClean="0"/>
              <a:t>10.10.2022</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D7D438-B362-4354-9B2F-277447F79509}" type="slidenum">
              <a:rPr lang="de-DE" smtClean="0"/>
              <a:t>‹Nr.›</a:t>
            </a:fld>
            <a:endParaRPr lang="de-DE"/>
          </a:p>
        </p:txBody>
      </p:sp>
    </p:spTree>
    <p:extLst>
      <p:ext uri="{BB962C8B-B14F-4D97-AF65-F5344CB8AC3E}">
        <p14:creationId xmlns:p14="http://schemas.microsoft.com/office/powerpoint/2010/main" val="1577517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5D7D438-B362-4354-9B2F-277447F79509}" type="slidenum">
              <a:rPr lang="de-DE" smtClean="0"/>
              <a:t>1</a:t>
            </a:fld>
            <a:endParaRPr lang="de-DE"/>
          </a:p>
        </p:txBody>
      </p:sp>
    </p:spTree>
    <p:extLst>
      <p:ext uri="{BB962C8B-B14F-4D97-AF65-F5344CB8AC3E}">
        <p14:creationId xmlns:p14="http://schemas.microsoft.com/office/powerpoint/2010/main" val="144086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mn-lt"/>
                <a:ea typeface="+mn-ea"/>
                <a:cs typeface="+mn-cs"/>
              </a:rPr>
              <a:t>Teil C – Stadtentwicklungsbericht: bezieht sich auf den Zeitraum 2016 bis 2021/22 (je nach Datenverfügbarkeit) und ist eine wesentliche Grundlage der Fortschreibung insgesamt.</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Seit 2002 enthält das INSEK festgelegte Indikatoren, die 2016 mit der Neuerstellung des INSEKs „Zukunft Dresden 2025+“ modifiziert und entsprechend der Zielstellungen angepasst wurden.</a:t>
            </a:r>
          </a:p>
          <a:p>
            <a:r>
              <a:rPr lang="de-DE" sz="1200" kern="1200" dirty="0" smtClean="0">
                <a:solidFill>
                  <a:schemeClr val="tx1"/>
                </a:solidFill>
                <a:effectLst/>
                <a:latin typeface="+mn-lt"/>
                <a:ea typeface="+mn-ea"/>
                <a:cs typeface="+mn-cs"/>
              </a:rPr>
              <a:t>Das </a:t>
            </a:r>
            <a:r>
              <a:rPr lang="de-DE" sz="1200" b="1" kern="1200" dirty="0" err="1" smtClean="0">
                <a:solidFill>
                  <a:schemeClr val="tx1"/>
                </a:solidFill>
                <a:effectLst/>
                <a:latin typeface="+mn-lt"/>
                <a:ea typeface="+mn-ea"/>
                <a:cs typeface="+mn-cs"/>
              </a:rPr>
              <a:t>Indikatorenbarometer</a:t>
            </a:r>
            <a:r>
              <a:rPr lang="de-DE" sz="1200" kern="1200" dirty="0" smtClean="0">
                <a:solidFill>
                  <a:schemeClr val="tx1"/>
                </a:solidFill>
                <a:effectLst/>
                <a:latin typeface="+mn-lt"/>
                <a:ea typeface="+mn-ea"/>
                <a:cs typeface="+mn-cs"/>
              </a:rPr>
              <a:t> bildet ausgewählte Indikatoren je Zukunftsthema ab und stellt so übersichtlich den Grad der Zielerfüllung dar. </a:t>
            </a:r>
          </a:p>
          <a:p>
            <a:pPr hangingPunct="0"/>
            <a:r>
              <a:rPr lang="de-DE" sz="1200" kern="1200" dirty="0" smtClean="0">
                <a:solidFill>
                  <a:schemeClr val="tx1"/>
                </a:solidFill>
                <a:effectLst/>
                <a:latin typeface="+mn-lt"/>
                <a:ea typeface="+mn-ea"/>
                <a:cs typeface="+mn-cs"/>
              </a:rPr>
              <a:t>Es hat zum Ziel, in kurzer standardisierter Form die Erfüllung der Entwicklungsziele im Berichtszeitraum (2016 bis 2020) darzustellen.</a:t>
            </a: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Nur wenige Indikatoren können durch städtische Maßnahmen direkt beeinflusst werden. Allerdings sind sie als Ausdruck einer Entwicklung sehr wichtig und spiegeln in ihrer Entwicklung die Wirksamkeit einer Gesamtheit von Maßnahmen.</a:t>
            </a:r>
          </a:p>
          <a:p>
            <a:endParaRPr lang="de-DE" sz="1200" kern="1200" dirty="0" smtClean="0">
              <a:solidFill>
                <a:schemeClr val="tx1"/>
              </a:solidFill>
              <a:effectLst/>
              <a:latin typeface="+mn-lt"/>
              <a:ea typeface="+mn-ea"/>
              <a:cs typeface="+mn-cs"/>
            </a:endParaRPr>
          </a:p>
          <a:p>
            <a:pPr fontAlgn="auto" hangingPunct="1"/>
            <a:r>
              <a:rPr lang="de-DE" sz="1200" kern="1200" dirty="0" smtClean="0">
                <a:solidFill>
                  <a:schemeClr val="tx1"/>
                </a:solidFill>
                <a:effectLst/>
                <a:latin typeface="+mn-lt"/>
                <a:ea typeface="+mn-ea"/>
                <a:cs typeface="+mn-cs"/>
                <a:sym typeface="Wingdings" panose="05000000000000000000" pitchFamily="2" charset="2"/>
              </a:rPr>
              <a:t></a:t>
            </a:r>
            <a:r>
              <a:rPr lang="de-DE" sz="1200" kern="1200" dirty="0" smtClean="0">
                <a:solidFill>
                  <a:schemeClr val="tx1"/>
                </a:solidFill>
                <a:effectLst/>
                <a:latin typeface="+mn-lt"/>
                <a:ea typeface="+mn-ea"/>
                <a:cs typeface="+mn-cs"/>
              </a:rPr>
              <a:t>  positive Entwicklung,</a:t>
            </a:r>
          </a:p>
          <a:p>
            <a:pPr marL="171450" indent="-171450" fontAlgn="auto" hangingPunct="1">
              <a:buFont typeface="Wingdings" panose="05000000000000000000" pitchFamily="2" charset="2"/>
              <a:buChar char="à"/>
            </a:pPr>
            <a:r>
              <a:rPr lang="de-DE" sz="1200" kern="1200" dirty="0" smtClean="0">
                <a:solidFill>
                  <a:schemeClr val="tx1"/>
                </a:solidFill>
                <a:effectLst/>
                <a:latin typeface="+mn-lt"/>
                <a:ea typeface="+mn-ea"/>
                <a:cs typeface="+mn-cs"/>
              </a:rPr>
              <a:t>keine Entwicklung, stabil,</a:t>
            </a:r>
          </a:p>
          <a:p>
            <a:pPr marL="0" indent="0" fontAlgn="auto" hangingPunct="1">
              <a:buFont typeface="Wingdings" panose="05000000000000000000" pitchFamily="2" charset="2"/>
              <a:buNone/>
            </a:pPr>
            <a:r>
              <a:rPr lang="de-DE" b="1" dirty="0" smtClean="0">
                <a:sym typeface="Wingdings" panose="05000000000000000000" pitchFamily="2" charset="2"/>
              </a:rPr>
              <a:t> </a:t>
            </a:r>
            <a:r>
              <a:rPr lang="de-DE" sz="1200" kern="1200" dirty="0" smtClean="0">
                <a:solidFill>
                  <a:schemeClr val="tx1"/>
                </a:solidFill>
                <a:effectLst/>
                <a:latin typeface="+mn-lt"/>
                <a:ea typeface="+mn-ea"/>
                <a:cs typeface="+mn-cs"/>
              </a:rPr>
              <a:t>negative Entwicklung.</a:t>
            </a:r>
          </a:p>
          <a:p>
            <a:endParaRPr lang="de-DE" sz="1200" kern="1200" dirty="0" smtClean="0">
              <a:solidFill>
                <a:schemeClr val="tx1"/>
              </a:solidFill>
              <a:effectLst/>
              <a:latin typeface="+mn-lt"/>
              <a:ea typeface="+mn-ea"/>
              <a:cs typeface="+mn-cs"/>
            </a:endParaRPr>
          </a:p>
          <a:p>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Die Entwicklung der </a:t>
            </a:r>
            <a:r>
              <a:rPr lang="de-DE" sz="1200" u="sng" kern="1200" dirty="0" smtClean="0">
                <a:solidFill>
                  <a:schemeClr val="tx1"/>
                </a:solidFill>
                <a:effectLst/>
                <a:latin typeface="+mn-lt"/>
                <a:ea typeface="+mn-ea"/>
                <a:cs typeface="+mn-cs"/>
              </a:rPr>
              <a:t>allgemeinen Indikatoren</a:t>
            </a:r>
            <a:r>
              <a:rPr lang="de-DE" sz="1200" kern="1200" dirty="0" smtClean="0">
                <a:solidFill>
                  <a:schemeClr val="tx1"/>
                </a:solidFill>
                <a:effectLst/>
                <a:latin typeface="+mn-lt"/>
                <a:ea typeface="+mn-ea"/>
                <a:cs typeface="+mn-cs"/>
              </a:rPr>
              <a:t> (Bevölkerung, Haushalte, soziale Indikatoren) wird überwiegend positiv bewertet. Lediglich der Indikator „Anteil der ehrenamtlich Engagierten“ hat abgenommen, was eine negative Entwicklung darstellt. </a:t>
            </a:r>
          </a:p>
          <a:p>
            <a:r>
              <a:rPr lang="de-DE" sz="1200" kern="1200" dirty="0" smtClean="0">
                <a:solidFill>
                  <a:schemeClr val="tx1"/>
                </a:solidFill>
                <a:effectLst/>
                <a:latin typeface="+mn-lt"/>
                <a:ea typeface="+mn-ea"/>
                <a:cs typeface="+mn-cs"/>
              </a:rPr>
              <a:t>Die </a:t>
            </a:r>
            <a:r>
              <a:rPr lang="de-DE" sz="1200" u="sng" kern="1200" dirty="0" smtClean="0">
                <a:solidFill>
                  <a:schemeClr val="tx1"/>
                </a:solidFill>
                <a:effectLst/>
                <a:latin typeface="+mn-lt"/>
                <a:ea typeface="+mn-ea"/>
                <a:cs typeface="+mn-cs"/>
              </a:rPr>
              <a:t>Indikatoren zum Zukunftsthema Kulturstadt in Europa</a:t>
            </a:r>
            <a:r>
              <a:rPr lang="de-DE" sz="1200" kern="1200" dirty="0" smtClean="0">
                <a:solidFill>
                  <a:schemeClr val="tx1"/>
                </a:solidFill>
                <a:effectLst/>
                <a:latin typeface="+mn-lt"/>
                <a:ea typeface="+mn-ea"/>
                <a:cs typeface="+mn-cs"/>
              </a:rPr>
              <a:t> sind überwiegend stabil oder stagnieren. </a:t>
            </a:r>
          </a:p>
          <a:p>
            <a:r>
              <a:rPr lang="de-DE" sz="1200" kern="1200" dirty="0" smtClean="0">
                <a:solidFill>
                  <a:schemeClr val="tx1"/>
                </a:solidFill>
                <a:effectLst/>
                <a:latin typeface="+mn-lt"/>
                <a:ea typeface="+mn-ea"/>
                <a:cs typeface="+mn-cs"/>
              </a:rPr>
              <a:t>Ähnlich wird die Entwicklung der </a:t>
            </a:r>
            <a:r>
              <a:rPr lang="de-DE" sz="1200" u="sng" kern="1200" dirty="0" smtClean="0">
                <a:solidFill>
                  <a:schemeClr val="tx1"/>
                </a:solidFill>
                <a:effectLst/>
                <a:latin typeface="+mn-lt"/>
                <a:ea typeface="+mn-ea"/>
                <a:cs typeface="+mn-cs"/>
              </a:rPr>
              <a:t>Indikatoren zum Zukunftsthema Stadt mit Leistungskraft</a:t>
            </a:r>
            <a:r>
              <a:rPr lang="de-DE" sz="1200" kern="1200" dirty="0" smtClean="0">
                <a:solidFill>
                  <a:schemeClr val="tx1"/>
                </a:solidFill>
                <a:effectLst/>
                <a:latin typeface="+mn-lt"/>
                <a:ea typeface="+mn-ea"/>
                <a:cs typeface="+mn-cs"/>
              </a:rPr>
              <a:t> bewertet. Negativ bewertet wird allerdings der leicht steigende „Anteil der Langzeitarbeitslosen an den Arbeitslosen“ sowie der leichte Rückgang der „Wichtigkeit/Zufriedenheit mit der Attraktivität der Innenstadt“. </a:t>
            </a:r>
          </a:p>
          <a:p>
            <a:r>
              <a:rPr lang="de-DE" sz="1200" kern="1200" dirty="0" smtClean="0">
                <a:solidFill>
                  <a:schemeClr val="tx1"/>
                </a:solidFill>
                <a:effectLst/>
                <a:latin typeface="+mn-lt"/>
                <a:ea typeface="+mn-ea"/>
                <a:cs typeface="+mn-cs"/>
              </a:rPr>
              <a:t>Einer überwiegend positiven Bewertung der </a:t>
            </a:r>
            <a:r>
              <a:rPr lang="de-DE" sz="1200" u="sng" kern="1200" dirty="0" smtClean="0">
                <a:solidFill>
                  <a:schemeClr val="tx1"/>
                </a:solidFill>
                <a:effectLst/>
                <a:latin typeface="+mn-lt"/>
                <a:ea typeface="+mn-ea"/>
                <a:cs typeface="+mn-cs"/>
              </a:rPr>
              <a:t>Indikatoren beim Zukunftsthema „Lebenswerte Stadt mit allen Bürgerinnen und Bürgern“</a:t>
            </a:r>
            <a:r>
              <a:rPr lang="de-DE" sz="1200" kern="1200" dirty="0" smtClean="0">
                <a:solidFill>
                  <a:schemeClr val="tx1"/>
                </a:solidFill>
                <a:effectLst/>
                <a:latin typeface="+mn-lt"/>
                <a:ea typeface="+mn-ea"/>
                <a:cs typeface="+mn-cs"/>
              </a:rPr>
              <a:t> stehen die Negativbewertungen bzgl. der Stagnation der „Baugenehmigungen Neubauwohnungen in Ein- und Zweifamilienhäuser“ sowie dem leichten Rückgang beim Indikator „Wichtigkeit/Zufriedenheit mit der Verfügbarkeit öffentlicher Verkehrsmittel und der Parkmöglichkeiten für Pkw“ gegenüber. </a:t>
            </a:r>
          </a:p>
          <a:p>
            <a:r>
              <a:rPr lang="de-DE" sz="1200" kern="1200" dirty="0" smtClean="0">
                <a:solidFill>
                  <a:schemeClr val="tx1"/>
                </a:solidFill>
                <a:effectLst/>
                <a:latin typeface="+mn-lt"/>
                <a:ea typeface="+mn-ea"/>
                <a:cs typeface="+mn-cs"/>
              </a:rPr>
              <a:t>Bei den </a:t>
            </a:r>
            <a:r>
              <a:rPr lang="de-DE" sz="1200" u="sng" kern="1200" dirty="0" smtClean="0">
                <a:solidFill>
                  <a:schemeClr val="tx1"/>
                </a:solidFill>
                <a:effectLst/>
                <a:latin typeface="+mn-lt"/>
                <a:ea typeface="+mn-ea"/>
                <a:cs typeface="+mn-cs"/>
              </a:rPr>
              <a:t>Indikatoren zum Zukunftsthema Ressourcenschonende Stadt</a:t>
            </a:r>
            <a:r>
              <a:rPr lang="de-DE" sz="1200" kern="1200" dirty="0" smtClean="0">
                <a:solidFill>
                  <a:schemeClr val="tx1"/>
                </a:solidFill>
                <a:effectLst/>
                <a:latin typeface="+mn-lt"/>
                <a:ea typeface="+mn-ea"/>
                <a:cs typeface="+mn-cs"/>
              </a:rPr>
              <a:t> wurden gleich drei Indikatoren bzgl. ihrer Entwicklung negativ bewertet: Zunahme des Anteils der Siedlungs- und Verkehrsfläche/Gesamtfläche, leichter Rückgang der Wichtigkeit/Zufriedenheit mit den/der Park- und Grünanlagen und der guten </a:t>
            </a:r>
            <a:r>
              <a:rPr lang="de-DE" sz="1200" kern="1200" dirty="0" err="1" smtClean="0">
                <a:solidFill>
                  <a:schemeClr val="tx1"/>
                </a:solidFill>
                <a:effectLst/>
                <a:latin typeface="+mn-lt"/>
                <a:ea typeface="+mn-ea"/>
                <a:cs typeface="+mn-cs"/>
              </a:rPr>
              <a:t>Durchgrünung</a:t>
            </a:r>
            <a:r>
              <a:rPr lang="de-DE" sz="1200" kern="1200" dirty="0" smtClean="0">
                <a:solidFill>
                  <a:schemeClr val="tx1"/>
                </a:solidFill>
                <a:effectLst/>
                <a:latin typeface="+mn-lt"/>
                <a:ea typeface="+mn-ea"/>
                <a:cs typeface="+mn-cs"/>
              </a:rPr>
              <a:t> im Wohngebiet sowie die Stagnation bei den THG-Emissionen (CO</a:t>
            </a:r>
            <a:r>
              <a:rPr lang="de-DE" sz="1200" kern="1200" baseline="-25000" dirty="0" smtClean="0">
                <a:solidFill>
                  <a:schemeClr val="tx1"/>
                </a:solidFill>
                <a:effectLst/>
                <a:latin typeface="+mn-lt"/>
                <a:ea typeface="+mn-ea"/>
                <a:cs typeface="+mn-cs"/>
              </a:rPr>
              <a:t>2</a:t>
            </a:r>
            <a:r>
              <a:rPr lang="de-DE" sz="1200" kern="1200" dirty="0" smtClean="0">
                <a:solidFill>
                  <a:schemeClr val="tx1"/>
                </a:solidFill>
                <a:effectLst/>
                <a:latin typeface="+mn-lt"/>
                <a:ea typeface="+mn-ea"/>
                <a:cs typeface="+mn-cs"/>
              </a:rPr>
              <a:t>-Äquivalente).</a:t>
            </a:r>
            <a:endParaRPr lang="de-DE" dirty="0"/>
          </a:p>
        </p:txBody>
      </p:sp>
      <p:sp>
        <p:nvSpPr>
          <p:cNvPr id="4" name="Foliennummernplatzhalter 3"/>
          <p:cNvSpPr>
            <a:spLocks noGrp="1"/>
          </p:cNvSpPr>
          <p:nvPr>
            <p:ph type="sldNum" sz="quarter" idx="10"/>
          </p:nvPr>
        </p:nvSpPr>
        <p:spPr/>
        <p:txBody>
          <a:bodyPr/>
          <a:lstStyle/>
          <a:p>
            <a:fld id="{95D7D438-B362-4354-9B2F-277447F79509}" type="slidenum">
              <a:rPr lang="de-DE" smtClean="0"/>
              <a:t>11</a:t>
            </a:fld>
            <a:endParaRPr lang="de-DE"/>
          </a:p>
        </p:txBody>
      </p:sp>
    </p:spTree>
    <p:extLst>
      <p:ext uri="{BB962C8B-B14F-4D97-AF65-F5344CB8AC3E}">
        <p14:creationId xmlns:p14="http://schemas.microsoft.com/office/powerpoint/2010/main" val="2846061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smtClean="0">
              <a:solidFill>
                <a:schemeClr val="tx1"/>
              </a:solidFill>
              <a:effectLst/>
              <a:latin typeface="+mn-lt"/>
              <a:ea typeface="+mn-ea"/>
              <a:cs typeface="+mn-cs"/>
            </a:endParaRPr>
          </a:p>
          <a:p>
            <a:pPr hangingPunct="0"/>
            <a:r>
              <a:rPr lang="de-DE" sz="1200" kern="1200" dirty="0" smtClean="0">
                <a:solidFill>
                  <a:schemeClr val="tx1"/>
                </a:solidFill>
                <a:effectLst/>
                <a:latin typeface="+mn-lt"/>
                <a:ea typeface="+mn-ea"/>
                <a:cs typeface="+mn-cs"/>
              </a:rPr>
              <a:t>Das Integrierte Stadtentwicklungskonzept „Zukunft Dresden 2035+“ stellt sich mit der Fortschreibung 2022 auf einen neuen Planungshorizont ein. Damit erfüllt es seinen Anspruch als langfristig angelegtes Planungsinstrument. </a:t>
            </a:r>
          </a:p>
          <a:p>
            <a:pPr hangingPunct="0"/>
            <a:r>
              <a:rPr lang="de-DE" sz="1200" kern="1200" dirty="0" smtClean="0">
                <a:solidFill>
                  <a:schemeClr val="tx1"/>
                </a:solidFill>
                <a:effectLst/>
                <a:latin typeface="+mn-lt"/>
                <a:ea typeface="+mn-ea"/>
                <a:cs typeface="+mn-cs"/>
              </a:rPr>
              <a:t>Aus der Analyse der Rahmenbedingungen im Stadtentwicklungsbericht, aber auch den Diskussionen mit den Fachbereichen stellten sich Fragen nach der zukünftigen Ausrichtung des INSEKs und der Priorität der Zukunftsthemen als Leitziele der Stadtentwicklung. Dies ist insbesondere damit begründet, dass ausgewählte sektorale Themen stark an Bedeutung gewonnen haben, wie z. B. Klimaschutz und Klimaanpassung, Gesundheit, Bildung und der kommunale Wohnungsbau. Auch methodische Ansätze des INSEKs wurden in diesem Rahmen diskutiert, z. B. wie der strategisch richtungsweisende und übergeordnete Charakter des INSEKs gestärkt werden kann oder auch das Thema Transformation in der Stadtplanung. </a:t>
            </a:r>
          </a:p>
          <a:p>
            <a:pPr hangingPunct="0"/>
            <a:r>
              <a:rPr lang="de-DE" sz="1200" kern="1200" dirty="0" smtClean="0">
                <a:solidFill>
                  <a:schemeClr val="tx1"/>
                </a:solidFill>
                <a:effectLst/>
                <a:latin typeface="+mn-lt"/>
                <a:ea typeface="+mn-ea"/>
                <a:cs typeface="+mn-cs"/>
              </a:rPr>
              <a:t>Für die aktuelle Fortschreibung 2022 wurden vorerst die Zukunftsthemen und Ziele der Stadtentwicklung bestätigt. Im folgenden Fortschreibungsprozess ab dem Jahr 2023 wird jedoch vorgeschlagen, zunächst eine Grundlagendiskussion zu Zielen und Methodik des INSEKs durchzuführen. Darin inkludiert ist eine und Priorisierung von Zukunftsthemen und Zielen,</a:t>
            </a:r>
          </a:p>
          <a:p>
            <a:pPr lvl="0" hangingPunct="0"/>
            <a:r>
              <a:rPr lang="de-DE" sz="1200" kern="1200" dirty="0" smtClean="0">
                <a:solidFill>
                  <a:schemeClr val="tx1"/>
                </a:solidFill>
                <a:effectLst/>
                <a:latin typeface="+mn-lt"/>
                <a:ea typeface="+mn-ea"/>
                <a:cs typeface="+mn-cs"/>
              </a:rPr>
              <a:t>die breitere  zur zukünftigen Zielausrichtung der Stadt,</a:t>
            </a:r>
          </a:p>
          <a:p>
            <a:pPr lvl="0" hangingPunct="0"/>
            <a:r>
              <a:rPr lang="de-DE" sz="1200" kern="1200" dirty="0" smtClean="0">
                <a:solidFill>
                  <a:schemeClr val="tx1"/>
                </a:solidFill>
                <a:effectLst/>
                <a:latin typeface="+mn-lt"/>
                <a:ea typeface="+mn-ea"/>
                <a:cs typeface="+mn-cs"/>
              </a:rPr>
              <a:t>ein Austausch mit Planungsbüros, wissenschaftlichen Einrichtungen (u. a. IÖR) und vergleichbaren Städten zur Methodik und den Umsetzungsfragen des INSEKs. </a:t>
            </a:r>
          </a:p>
          <a:p>
            <a:pPr hangingPunct="0"/>
            <a:r>
              <a:rPr lang="de-DE" sz="1200" kern="1200" dirty="0" smtClean="0">
                <a:solidFill>
                  <a:schemeClr val="tx1"/>
                </a:solidFill>
                <a:effectLst/>
                <a:latin typeface="+mn-lt"/>
                <a:ea typeface="+mn-ea"/>
                <a:cs typeface="+mn-cs"/>
              </a:rPr>
              <a:t>Auf Grundlage der Ergebnisse dieser 1. Phase wird über eine Beschlussfassung des Stadtrates der nächste Fortschreibungszyklus und seine inhaltliche Ausprägung bestimmt. </a:t>
            </a:r>
          </a:p>
          <a:p>
            <a:pPr hangingPunct="0"/>
            <a:endParaRPr lang="de-DE" sz="1200" kern="1200" dirty="0" smtClean="0">
              <a:solidFill>
                <a:schemeClr val="tx1"/>
              </a:solidFill>
              <a:effectLst/>
              <a:latin typeface="+mn-lt"/>
              <a:ea typeface="+mn-ea"/>
              <a:cs typeface="+mn-cs"/>
            </a:endParaRPr>
          </a:p>
          <a:p>
            <a:pPr hangingPunct="0"/>
            <a:r>
              <a:rPr lang="de-DE" sz="1200" kern="1200" dirty="0" smtClean="0">
                <a:solidFill>
                  <a:schemeClr val="tx1"/>
                </a:solidFill>
                <a:effectLst/>
                <a:latin typeface="+mn-lt"/>
                <a:ea typeface="+mn-ea"/>
                <a:cs typeface="+mn-cs"/>
              </a:rPr>
              <a:t>Methodik: Umfang, Struktur, Verfahren,….</a:t>
            </a:r>
          </a:p>
          <a:p>
            <a:endParaRPr lang="de-DE" dirty="0"/>
          </a:p>
        </p:txBody>
      </p:sp>
      <p:sp>
        <p:nvSpPr>
          <p:cNvPr id="4" name="Foliennummernplatzhalter 3"/>
          <p:cNvSpPr>
            <a:spLocks noGrp="1"/>
          </p:cNvSpPr>
          <p:nvPr>
            <p:ph type="sldNum" sz="quarter" idx="10"/>
          </p:nvPr>
        </p:nvSpPr>
        <p:spPr/>
        <p:txBody>
          <a:bodyPr/>
          <a:lstStyle/>
          <a:p>
            <a:fld id="{95D7D438-B362-4354-9B2F-277447F79509}" type="slidenum">
              <a:rPr lang="de-DE" smtClean="0"/>
              <a:t>12</a:t>
            </a:fld>
            <a:endParaRPr lang="de-DE"/>
          </a:p>
        </p:txBody>
      </p:sp>
    </p:spTree>
    <p:extLst>
      <p:ext uri="{BB962C8B-B14F-4D97-AF65-F5344CB8AC3E}">
        <p14:creationId xmlns:p14="http://schemas.microsoft.com/office/powerpoint/2010/main" val="3197009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5D7D438-B362-4354-9B2F-277447F79509}" type="slidenum">
              <a:rPr lang="de-DE" smtClean="0"/>
              <a:t>13</a:t>
            </a:fld>
            <a:endParaRPr lang="de-DE"/>
          </a:p>
        </p:txBody>
      </p:sp>
    </p:spTree>
    <p:extLst>
      <p:ext uri="{BB962C8B-B14F-4D97-AF65-F5344CB8AC3E}">
        <p14:creationId xmlns:p14="http://schemas.microsoft.com/office/powerpoint/2010/main" val="14085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schematischer Ablaufplan</a:t>
            </a:r>
          </a:p>
          <a:p>
            <a:endParaRPr lang="de-DE" dirty="0" smtClean="0"/>
          </a:p>
          <a:p>
            <a:endParaRPr lang="de-DE" dirty="0" smtClean="0"/>
          </a:p>
          <a:p>
            <a:r>
              <a:rPr lang="de-DE" dirty="0" smtClean="0"/>
              <a:t>Fortschreibungsprozess gliedert sich in </a:t>
            </a:r>
          </a:p>
          <a:p>
            <a:pPr marL="171450" indent="-171450">
              <a:buFontTx/>
              <a:buChar char="-"/>
            </a:pPr>
            <a:r>
              <a:rPr lang="de-DE" dirty="0" smtClean="0"/>
              <a:t>Berichterstattung (Entwicklung</a:t>
            </a:r>
            <a:r>
              <a:rPr lang="de-DE" baseline="0" dirty="0" smtClean="0"/>
              <a:t> der Kennziffern, Indikatoren; Erfüllungsstand der Ziele und Schlüsselprojekte in den Schwerpunkträumen)</a:t>
            </a:r>
          </a:p>
          <a:p>
            <a:pPr marL="171450" indent="-171450">
              <a:buFontTx/>
              <a:buChar char="-"/>
            </a:pPr>
            <a:r>
              <a:rPr lang="de-DE" baseline="0" dirty="0" smtClean="0"/>
              <a:t>inhaltliche Fortschreibung (neue Rahmenbedingungen, strategische Ausrichtung)</a:t>
            </a:r>
            <a:endParaRPr lang="de-DE" dirty="0" smtClean="0"/>
          </a:p>
          <a:p>
            <a:endParaRPr lang="de-DE" dirty="0" smtClean="0"/>
          </a:p>
          <a:p>
            <a:r>
              <a:rPr lang="de-DE" dirty="0" smtClean="0"/>
              <a:t>Wesentliche Verfahrensschritte:</a:t>
            </a:r>
          </a:p>
          <a:p>
            <a:pPr marL="171450" indent="-171450">
              <a:buFont typeface="Arial" panose="020B0604020202020204" pitchFamily="34" charset="0"/>
              <a:buChar char="•"/>
            </a:pPr>
            <a:r>
              <a:rPr lang="de-DE" dirty="0" smtClean="0"/>
              <a:t>Statusbericht</a:t>
            </a:r>
            <a:r>
              <a:rPr lang="de-DE" baseline="0" dirty="0" smtClean="0"/>
              <a:t> 2020: Erfüllungsstand der Schlüsselprojekte und Maßnahmen in den Schwerpunkträumen für die Vorbereitung des Doppelhaushaltes 2021/2022</a:t>
            </a:r>
          </a:p>
          <a:p>
            <a:pPr marL="171450" indent="-171450">
              <a:buFont typeface="Arial" panose="020B0604020202020204" pitchFamily="34" charset="0"/>
              <a:buChar char="•"/>
            </a:pPr>
            <a:r>
              <a:rPr lang="de-DE" baseline="0" dirty="0" smtClean="0"/>
              <a:t>Befragung der Geschäftsbereiche zur strategischen Ausrichtung des INSEKs: Gültigkeit der Zukunftsthemen und Ziele der Stadtentwicklung im neuen Planungshorizont 2035+</a:t>
            </a:r>
          </a:p>
          <a:p>
            <a:pPr marL="171450" indent="-171450">
              <a:buFont typeface="Arial" panose="020B0604020202020204" pitchFamily="34" charset="0"/>
              <a:buChar char="•"/>
            </a:pPr>
            <a:r>
              <a:rPr lang="de-DE" dirty="0" smtClean="0"/>
              <a:t>Aufarbeitung von Neuer Leipzig-Charta und Agenda 2030 (SDG) im INSEK (Zielabgleich und Unterstützung der Zielerfüllung mit Maßnahmen)</a:t>
            </a:r>
          </a:p>
          <a:p>
            <a:pPr marL="171450" indent="-171450">
              <a:buFont typeface="Arial" panose="020B0604020202020204" pitchFamily="34" charset="0"/>
              <a:buChar char="•"/>
            </a:pPr>
            <a:r>
              <a:rPr lang="de-DE" dirty="0" smtClean="0"/>
              <a:t>Ortsentwicklungskonzepte</a:t>
            </a:r>
            <a:r>
              <a:rPr lang="de-DE" baseline="0" dirty="0" smtClean="0"/>
              <a:t> und die </a:t>
            </a:r>
            <a:r>
              <a:rPr lang="de-DE" dirty="0" smtClean="0"/>
              <a:t>Neuausrichtung</a:t>
            </a:r>
            <a:r>
              <a:rPr lang="de-DE" baseline="0" dirty="0" smtClean="0"/>
              <a:t> der Städtebauförderung mit Auswirkungen auf die Schwerpunkträume</a:t>
            </a:r>
          </a:p>
          <a:p>
            <a:pPr marL="171450" indent="-171450">
              <a:buFont typeface="Arial" panose="020B0604020202020204" pitchFamily="34" charset="0"/>
              <a:buChar char="•"/>
            </a:pPr>
            <a:endParaRPr lang="de-DE" baseline="0" dirty="0" smtClean="0"/>
          </a:p>
          <a:p>
            <a:pPr hangingPunct="0"/>
            <a:r>
              <a:rPr lang="de-DE" sz="1200" kern="1200" dirty="0" smtClean="0">
                <a:solidFill>
                  <a:schemeClr val="tx1"/>
                </a:solidFill>
                <a:effectLst/>
                <a:latin typeface="+mn-lt"/>
                <a:ea typeface="+mn-ea"/>
                <a:cs typeface="+mn-cs"/>
              </a:rPr>
              <a:t>Die vorliegende Fortschreibung 2022 zum Integrierten Stadtentwicklungskonzept wurde unter </a:t>
            </a:r>
            <a:r>
              <a:rPr lang="de-DE" sz="1200" b="1" kern="1200" dirty="0" smtClean="0">
                <a:solidFill>
                  <a:schemeClr val="tx1"/>
                </a:solidFill>
                <a:effectLst/>
                <a:latin typeface="+mn-lt"/>
                <a:ea typeface="+mn-ea"/>
                <a:cs typeface="+mn-cs"/>
              </a:rPr>
              <a:t>breiter Beteiligung und Zusammenarbeit aller Fachabteilungen der Stadt </a:t>
            </a:r>
            <a:r>
              <a:rPr lang="de-DE" sz="1200" kern="1200" dirty="0" smtClean="0">
                <a:solidFill>
                  <a:schemeClr val="tx1"/>
                </a:solidFill>
                <a:effectLst/>
                <a:latin typeface="+mn-lt"/>
                <a:ea typeface="+mn-ea"/>
                <a:cs typeface="+mn-cs"/>
              </a:rPr>
              <a:t>und unter Leitung des Geschäftsbereiches Stadtentwicklung, Bau, Verkehr und Liegenschaften erarbeitet. 36 Ämter der Stadt, die Beauftragen, die Stadtbezirke und Ortschaften sowie vier Geschäftsbereichsleitungen haben die Fachplanungen in eine Übereinstimmung mit dem INSEK gebracht.</a:t>
            </a:r>
          </a:p>
          <a:p>
            <a:r>
              <a:rPr lang="de-DE" sz="1200" kern="1200" dirty="0" smtClean="0">
                <a:solidFill>
                  <a:schemeClr val="tx1"/>
                </a:solidFill>
                <a:effectLst/>
                <a:latin typeface="+mn-lt"/>
                <a:ea typeface="+mn-ea"/>
                <a:cs typeface="+mn-cs"/>
              </a:rPr>
              <a:t>Zu Beginn des Prozesses stand eine Befragung zur strategischen Ausrichtung des Konzeptes. Verwaltungsspitze wie auch Fachbereiche bestätigten im Ergebnis die Ausrichtung der Zukunftsthemen und Ziele der Stadtentwicklung. 2020 wurde der Statusbericht, eine erste Abrechnung des Erfüllungsstandes der Schlüsselprojekte, der Verwaltungsspitze vorgelegt. Es folgte ein intensiver Prozess zum Monitoring und der Erarbeitung der Indikatoren, der ämterübergreifenden Abstimmungen und gemeinsamen Erarbeitung der Fortschreibung.</a:t>
            </a:r>
            <a:endParaRPr lang="de-DE" dirty="0"/>
          </a:p>
        </p:txBody>
      </p:sp>
      <p:sp>
        <p:nvSpPr>
          <p:cNvPr id="4" name="Foliennummernplatzhalter 3"/>
          <p:cNvSpPr>
            <a:spLocks noGrp="1"/>
          </p:cNvSpPr>
          <p:nvPr>
            <p:ph type="sldNum" sz="quarter" idx="10"/>
          </p:nvPr>
        </p:nvSpPr>
        <p:spPr/>
        <p:txBody>
          <a:bodyPr/>
          <a:lstStyle/>
          <a:p>
            <a:fld id="{95D7D438-B362-4354-9B2F-277447F79509}" type="slidenum">
              <a:rPr lang="de-DE" smtClean="0"/>
              <a:t>3</a:t>
            </a:fld>
            <a:endParaRPr lang="de-DE"/>
          </a:p>
        </p:txBody>
      </p:sp>
    </p:spTree>
    <p:extLst>
      <p:ext uri="{BB962C8B-B14F-4D97-AF65-F5344CB8AC3E}">
        <p14:creationId xmlns:p14="http://schemas.microsoft.com/office/powerpoint/2010/main" val="383486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fontAlgn="auto" hangingPunct="1"/>
            <a:r>
              <a:rPr lang="de-DE" sz="1200" b="1" u="none" strike="noStrike" kern="1200" dirty="0" smtClean="0">
                <a:solidFill>
                  <a:schemeClr val="tx1"/>
                </a:solidFill>
                <a:effectLst/>
                <a:latin typeface="+mn-lt"/>
                <a:ea typeface="+mn-ea"/>
                <a:cs typeface="+mn-cs"/>
              </a:rPr>
              <a:t>Aufbau  der Beschlussvorlage </a:t>
            </a:r>
            <a:r>
              <a:rPr lang="de-DE" sz="1200" kern="1200" dirty="0" smtClean="0">
                <a:solidFill>
                  <a:schemeClr val="tx1"/>
                </a:solidFill>
                <a:effectLst/>
                <a:latin typeface="+mn-lt"/>
                <a:ea typeface="+mn-ea"/>
                <a:cs typeface="+mn-cs"/>
              </a:rPr>
              <a:t>Integriertes Stadtentwicklungskonzept „Zukunft Dresden 2035+ - 2. Fortschreibung 2022</a:t>
            </a:r>
            <a:endParaRPr lang="de-DE" sz="1200" b="1" u="none" strike="noStrike" kern="1200" dirty="0" smtClean="0">
              <a:solidFill>
                <a:schemeClr val="tx1"/>
              </a:solidFill>
              <a:effectLst/>
              <a:latin typeface="+mn-lt"/>
              <a:ea typeface="+mn-ea"/>
              <a:cs typeface="+mn-cs"/>
            </a:endParaRPr>
          </a:p>
          <a:p>
            <a:pPr fontAlgn="auto" hangingPunct="1"/>
            <a:endParaRPr lang="de-DE" sz="1200" b="1" u="none" strike="noStrike" kern="1200" dirty="0" smtClean="0">
              <a:solidFill>
                <a:schemeClr val="tx1"/>
              </a:solidFill>
              <a:effectLst/>
              <a:latin typeface="+mn-lt"/>
              <a:ea typeface="+mn-ea"/>
              <a:cs typeface="+mn-cs"/>
            </a:endParaRPr>
          </a:p>
          <a:p>
            <a:pPr fontAlgn="auto" hangingPunct="1"/>
            <a:r>
              <a:rPr lang="de-DE" sz="1200" b="1" u="none" strike="noStrike" kern="1200" dirty="0" smtClean="0">
                <a:solidFill>
                  <a:schemeClr val="tx1"/>
                </a:solidFill>
                <a:effectLst/>
                <a:latin typeface="+mn-lt"/>
                <a:ea typeface="+mn-ea"/>
                <a:cs typeface="+mn-cs"/>
              </a:rPr>
              <a:t>Teil A, B,</a:t>
            </a:r>
            <a:r>
              <a:rPr lang="de-DE" sz="1200" b="1" u="none" strike="noStrike" kern="1200" baseline="0" dirty="0" smtClean="0">
                <a:solidFill>
                  <a:schemeClr val="tx1"/>
                </a:solidFill>
                <a:effectLst/>
                <a:latin typeface="+mn-lt"/>
                <a:ea typeface="+mn-ea"/>
                <a:cs typeface="+mn-cs"/>
              </a:rPr>
              <a:t> C –Sortierung nach Bedeutung, nicht Chronologie</a:t>
            </a:r>
            <a:endParaRPr lang="de-DE" sz="1200" b="1" u="none" strike="noStrike" kern="1200" dirty="0" smtClean="0">
              <a:solidFill>
                <a:schemeClr val="tx1"/>
              </a:solidFill>
              <a:effectLst/>
              <a:latin typeface="+mn-lt"/>
              <a:ea typeface="+mn-ea"/>
              <a:cs typeface="+mn-cs"/>
            </a:endParaRPr>
          </a:p>
          <a:p>
            <a:pPr fontAlgn="auto" hangingPunct="1"/>
            <a:endParaRPr lang="de-DE" sz="1200" b="1" u="none" strike="noStrike" kern="1200" dirty="0" smtClean="0">
              <a:solidFill>
                <a:schemeClr val="tx1"/>
              </a:solidFill>
              <a:effectLst/>
              <a:latin typeface="+mn-lt"/>
              <a:ea typeface="+mn-ea"/>
              <a:cs typeface="+mn-cs"/>
            </a:endParaRPr>
          </a:p>
          <a:p>
            <a:pPr fontAlgn="auto" hangingPunct="1"/>
            <a:r>
              <a:rPr lang="de-DE" sz="1200" b="1" u="none" strike="noStrike" kern="1200" dirty="0" smtClean="0">
                <a:solidFill>
                  <a:schemeClr val="tx1"/>
                </a:solidFill>
                <a:effectLst/>
                <a:latin typeface="+mn-lt"/>
                <a:ea typeface="+mn-ea"/>
                <a:cs typeface="+mn-cs"/>
              </a:rPr>
              <a:t>Beschlusspunkte:</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 </a:t>
            </a:r>
          </a:p>
          <a:p>
            <a:pPr lvl="0" hangingPunct="0"/>
            <a:r>
              <a:rPr lang="de-DE" sz="1200" kern="1200" dirty="0" smtClean="0">
                <a:solidFill>
                  <a:schemeClr val="tx1"/>
                </a:solidFill>
                <a:effectLst/>
                <a:latin typeface="+mn-lt"/>
                <a:ea typeface="+mn-ea"/>
                <a:cs typeface="+mn-cs"/>
              </a:rPr>
              <a:t>1. Der Stadtrat beschließt die 2. Fortschreibung 2022 zum Integrierten Stadtentwicklungskonzept „Zukunft Dresden 2035+“ als Arbeits- und Entscheidungsgrundlage der Landeshauptstadt Dresden</a:t>
            </a:r>
          </a:p>
          <a:p>
            <a:pPr hangingPunct="0"/>
            <a:r>
              <a:rPr lang="de-DE" sz="1200" kern="1200" dirty="0" smtClean="0">
                <a:solidFill>
                  <a:schemeClr val="tx1"/>
                </a:solidFill>
                <a:effectLst/>
                <a:latin typeface="+mn-lt"/>
                <a:ea typeface="+mn-ea"/>
                <a:cs typeface="+mn-cs"/>
              </a:rPr>
              <a:t> </a:t>
            </a:r>
          </a:p>
          <a:p>
            <a:pPr lvl="0" hangingPunct="0"/>
            <a:r>
              <a:rPr lang="de-DE" sz="1200" kern="1200" dirty="0" smtClean="0">
                <a:solidFill>
                  <a:schemeClr val="tx1"/>
                </a:solidFill>
                <a:effectLst/>
                <a:latin typeface="+mn-lt"/>
                <a:ea typeface="+mn-ea"/>
                <a:cs typeface="+mn-cs"/>
              </a:rPr>
              <a:t>2. Der Oberbürgermeister wird beauftragt, dem nächsten Fortschreibungszyklus zum Integrierten Stadtentwicklungskonzept ab 2023 eine breite Grundlagendiskussion zu Zielen und Methodik des INSEKs voranzustellen und dem Stadtrat zum Beschluss vorzulegen.</a:t>
            </a:r>
          </a:p>
          <a:p>
            <a:pPr hangingPunct="0"/>
            <a:r>
              <a:rPr lang="de-DE" sz="1200" kern="1200" dirty="0" smtClean="0">
                <a:solidFill>
                  <a:schemeClr val="tx1"/>
                </a:solidFill>
                <a:effectLst/>
                <a:latin typeface="+mn-lt"/>
                <a:ea typeface="+mn-ea"/>
                <a:cs typeface="+mn-cs"/>
              </a:rPr>
              <a:t> </a:t>
            </a:r>
          </a:p>
          <a:p>
            <a:r>
              <a:rPr lang="de-DE" sz="1200" b="1" u="none" strike="noStrike" kern="1200" dirty="0" smtClean="0">
                <a:solidFill>
                  <a:schemeClr val="tx1"/>
                </a:solidFill>
                <a:effectLst/>
                <a:latin typeface="+mn-lt"/>
                <a:ea typeface="+mn-ea"/>
                <a:cs typeface="+mn-cs"/>
              </a:rPr>
              <a:t>Begründung </a:t>
            </a:r>
          </a:p>
          <a:p>
            <a:r>
              <a:rPr lang="de-DE" sz="1200" kern="1200" dirty="0" smtClean="0">
                <a:solidFill>
                  <a:schemeClr val="tx1"/>
                </a:solidFill>
                <a:effectLst/>
                <a:latin typeface="+mn-lt"/>
                <a:ea typeface="+mn-ea"/>
                <a:cs typeface="+mn-cs"/>
              </a:rPr>
              <a:t>s</a:t>
            </a:r>
            <a:r>
              <a:rPr lang="de-DE" sz="1200" kern="1200" baseline="0" dirty="0" smtClean="0">
                <a:solidFill>
                  <a:schemeClr val="tx1"/>
                </a:solidFill>
                <a:effectLst/>
                <a:latin typeface="+mn-lt"/>
                <a:ea typeface="+mn-ea"/>
                <a:cs typeface="+mn-cs"/>
              </a:rPr>
              <a:t>tellt gleichzeitig eine Zusammenfassung der Inhalte der INSEK-Vorlage Teil A, B, C dar</a:t>
            </a:r>
            <a:endParaRPr lang="de-DE" dirty="0"/>
          </a:p>
        </p:txBody>
      </p:sp>
      <p:sp>
        <p:nvSpPr>
          <p:cNvPr id="4" name="Foliennummernplatzhalter 3"/>
          <p:cNvSpPr>
            <a:spLocks noGrp="1"/>
          </p:cNvSpPr>
          <p:nvPr>
            <p:ph type="sldNum" sz="quarter" idx="10"/>
          </p:nvPr>
        </p:nvSpPr>
        <p:spPr/>
        <p:txBody>
          <a:bodyPr/>
          <a:lstStyle/>
          <a:p>
            <a:fld id="{95D7D438-B362-4354-9B2F-277447F79509}" type="slidenum">
              <a:rPr lang="de-DE" smtClean="0"/>
              <a:t>4</a:t>
            </a:fld>
            <a:endParaRPr lang="de-DE"/>
          </a:p>
        </p:txBody>
      </p:sp>
    </p:spTree>
    <p:extLst>
      <p:ext uri="{BB962C8B-B14F-4D97-AF65-F5344CB8AC3E}">
        <p14:creationId xmlns:p14="http://schemas.microsoft.com/office/powerpoint/2010/main" val="19556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Grundlagen</a:t>
            </a:r>
            <a:r>
              <a:rPr lang="de-DE" dirty="0" smtClean="0"/>
              <a:t> für die Neuausrichtung auf neuen Planungshorizont: </a:t>
            </a:r>
          </a:p>
          <a:p>
            <a:pPr marL="171450" indent="-171450">
              <a:buFontTx/>
              <a:buChar char="-"/>
            </a:pPr>
            <a:r>
              <a:rPr lang="de-DE" dirty="0" smtClean="0"/>
              <a:t>Diskussion/Befragung der Geschäftsbereiche zur strategischen</a:t>
            </a:r>
            <a:r>
              <a:rPr lang="de-DE" baseline="0" dirty="0" smtClean="0"/>
              <a:t> Ausrichtung</a:t>
            </a:r>
          </a:p>
          <a:p>
            <a:pPr marL="171450" indent="-171450">
              <a:buFontTx/>
              <a:buChar char="-"/>
            </a:pPr>
            <a:r>
              <a:rPr lang="de-DE" baseline="0" dirty="0" smtClean="0"/>
              <a:t>Ergebnisse Stadtentwicklungsbericht und Handlungserfordernisse</a:t>
            </a:r>
          </a:p>
          <a:p>
            <a:pPr marL="171450" indent="-171450">
              <a:buFontTx/>
              <a:buChar char="-"/>
            </a:pPr>
            <a:r>
              <a:rPr lang="de-DE" baseline="0" dirty="0" smtClean="0"/>
              <a:t>Dimensionen der Neuen Leipzig-Charta</a:t>
            </a:r>
          </a:p>
          <a:p>
            <a:pPr marL="0" indent="0">
              <a:buFontTx/>
              <a:buNone/>
            </a:pPr>
            <a:endParaRPr lang="de-DE" baseline="0" dirty="0" smtClean="0"/>
          </a:p>
          <a:p>
            <a:pPr marL="0" indent="0">
              <a:buFontTx/>
              <a:buNone/>
            </a:pPr>
            <a:r>
              <a:rPr lang="de-DE" b="1" baseline="0" dirty="0" smtClean="0"/>
              <a:t>Zukunftsthema Kulturstadt</a:t>
            </a:r>
          </a:p>
          <a:p>
            <a:pPr marL="171450" indent="-171450">
              <a:buFontTx/>
              <a:buChar char="-"/>
            </a:pPr>
            <a:r>
              <a:rPr lang="de-DE" dirty="0" smtClean="0"/>
              <a:t>leitet </a:t>
            </a:r>
            <a:r>
              <a:rPr lang="de-DE" sz="1200" kern="1200" dirty="0" smtClean="0">
                <a:solidFill>
                  <a:schemeClr val="tx1"/>
                </a:solidFill>
                <a:effectLst/>
                <a:latin typeface="+mn-lt"/>
                <a:ea typeface="+mn-ea"/>
                <a:cs typeface="+mn-cs"/>
              </a:rPr>
              <a:t>sich direkt aus den kulturellen Dresdner Stärken ab</a:t>
            </a:r>
          </a:p>
          <a:p>
            <a:pPr marL="171450" indent="-171450">
              <a:buFontTx/>
              <a:buChar char="-"/>
            </a:pPr>
            <a:r>
              <a:rPr lang="de-DE" sz="1200" kern="1200" dirty="0" smtClean="0">
                <a:solidFill>
                  <a:schemeClr val="tx1"/>
                </a:solidFill>
                <a:effectLst/>
                <a:latin typeface="+mn-lt"/>
                <a:ea typeface="+mn-ea"/>
                <a:cs typeface="+mn-cs"/>
              </a:rPr>
              <a:t>hohe Bedeutung sowohl für die Bürgerinnen und Bürger der Stadt hat als auch nach außen im globalen Wettbewerb um Investitionen, Fachkräfte und Touristen </a:t>
            </a:r>
          </a:p>
          <a:p>
            <a:pPr marL="171450" indent="-171450">
              <a:buFontTx/>
              <a:buChar char="-"/>
            </a:pPr>
            <a:r>
              <a:rPr lang="de-DE" sz="1200" kern="1200" dirty="0" smtClean="0">
                <a:solidFill>
                  <a:schemeClr val="tx1"/>
                </a:solidFill>
                <a:effectLst/>
                <a:latin typeface="+mn-lt"/>
                <a:ea typeface="+mn-ea"/>
                <a:cs typeface="+mn-cs"/>
              </a:rPr>
              <a:t>Zukunftsthema folgt in seinen Zielstellungen der Neuen Leipzig-Charta und somit auch den Zielen der Agenda 2030</a:t>
            </a:r>
          </a:p>
          <a:p>
            <a:pPr marL="171450" indent="-171450">
              <a:buFontTx/>
              <a:buChar char="-"/>
            </a:pPr>
            <a:r>
              <a:rPr lang="de-DE" sz="1200" kern="1200" dirty="0" smtClean="0">
                <a:solidFill>
                  <a:schemeClr val="tx1"/>
                </a:solidFill>
                <a:effectLst/>
                <a:latin typeface="+mn-lt"/>
                <a:ea typeface="+mn-ea"/>
                <a:cs typeface="+mn-cs"/>
              </a:rPr>
              <a:t>besondere Handlungserfordernisse aufgrund Corona-Pandemie</a:t>
            </a:r>
            <a:r>
              <a:rPr lang="de-DE" sz="1200" kern="1200" baseline="0" dirty="0" smtClean="0">
                <a:solidFill>
                  <a:schemeClr val="tx1"/>
                </a:solidFill>
                <a:effectLst/>
                <a:latin typeface="+mn-lt"/>
                <a:ea typeface="+mn-ea"/>
                <a:cs typeface="+mn-cs"/>
              </a:rPr>
              <a:t> und verlorenen Wettbewerb um Kulturhauptstadt</a:t>
            </a:r>
          </a:p>
          <a:p>
            <a:pPr marL="0" indent="0">
              <a:buFontTx/>
              <a:buNone/>
            </a:pPr>
            <a:endParaRPr lang="de-DE" sz="1200" kern="1200" baseline="0" dirty="0" smtClean="0">
              <a:solidFill>
                <a:schemeClr val="tx1"/>
              </a:solidFill>
              <a:effectLst/>
              <a:latin typeface="+mn-lt"/>
              <a:ea typeface="+mn-ea"/>
              <a:cs typeface="+mn-cs"/>
            </a:endParaRPr>
          </a:p>
          <a:p>
            <a:pPr marL="0" indent="0">
              <a:buFontTx/>
              <a:buNone/>
            </a:pPr>
            <a:r>
              <a:rPr lang="de-DE" sz="1200" b="1" kern="1200" baseline="0" dirty="0" smtClean="0">
                <a:solidFill>
                  <a:schemeClr val="tx1"/>
                </a:solidFill>
                <a:effectLst/>
                <a:latin typeface="+mn-lt"/>
                <a:ea typeface="+mn-ea"/>
                <a:cs typeface="+mn-cs"/>
              </a:rPr>
              <a:t>Zukunftsthema Leistungskraft</a:t>
            </a:r>
          </a:p>
          <a:p>
            <a:pPr marL="171450" indent="-171450">
              <a:buFontTx/>
              <a:buChar char="-"/>
            </a:pPr>
            <a:r>
              <a:rPr lang="de-DE" sz="1200" kern="1200" dirty="0" smtClean="0">
                <a:solidFill>
                  <a:schemeClr val="tx1"/>
                </a:solidFill>
                <a:effectLst/>
                <a:latin typeface="+mn-lt"/>
                <a:ea typeface="+mn-ea"/>
                <a:cs typeface="+mn-cs"/>
              </a:rPr>
              <a:t>Die Neue Leipzig-Charta benennt mit der produktiven Stadt eine der wichtigen Dimensionen zur Entwicklung widerstandsfähiger Städte. Um die Herausforderungen der Zukunft meistern zu können, bedarf es einer breit aufgestellten Wirtschaft, die Arbeitsplätze und eine solide finanzielle Grundlage für die nachhaltige Stadtentwicklung schafft</a:t>
            </a:r>
          </a:p>
          <a:p>
            <a:pPr marL="171450" indent="-171450">
              <a:buFontTx/>
              <a:buChar char="-"/>
            </a:pPr>
            <a:r>
              <a:rPr lang="de-DE" sz="1200" kern="1200" dirty="0" smtClean="0">
                <a:solidFill>
                  <a:schemeClr val="tx1"/>
                </a:solidFill>
                <a:effectLst/>
                <a:latin typeface="+mn-lt"/>
                <a:ea typeface="+mn-ea"/>
                <a:cs typeface="+mn-cs"/>
              </a:rPr>
              <a:t>Aktuelle Herausforderungen: Digitalisierung, Verwaltungsmodernisierung, Energie- und Mobilitätswende, Fachkräftemangel, demografischer Wandel und auch Klimawandel</a:t>
            </a:r>
            <a:endParaRPr lang="de-DE" sz="1200" kern="1200" dirty="0">
              <a:solidFill>
                <a:schemeClr val="tx1"/>
              </a:solidFill>
              <a:effectLst/>
              <a:latin typeface="+mn-lt"/>
              <a:ea typeface="+mn-ea"/>
              <a:cs typeface="+mn-cs"/>
            </a:endParaRPr>
          </a:p>
          <a:p>
            <a:pPr marL="0" indent="0">
              <a:buFontTx/>
              <a:buNone/>
            </a:pPr>
            <a:endParaRPr lang="de-DE" sz="1200" kern="1200" dirty="0">
              <a:solidFill>
                <a:schemeClr val="tx1"/>
              </a:solidFill>
              <a:effectLst/>
              <a:latin typeface="+mn-lt"/>
              <a:ea typeface="+mn-ea"/>
              <a:cs typeface="+mn-cs"/>
            </a:endParaRPr>
          </a:p>
          <a:p>
            <a:pPr marL="0" indent="0">
              <a:buFontTx/>
              <a:buNone/>
            </a:pPr>
            <a:r>
              <a:rPr lang="de-DE" sz="1200" b="1" kern="1200" dirty="0" smtClean="0">
                <a:solidFill>
                  <a:schemeClr val="tx1"/>
                </a:solidFill>
                <a:effectLst/>
                <a:latin typeface="+mn-lt"/>
                <a:ea typeface="+mn-ea"/>
                <a:cs typeface="+mn-cs"/>
              </a:rPr>
              <a:t>Zukunftsthema</a:t>
            </a:r>
            <a:r>
              <a:rPr lang="de-DE" sz="1200" b="1" kern="1200" baseline="0" dirty="0" smtClean="0">
                <a:solidFill>
                  <a:schemeClr val="tx1"/>
                </a:solidFill>
                <a:effectLst/>
                <a:latin typeface="+mn-lt"/>
                <a:ea typeface="+mn-ea"/>
                <a:cs typeface="+mn-cs"/>
              </a:rPr>
              <a:t> Lebenswerte Stadt</a:t>
            </a:r>
          </a:p>
          <a:p>
            <a:pPr marL="171450" indent="-171450">
              <a:buFontTx/>
              <a:buChar char="-"/>
            </a:pPr>
            <a:r>
              <a:rPr lang="de-DE" sz="1200" kern="1200" dirty="0" smtClean="0">
                <a:solidFill>
                  <a:schemeClr val="tx1"/>
                </a:solidFill>
                <a:effectLst/>
                <a:latin typeface="+mn-lt"/>
                <a:ea typeface="+mn-ea"/>
                <a:cs typeface="+mn-cs"/>
              </a:rPr>
              <a:t>Die Sicherung der Wohnungsversorgung und attraktive Wohnumfelder – Stadtteilförderung –  kurze Wege und umweltfreundliche Mobilität – soziale und grüne Infrastrukturen – wohnortnahe Versorgung – Minderung der Lärm- und Schadstoffbelastung – sind die zentralen Themenstellungen des Zukunftsthemas </a:t>
            </a:r>
          </a:p>
          <a:p>
            <a:pPr marL="171450" indent="-171450">
              <a:buFontTx/>
              <a:buChar char="-"/>
            </a:pPr>
            <a:r>
              <a:rPr lang="de-DE" sz="1200" kern="1200" dirty="0" smtClean="0">
                <a:solidFill>
                  <a:schemeClr val="tx1"/>
                </a:solidFill>
                <a:effectLst/>
                <a:latin typeface="+mn-lt"/>
                <a:ea typeface="+mn-ea"/>
                <a:cs typeface="+mn-cs"/>
              </a:rPr>
              <a:t>attraktiven Wohn- und Lebensort in allen städtischen Teilräumen und für alle Bewohnergruppen sichern sowie kontinuierlich weiter verbessern bzw. zu erhalten.</a:t>
            </a:r>
          </a:p>
          <a:p>
            <a:pPr marL="0" indent="0">
              <a:buFontTx/>
              <a:buNone/>
            </a:pPr>
            <a:endParaRPr lang="de-DE" sz="1200" kern="1200" dirty="0" smtClean="0">
              <a:solidFill>
                <a:schemeClr val="tx1"/>
              </a:solidFill>
              <a:effectLst/>
              <a:latin typeface="+mn-lt"/>
              <a:ea typeface="+mn-ea"/>
              <a:cs typeface="+mn-cs"/>
            </a:endParaRPr>
          </a:p>
          <a:p>
            <a:pPr marL="0" indent="0">
              <a:buFontTx/>
              <a:buNone/>
            </a:pPr>
            <a:r>
              <a:rPr lang="de-DE" sz="1200" b="1" kern="1200" dirty="0" smtClean="0">
                <a:solidFill>
                  <a:schemeClr val="tx1"/>
                </a:solidFill>
                <a:effectLst/>
                <a:latin typeface="+mn-lt"/>
                <a:ea typeface="+mn-ea"/>
                <a:cs typeface="+mn-cs"/>
              </a:rPr>
              <a:t>Zukunftsthema Ressourcenschonende…</a:t>
            </a:r>
          </a:p>
          <a:p>
            <a:pPr marL="171450" indent="-171450">
              <a:buFontTx/>
              <a:buChar char="-"/>
            </a:pPr>
            <a:r>
              <a:rPr lang="de-DE" sz="1200" kern="1200" dirty="0" smtClean="0">
                <a:solidFill>
                  <a:schemeClr val="tx1"/>
                </a:solidFill>
                <a:effectLst/>
                <a:latin typeface="+mn-lt"/>
                <a:ea typeface="+mn-ea"/>
                <a:cs typeface="+mn-cs"/>
              </a:rPr>
              <a:t>neue Ausprägung in Richtung </a:t>
            </a:r>
            <a:r>
              <a:rPr lang="de-DE" sz="1200" kern="1200" dirty="0" err="1" smtClean="0">
                <a:solidFill>
                  <a:schemeClr val="tx1"/>
                </a:solidFill>
                <a:effectLst/>
                <a:latin typeface="+mn-lt"/>
                <a:ea typeface="+mn-ea"/>
                <a:cs typeface="+mn-cs"/>
              </a:rPr>
              <a:t>Klimaresilienz</a:t>
            </a:r>
            <a:r>
              <a:rPr lang="de-DE" sz="1200" kern="1200" dirty="0" smtClean="0">
                <a:solidFill>
                  <a:schemeClr val="tx1"/>
                </a:solidFill>
                <a:effectLst/>
                <a:latin typeface="+mn-lt"/>
                <a:ea typeface="+mn-ea"/>
                <a:cs typeface="+mn-cs"/>
              </a:rPr>
              <a:t> und Stadtklima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smtClean="0">
                <a:solidFill>
                  <a:schemeClr val="tx1"/>
                </a:solidFill>
                <a:effectLst/>
                <a:latin typeface="+mn-lt"/>
                <a:ea typeface="+mn-ea"/>
                <a:cs typeface="+mn-cs"/>
              </a:rPr>
              <a:t>Angesichts des weltweit rasch voranschreitenden Klimawandels und der schwerwiegenden Folgen der Erderwärmung auch für Gesundheit und Wohlstand der Menschen in Dresden erklärte der Stadtrat der Landeshauptstadt im Januar 2020 den Klimaschutz noch einmal explizit zu einer städtischen Aufgabe von höchster Priorität für die Daseinsvorsoge.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smtClean="0">
                <a:solidFill>
                  <a:schemeClr val="tx1"/>
                </a:solidFill>
                <a:effectLst/>
                <a:latin typeface="+mn-lt"/>
                <a:ea typeface="+mn-ea"/>
                <a:cs typeface="+mn-cs"/>
              </a:rPr>
              <a:t>Beschluss, das Integrierte Energie- und Klimaschutzkonzept der Stadt grundlegend zu überarbeiten und mit einem Maßnahmenkatalog zu versehen, der aufzeigt, wie die Stadt im Rahmen ihrer Handlungsmöglichkeiten deutlich vor 2050 Klimaneutralität erreichen kann.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sz="1200" kern="1200" dirty="0" smtClean="0">
                <a:solidFill>
                  <a:schemeClr val="tx1"/>
                </a:solidFill>
                <a:effectLst/>
                <a:latin typeface="+mn-lt"/>
                <a:ea typeface="+mn-ea"/>
                <a:cs typeface="+mn-cs"/>
              </a:rPr>
              <a:t>zunehmende Bedeutung von Grünflächen für Sport- und Freizeitbeschäftigungen sowie als Treffpunkte für alle Bevölkerungsgruppen wurde während der Corona-Pandemie noch einmal besonders deutlich, unterstreicht aber auch in Dresden einen längerfristigen Trend</a:t>
            </a:r>
          </a:p>
          <a:p>
            <a:pPr marL="171450" indent="-171450">
              <a:buFontTx/>
              <a:buChar char="-"/>
            </a:pPr>
            <a:endParaRPr lang="de-DE" sz="1200" kern="1200" dirty="0" smtClean="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95D7D438-B362-4354-9B2F-277447F79509}" type="slidenum">
              <a:rPr lang="de-DE" smtClean="0"/>
              <a:t>5</a:t>
            </a:fld>
            <a:endParaRPr lang="de-DE"/>
          </a:p>
        </p:txBody>
      </p:sp>
    </p:spTree>
    <p:extLst>
      <p:ext uri="{BB962C8B-B14F-4D97-AF65-F5344CB8AC3E}">
        <p14:creationId xmlns:p14="http://schemas.microsoft.com/office/powerpoint/2010/main" val="253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latin typeface="Calibri" panose="020F0502020204030204" pitchFamily="34" charset="0"/>
                <a:ea typeface="Times New Roman" panose="02020603050405020304" pitchFamily="18" charset="0"/>
                <a:cs typeface="Times New Roman" panose="02020603050405020304" pitchFamily="18" charset="0"/>
              </a:rPr>
              <a:t>Ein </a:t>
            </a:r>
            <a:r>
              <a:rPr lang="de-DE" u="sng" dirty="0" smtClean="0">
                <a:latin typeface="Calibri" panose="020F0502020204030204" pitchFamily="34" charset="0"/>
                <a:ea typeface="Times New Roman" panose="02020603050405020304" pitchFamily="18" charset="0"/>
                <a:cs typeface="Times New Roman" panose="02020603050405020304" pitchFamily="18" charset="0"/>
              </a:rPr>
              <a:t>neues Ziel</a:t>
            </a:r>
            <a:r>
              <a:rPr lang="de-DE" dirty="0" smtClean="0">
                <a:latin typeface="Calibri" panose="020F0502020204030204" pitchFamily="34" charset="0"/>
                <a:ea typeface="Times New Roman" panose="02020603050405020304" pitchFamily="18" charset="0"/>
                <a:cs typeface="Times New Roman" panose="02020603050405020304" pitchFamily="18" charset="0"/>
              </a:rPr>
              <a:t> wird vorgeschlagen: </a:t>
            </a:r>
            <a:r>
              <a:rPr lang="de-DE" dirty="0" smtClean="0">
                <a:latin typeface="Calibri" panose="020F0502020204030204" pitchFamily="34" charset="0"/>
                <a:ea typeface="Times New Roman" panose="02020603050405020304" pitchFamily="18" charset="0"/>
                <a:cs typeface="Calibri" panose="020F0502020204030204" pitchFamily="34" charset="0"/>
              </a:rPr>
              <a:t>Globale Verantwortung und Eine Welt. Damit bekennt sich die Stadt zu den globalen Entwicklungszielen der Agenda 2030 und einer aktiven Entwicklungszusammenarbeit auch außerhalb der Stadtgrenzen.</a:t>
            </a:r>
            <a:endParaRPr lang="de-DE" sz="1100" dirty="0" smtClean="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Die </a:t>
            </a:r>
            <a:r>
              <a:rPr lang="de-DE" sz="1200" u="sng" kern="1200" dirty="0" smtClean="0">
                <a:solidFill>
                  <a:schemeClr val="tx1"/>
                </a:solidFill>
                <a:effectLst/>
                <a:latin typeface="+mn-lt"/>
                <a:ea typeface="+mn-ea"/>
                <a:cs typeface="+mn-cs"/>
              </a:rPr>
              <a:t>allgemeingültigen, querschnittsorientierten Ziele</a:t>
            </a:r>
            <a:r>
              <a:rPr lang="de-DE" sz="1200" kern="1200" dirty="0" smtClean="0">
                <a:solidFill>
                  <a:schemeClr val="tx1"/>
                </a:solidFill>
                <a:effectLst/>
                <a:latin typeface="+mn-lt"/>
                <a:ea typeface="+mn-ea"/>
                <a:cs typeface="+mn-cs"/>
              </a:rPr>
              <a:t> Bildung, Bürgerschaftliches Engagement, Gender Mainstreaming, Integration, Inklusion und Teilhabe, Internationalität, Kinder-, Jugend- und Familienfreundlichkeit, Gesundheit für Alle, Resilienz, Nachhaltigkeit und Finanzen, Kommunale Grundstücksstrategie wurden in ihrer hohen Bedeutung bestätigt, haben jedoch teilweise redaktionelle Überarbeitungen erfahren.  </a:t>
            </a:r>
          </a:p>
          <a:p>
            <a:endParaRPr lang="de-DE" dirty="0" smtClean="0"/>
          </a:p>
          <a:p>
            <a:pPr hangingPunct="0"/>
            <a:r>
              <a:rPr lang="de-DE" sz="1200" kern="1200" dirty="0" smtClean="0">
                <a:solidFill>
                  <a:schemeClr val="tx1"/>
                </a:solidFill>
                <a:effectLst/>
                <a:latin typeface="+mn-lt"/>
                <a:ea typeface="+mn-ea"/>
                <a:cs typeface="+mn-cs"/>
              </a:rPr>
              <a:t>Das trifft auch auf die </a:t>
            </a:r>
            <a:r>
              <a:rPr lang="de-DE" sz="1200" u="sng" kern="1200" dirty="0" smtClean="0">
                <a:solidFill>
                  <a:schemeClr val="tx1"/>
                </a:solidFill>
                <a:effectLst/>
                <a:latin typeface="+mn-lt"/>
                <a:ea typeface="+mn-ea"/>
                <a:cs typeface="+mn-cs"/>
              </a:rPr>
              <a:t>Ziele der Stadtentwicklung</a:t>
            </a:r>
            <a:r>
              <a:rPr lang="de-DE" sz="1200" kern="1200" dirty="0" smtClean="0">
                <a:solidFill>
                  <a:schemeClr val="tx1"/>
                </a:solidFill>
                <a:effectLst/>
                <a:latin typeface="+mn-lt"/>
                <a:ea typeface="+mn-ea"/>
                <a:cs typeface="+mn-cs"/>
              </a:rPr>
              <a:t> in den Zukunftsthemen zu. Hier führten jedoch grundsätzlich veränderte Rahmenbedingungen auch zu neuen Zielsetzungen/-formulierungen, insbesondere bei den Zielen:</a:t>
            </a:r>
          </a:p>
          <a:p>
            <a:pPr lvl="0" hangingPunct="0"/>
            <a:r>
              <a:rPr lang="de-DE" sz="1200" kern="1200" dirty="0" smtClean="0">
                <a:solidFill>
                  <a:schemeClr val="tx1"/>
                </a:solidFill>
                <a:effectLst/>
                <a:latin typeface="+mn-lt"/>
                <a:ea typeface="+mn-ea"/>
                <a:cs typeface="+mn-cs"/>
              </a:rPr>
              <a:t>Ziel 1 Umsetzung der Ziele des Kulturentwicklungsplanes</a:t>
            </a:r>
          </a:p>
          <a:p>
            <a:pPr lvl="0" hangingPunct="0"/>
            <a:r>
              <a:rPr lang="de-DE" sz="1200" b="1" kern="1200" dirty="0" smtClean="0">
                <a:solidFill>
                  <a:schemeClr val="tx1"/>
                </a:solidFill>
                <a:effectLst/>
                <a:latin typeface="+mn-lt"/>
                <a:ea typeface="+mn-ea"/>
                <a:cs typeface="+mn-cs"/>
              </a:rPr>
              <a:t>Ziel 8 Dresden zum Hub für Zukunftstechnologien entwickeln</a:t>
            </a:r>
            <a:r>
              <a:rPr lang="de-DE" sz="1200" kern="1200" dirty="0" smtClean="0">
                <a:solidFill>
                  <a:schemeClr val="tx1"/>
                </a:solidFill>
                <a:effectLst/>
                <a:latin typeface="+mn-lt"/>
                <a:ea typeface="+mn-ea"/>
                <a:cs typeface="+mn-cs"/>
              </a:rPr>
              <a:t> (neues</a:t>
            </a:r>
            <a:r>
              <a:rPr lang="de-DE" sz="1200" kern="1200" baseline="0" dirty="0" smtClean="0">
                <a:solidFill>
                  <a:schemeClr val="tx1"/>
                </a:solidFill>
                <a:effectLst/>
                <a:latin typeface="+mn-lt"/>
                <a:ea typeface="+mn-ea"/>
                <a:cs typeface="+mn-cs"/>
              </a:rPr>
              <a:t> Ziel, Ersatz der alten Zielformulierung)</a:t>
            </a:r>
            <a:endParaRPr lang="de-DE" sz="1200" kern="1200" dirty="0" smtClean="0">
              <a:solidFill>
                <a:schemeClr val="tx1"/>
              </a:solidFill>
              <a:effectLst/>
              <a:latin typeface="+mn-lt"/>
              <a:ea typeface="+mn-ea"/>
              <a:cs typeface="+mn-cs"/>
            </a:endParaRPr>
          </a:p>
          <a:p>
            <a:pPr lvl="0" hangingPunct="0"/>
            <a:r>
              <a:rPr lang="de-DE" sz="1200" kern="1200" dirty="0" smtClean="0">
                <a:solidFill>
                  <a:schemeClr val="tx1"/>
                </a:solidFill>
                <a:effectLst/>
                <a:latin typeface="+mn-lt"/>
                <a:ea typeface="+mn-ea"/>
                <a:cs typeface="+mn-cs"/>
              </a:rPr>
              <a:t>Ziel 10 Entwicklung einer Smart City</a:t>
            </a:r>
          </a:p>
          <a:p>
            <a:pPr lvl="0" hangingPunct="0"/>
            <a:r>
              <a:rPr lang="de-DE" sz="1200" kern="1200" dirty="0" smtClean="0">
                <a:solidFill>
                  <a:schemeClr val="tx1"/>
                </a:solidFill>
                <a:effectLst/>
                <a:latin typeface="+mn-lt"/>
                <a:ea typeface="+mn-ea"/>
                <a:cs typeface="+mn-cs"/>
              </a:rPr>
              <a:t>Ziel 19 Bedarfsgerechtes Infrastrukturnetz für Kinder und Jugendliche</a:t>
            </a:r>
          </a:p>
          <a:p>
            <a:pPr lvl="0" hangingPunct="0"/>
            <a:r>
              <a:rPr lang="de-DE" sz="1200" kern="1200" dirty="0" smtClean="0">
                <a:solidFill>
                  <a:schemeClr val="tx1"/>
                </a:solidFill>
                <a:effectLst/>
                <a:latin typeface="+mn-lt"/>
                <a:ea typeface="+mn-ea"/>
                <a:cs typeface="+mn-cs"/>
              </a:rPr>
              <a:t>Ziel 25 Klimatisch anpassungsfähige Stadtstrukturen</a:t>
            </a:r>
          </a:p>
          <a:p>
            <a:pPr lvl="0" hangingPunct="0"/>
            <a:r>
              <a:rPr lang="de-DE" sz="1200" kern="1200" dirty="0" smtClean="0">
                <a:solidFill>
                  <a:schemeClr val="tx1"/>
                </a:solidFill>
                <a:effectLst/>
                <a:latin typeface="+mn-lt"/>
                <a:ea typeface="+mn-ea"/>
                <a:cs typeface="+mn-cs"/>
              </a:rPr>
              <a:t>Ziel 26 Umsetzung der Energie- und Klimaschutzstrategie </a:t>
            </a:r>
            <a:r>
              <a:rPr lang="de-DE" sz="1200" b="1" kern="1200" dirty="0" smtClean="0">
                <a:solidFill>
                  <a:schemeClr val="tx1"/>
                </a:solidFill>
                <a:effectLst/>
                <a:latin typeface="+mn-lt"/>
                <a:ea typeface="+mn-ea"/>
                <a:cs typeface="+mn-cs"/>
              </a:rPr>
              <a:t>auf dem Weg zur Klimaneutralität </a:t>
            </a:r>
            <a:r>
              <a:rPr lang="de-DE" sz="1200" kern="1200" dirty="0" smtClean="0">
                <a:solidFill>
                  <a:schemeClr val="tx1"/>
                </a:solidFill>
                <a:effectLst/>
                <a:latin typeface="+mn-lt"/>
                <a:ea typeface="+mn-ea"/>
                <a:cs typeface="+mn-cs"/>
              </a:rPr>
              <a:t>(neu Klimaneutralität)</a:t>
            </a:r>
          </a:p>
          <a:p>
            <a:pPr lvl="0" hangingPunct="0"/>
            <a:r>
              <a:rPr lang="de-DE" sz="1200" kern="1200" dirty="0" smtClean="0">
                <a:solidFill>
                  <a:schemeClr val="tx1"/>
                </a:solidFill>
                <a:effectLst/>
                <a:latin typeface="+mn-lt"/>
                <a:ea typeface="+mn-ea"/>
                <a:cs typeface="+mn-cs"/>
              </a:rPr>
              <a:t>Ziel 27 </a:t>
            </a:r>
            <a:r>
              <a:rPr lang="de-DE" sz="1200" kern="1200" dirty="0" err="1" smtClean="0">
                <a:solidFill>
                  <a:schemeClr val="tx1"/>
                </a:solidFill>
                <a:effectLst/>
                <a:latin typeface="+mn-lt"/>
                <a:ea typeface="+mn-ea"/>
                <a:cs typeface="+mn-cs"/>
              </a:rPr>
              <a:t>Hochwasserresiliente</a:t>
            </a:r>
            <a:r>
              <a:rPr lang="de-DE" sz="1200" kern="1200" dirty="0" smtClean="0">
                <a:solidFill>
                  <a:schemeClr val="tx1"/>
                </a:solidFill>
                <a:effectLst/>
                <a:latin typeface="+mn-lt"/>
                <a:ea typeface="+mn-ea"/>
                <a:cs typeface="+mn-cs"/>
              </a:rPr>
              <a:t> Stadt</a:t>
            </a:r>
          </a:p>
          <a:p>
            <a:r>
              <a:rPr lang="de-DE" sz="1200" kern="1200" dirty="0" smtClean="0">
                <a:solidFill>
                  <a:schemeClr val="tx1"/>
                </a:solidFill>
                <a:effectLst/>
                <a:latin typeface="+mn-lt"/>
                <a:ea typeface="+mn-ea"/>
                <a:cs typeface="+mn-cs"/>
              </a:rPr>
              <a:t>Ziel 30 Multifunktionale Freiräume </a:t>
            </a:r>
            <a:endParaRPr lang="de-DE" dirty="0"/>
          </a:p>
        </p:txBody>
      </p:sp>
      <p:sp>
        <p:nvSpPr>
          <p:cNvPr id="4" name="Foliennummernplatzhalter 3"/>
          <p:cNvSpPr>
            <a:spLocks noGrp="1"/>
          </p:cNvSpPr>
          <p:nvPr>
            <p:ph type="sldNum" sz="quarter" idx="10"/>
          </p:nvPr>
        </p:nvSpPr>
        <p:spPr/>
        <p:txBody>
          <a:bodyPr/>
          <a:lstStyle/>
          <a:p>
            <a:fld id="{95D7D438-B362-4354-9B2F-277447F79509}" type="slidenum">
              <a:rPr lang="de-DE" smtClean="0"/>
              <a:t>6</a:t>
            </a:fld>
            <a:endParaRPr lang="de-DE"/>
          </a:p>
        </p:txBody>
      </p:sp>
    </p:spTree>
    <p:extLst>
      <p:ext uri="{BB962C8B-B14F-4D97-AF65-F5344CB8AC3E}">
        <p14:creationId xmlns:p14="http://schemas.microsoft.com/office/powerpoint/2010/main" val="1872100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hangingPunct="0"/>
            <a:r>
              <a:rPr lang="de-DE" sz="1200" kern="1200" dirty="0" smtClean="0">
                <a:solidFill>
                  <a:schemeClr val="tx1"/>
                </a:solidFill>
                <a:effectLst/>
                <a:latin typeface="+mn-lt"/>
                <a:ea typeface="+mn-ea"/>
                <a:cs typeface="+mn-cs"/>
              </a:rPr>
              <a:t>Maßgebliches Instrument zur Umsetzung prioritärer Maßnahmen ist die </a:t>
            </a:r>
            <a:r>
              <a:rPr lang="de-DE" sz="1200" b="1" kern="1200" dirty="0" smtClean="0">
                <a:solidFill>
                  <a:schemeClr val="tx1"/>
                </a:solidFill>
                <a:effectLst/>
                <a:latin typeface="+mn-lt"/>
                <a:ea typeface="+mn-ea"/>
                <a:cs typeface="+mn-cs"/>
              </a:rPr>
              <a:t>Städtebauförderung</a:t>
            </a:r>
            <a:r>
              <a:rPr lang="de-DE" sz="1200" kern="1200" dirty="0" smtClean="0">
                <a:solidFill>
                  <a:schemeClr val="tx1"/>
                </a:solidFill>
                <a:effectLst/>
                <a:latin typeface="+mn-lt"/>
                <a:ea typeface="+mn-ea"/>
                <a:cs typeface="+mn-cs"/>
              </a:rPr>
              <a:t>. Aktuell wird eine neue Förderperiode vorbereitet. Handlungsgebiete der Stadterneuerung liegen überwiegend in den Schwerpunkträumen der Stadtentwicklung gemäß INSEK. Hier ist ein Handeln im Sinne der Stadtteilentwicklung dringlich anzugehen und besitzt fachübergreifend eine hohe Priorität. </a:t>
            </a:r>
          </a:p>
          <a:p>
            <a:r>
              <a:rPr lang="de-DE" sz="1200" kern="1200" dirty="0" smtClean="0">
                <a:solidFill>
                  <a:schemeClr val="tx1"/>
                </a:solidFill>
                <a:effectLst/>
                <a:latin typeface="+mn-lt"/>
                <a:ea typeface="+mn-ea"/>
                <a:cs typeface="+mn-cs"/>
              </a:rPr>
              <a:t>Aus diesem Grund haben die Schwerpunkträume des INSEKs mit der Fortschreibung eine Modifizierung erfahren. </a:t>
            </a:r>
          </a:p>
          <a:p>
            <a:r>
              <a:rPr lang="de-DE" sz="1200" b="1" u="none" kern="1200" dirty="0" smtClean="0">
                <a:solidFill>
                  <a:schemeClr val="tx1"/>
                </a:solidFill>
                <a:effectLst/>
                <a:latin typeface="+mn-lt"/>
                <a:ea typeface="+mn-ea"/>
                <a:cs typeface="+mn-cs"/>
              </a:rPr>
              <a:t>Neue</a:t>
            </a:r>
            <a:r>
              <a:rPr lang="de-DE" sz="1200" b="1" kern="1200" dirty="0" smtClean="0">
                <a:solidFill>
                  <a:schemeClr val="tx1"/>
                </a:solidFill>
                <a:effectLst/>
                <a:latin typeface="+mn-lt"/>
                <a:ea typeface="+mn-ea"/>
                <a:cs typeface="+mn-cs"/>
              </a:rPr>
              <a:t> Schwerpunkträume </a:t>
            </a:r>
            <a:r>
              <a:rPr lang="de-DE" sz="1200" kern="1200" dirty="0" smtClean="0">
                <a:solidFill>
                  <a:schemeClr val="tx1"/>
                </a:solidFill>
                <a:effectLst/>
                <a:latin typeface="+mn-lt"/>
                <a:ea typeface="+mn-ea"/>
                <a:cs typeface="+mn-cs"/>
              </a:rPr>
              <a:t>sind: Blaues Band Geberbach und </a:t>
            </a:r>
            <a:r>
              <a:rPr lang="de-DE" sz="1200" kern="1200" dirty="0" err="1" smtClean="0">
                <a:solidFill>
                  <a:schemeClr val="tx1"/>
                </a:solidFill>
                <a:effectLst/>
                <a:latin typeface="+mn-lt"/>
                <a:ea typeface="+mn-ea"/>
                <a:cs typeface="+mn-cs"/>
              </a:rPr>
              <a:t>Altleuben</a:t>
            </a:r>
            <a:r>
              <a:rPr lang="de-DE" sz="1200" kern="1200" dirty="0" smtClean="0">
                <a:solidFill>
                  <a:schemeClr val="tx1"/>
                </a:solidFill>
                <a:effectLst/>
                <a:latin typeface="+mn-lt"/>
                <a:ea typeface="+mn-ea"/>
                <a:cs typeface="+mn-cs"/>
              </a:rPr>
              <a:t> (SPR 18), </a:t>
            </a:r>
            <a:r>
              <a:rPr lang="de-DE" sz="1200" kern="1200" dirty="0" err="1" smtClean="0">
                <a:solidFill>
                  <a:schemeClr val="tx1"/>
                </a:solidFill>
                <a:effectLst/>
                <a:latin typeface="+mn-lt"/>
                <a:ea typeface="+mn-ea"/>
                <a:cs typeface="+mn-cs"/>
              </a:rPr>
              <a:t>Altgruna</a:t>
            </a:r>
            <a:r>
              <a:rPr lang="de-DE" sz="1200" kern="1200" dirty="0" smtClean="0">
                <a:solidFill>
                  <a:schemeClr val="tx1"/>
                </a:solidFill>
                <a:effectLst/>
                <a:latin typeface="+mn-lt"/>
                <a:ea typeface="+mn-ea"/>
                <a:cs typeface="+mn-cs"/>
              </a:rPr>
              <a:t> (SPR 19), </a:t>
            </a:r>
            <a:r>
              <a:rPr lang="de-DE" sz="1200" kern="1200" dirty="0" err="1" smtClean="0">
                <a:solidFill>
                  <a:schemeClr val="tx1"/>
                </a:solidFill>
                <a:effectLst/>
                <a:latin typeface="+mn-lt"/>
                <a:ea typeface="+mn-ea"/>
                <a:cs typeface="+mn-cs"/>
              </a:rPr>
              <a:t>Seidnitz</a:t>
            </a:r>
            <a:r>
              <a:rPr lang="de-DE" sz="1200" kern="1200" dirty="0" smtClean="0">
                <a:solidFill>
                  <a:schemeClr val="tx1"/>
                </a:solidFill>
                <a:effectLst/>
                <a:latin typeface="+mn-lt"/>
                <a:ea typeface="+mn-ea"/>
                <a:cs typeface="+mn-cs"/>
              </a:rPr>
              <a:t>-Nord (SPR 20) und Westliches Hochland (SPR 21).</a:t>
            </a:r>
          </a:p>
          <a:p>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Teil B greift die </a:t>
            </a:r>
            <a:r>
              <a:rPr lang="de-DE" sz="1200" b="1" kern="1200" dirty="0" smtClean="0">
                <a:solidFill>
                  <a:schemeClr val="tx1"/>
                </a:solidFill>
                <a:effectLst/>
                <a:latin typeface="+mn-lt"/>
                <a:ea typeface="+mn-ea"/>
                <a:cs typeface="+mn-cs"/>
              </a:rPr>
              <a:t>Ortsentwicklungskonzepte</a:t>
            </a:r>
            <a:r>
              <a:rPr lang="de-DE" sz="1200" kern="1200" dirty="0" smtClean="0">
                <a:solidFill>
                  <a:schemeClr val="tx1"/>
                </a:solidFill>
                <a:effectLst/>
                <a:latin typeface="+mn-lt"/>
                <a:ea typeface="+mn-ea"/>
                <a:cs typeface="+mn-cs"/>
              </a:rPr>
              <a:t> auf. Schwerpunkträume des INSEKs stellen sie nicht dar, da die aufgezeigten Handlungserfordernisse/Entwicklungspotenziale sich sehr punktuell auf ausgewählte Bereiche beziehen. In den betroffenen Ortschaften werden keine grundsätzlichen städtebaulichen Missstände aufgezeigt, die ein gesamtstädtisches Handeln dringlich erfordern und fachübergreifend eine hohe Priorität besitzen. Die Erarbeitung der Ortsentwicklungskonzepte ist als wichtige Maßnahme im INSEK enthalten. </a:t>
            </a:r>
          </a:p>
          <a:p>
            <a:endParaRPr lang="de-D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Ein neues Kapitel im Teil B setzt sich mit den </a:t>
            </a:r>
            <a:r>
              <a:rPr lang="de-DE" sz="1200" b="1" kern="1200" dirty="0" smtClean="0">
                <a:solidFill>
                  <a:schemeClr val="tx1"/>
                </a:solidFill>
                <a:effectLst/>
                <a:latin typeface="+mn-lt"/>
                <a:ea typeface="+mn-ea"/>
                <a:cs typeface="+mn-cs"/>
              </a:rPr>
              <a:t>Brachen</a:t>
            </a:r>
            <a:r>
              <a:rPr lang="de-DE" sz="1200" kern="1200" dirty="0" smtClean="0">
                <a:solidFill>
                  <a:schemeClr val="tx1"/>
                </a:solidFill>
                <a:effectLst/>
                <a:latin typeface="+mn-lt"/>
                <a:ea typeface="+mn-ea"/>
                <a:cs typeface="+mn-cs"/>
              </a:rPr>
              <a:t> und deren Priorisierung auseinander.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kern="1200" dirty="0" smtClean="0">
                <a:solidFill>
                  <a:schemeClr val="tx1"/>
                </a:solidFill>
                <a:effectLst/>
                <a:latin typeface="+mn-lt"/>
                <a:ea typeface="+mn-ea"/>
                <a:cs typeface="+mn-cs"/>
              </a:rPr>
              <a:t>Neues Kapitel </a:t>
            </a:r>
            <a:r>
              <a:rPr lang="de-DE" sz="1200" kern="1200" dirty="0" smtClean="0">
                <a:solidFill>
                  <a:schemeClr val="tx1"/>
                </a:solidFill>
                <a:effectLst/>
                <a:latin typeface="+mn-lt"/>
                <a:ea typeface="+mn-ea"/>
                <a:cs typeface="+mn-cs"/>
              </a:rPr>
              <a:t>im INSEK, weil seitens der Landesregierung die Forderung besteht, die Antragstellung zur Förderungen von Altlastensanierungen und in der Städtebauförderung an eine abgestimmte Gesamtstrategie der Stadt zu binden. Ein </a:t>
            </a:r>
            <a:r>
              <a:rPr lang="de-DE" sz="1200" kern="1200" dirty="0" err="1" smtClean="0">
                <a:solidFill>
                  <a:schemeClr val="tx1"/>
                </a:solidFill>
                <a:effectLst/>
                <a:latin typeface="+mn-lt"/>
                <a:ea typeface="+mn-ea"/>
                <a:cs typeface="+mn-cs"/>
              </a:rPr>
              <a:t>Brachenkonzept</a:t>
            </a:r>
            <a:r>
              <a:rPr lang="de-DE" sz="1200" kern="1200" dirty="0" smtClean="0">
                <a:solidFill>
                  <a:schemeClr val="tx1"/>
                </a:solidFill>
                <a:effectLst/>
                <a:latin typeface="+mn-lt"/>
                <a:ea typeface="+mn-ea"/>
                <a:cs typeface="+mn-cs"/>
              </a:rPr>
              <a:t> gibt es in der Stadt noch nicht. Im INSEK wurden deshalb nur prioritäre Brachen aufgenommen (in Abstimmung 61, 80 und 86).</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Insgesamt wurden 20 Brachen identifiziert, deren Revitalisierung für die Stadtentwicklung von besonderer Bedeutung sind. Benannt werden Brachen mit dem Entwicklungsziel einer </a:t>
            </a:r>
            <a:r>
              <a:rPr lang="de-DE" sz="1200" u="sng" kern="1200" dirty="0" smtClean="0">
                <a:solidFill>
                  <a:schemeClr val="tx1"/>
                </a:solidFill>
                <a:effectLst/>
                <a:latin typeface="+mn-lt"/>
                <a:ea typeface="+mn-ea"/>
                <a:cs typeface="+mn-cs"/>
              </a:rPr>
              <a:t>gewerblichen Entwicklung</a:t>
            </a:r>
            <a:r>
              <a:rPr lang="de-DE" sz="1200" kern="1200" dirty="0" smtClean="0">
                <a:solidFill>
                  <a:schemeClr val="tx1"/>
                </a:solidFill>
                <a:effectLst/>
                <a:latin typeface="+mn-lt"/>
                <a:ea typeface="+mn-ea"/>
                <a:cs typeface="+mn-cs"/>
              </a:rPr>
              <a:t>: u. a. Dresdner Str. 44 / Bahnhofstr. 18 (ehemaliges Betonwerk) und Hammerweg 25, mit dem Ziel einer Entwicklung von </a:t>
            </a:r>
            <a:r>
              <a:rPr lang="de-DE" sz="1200" u="sng" kern="1200" dirty="0" smtClean="0">
                <a:solidFill>
                  <a:schemeClr val="tx1"/>
                </a:solidFill>
                <a:effectLst/>
                <a:latin typeface="+mn-lt"/>
                <a:ea typeface="+mn-ea"/>
                <a:cs typeface="+mn-cs"/>
              </a:rPr>
              <a:t>Wohnflächen/Gemeinbedarf</a:t>
            </a:r>
            <a:r>
              <a:rPr lang="de-DE" sz="1200" kern="1200" dirty="0" smtClean="0">
                <a:solidFill>
                  <a:schemeClr val="tx1"/>
                </a:solidFill>
                <a:effectLst/>
                <a:latin typeface="+mn-lt"/>
                <a:ea typeface="+mn-ea"/>
                <a:cs typeface="+mn-cs"/>
              </a:rPr>
              <a:t>: u. a. Windmühlenstraße sowie </a:t>
            </a:r>
            <a:r>
              <a:rPr lang="de-DE" sz="1200" kern="1200" dirty="0" err="1" smtClean="0">
                <a:solidFill>
                  <a:schemeClr val="tx1"/>
                </a:solidFill>
                <a:effectLst/>
                <a:latin typeface="+mn-lt"/>
                <a:ea typeface="+mn-ea"/>
                <a:cs typeface="+mn-cs"/>
              </a:rPr>
              <a:t>Johnsbacher</a:t>
            </a:r>
            <a:r>
              <a:rPr lang="de-DE" sz="1200" kern="1200" dirty="0" smtClean="0">
                <a:solidFill>
                  <a:schemeClr val="tx1"/>
                </a:solidFill>
                <a:effectLst/>
                <a:latin typeface="+mn-lt"/>
                <a:ea typeface="+mn-ea"/>
                <a:cs typeface="+mn-cs"/>
              </a:rPr>
              <a:t> Weg und mit Entwicklungsziel einer </a:t>
            </a:r>
            <a:r>
              <a:rPr lang="de-DE" sz="1200" u="sng" kern="1200" dirty="0" smtClean="0">
                <a:solidFill>
                  <a:schemeClr val="tx1"/>
                </a:solidFill>
                <a:effectLst/>
                <a:latin typeface="+mn-lt"/>
                <a:ea typeface="+mn-ea"/>
                <a:cs typeface="+mn-cs"/>
              </a:rPr>
              <a:t>gemischten Entwicklung (Gewerbe, Wohnen, Grün)</a:t>
            </a:r>
            <a:r>
              <a:rPr lang="de-DE" sz="1200" kern="1200" dirty="0" smtClean="0">
                <a:solidFill>
                  <a:schemeClr val="tx1"/>
                </a:solidFill>
                <a:effectLst/>
                <a:latin typeface="+mn-lt"/>
                <a:ea typeface="+mn-ea"/>
                <a:cs typeface="+mn-cs"/>
              </a:rPr>
              <a:t>: u. a. Rudolf-</a:t>
            </a:r>
            <a:r>
              <a:rPr lang="de-DE" sz="1200" kern="1200" dirty="0" err="1" smtClean="0">
                <a:solidFill>
                  <a:schemeClr val="tx1"/>
                </a:solidFill>
                <a:effectLst/>
                <a:latin typeface="+mn-lt"/>
                <a:ea typeface="+mn-ea"/>
                <a:cs typeface="+mn-cs"/>
              </a:rPr>
              <a:t>Bergander</a:t>
            </a:r>
            <a:r>
              <a:rPr lang="de-DE" sz="1200" kern="1200" dirty="0" smtClean="0">
                <a:solidFill>
                  <a:schemeClr val="tx1"/>
                </a:solidFill>
                <a:effectLst/>
                <a:latin typeface="+mn-lt"/>
                <a:ea typeface="+mn-ea"/>
                <a:cs typeface="+mn-cs"/>
              </a:rPr>
              <a:t>-Ring und das Stadtquartier Alter Leipziger Bahnhof.</a:t>
            </a:r>
          </a:p>
        </p:txBody>
      </p:sp>
      <p:sp>
        <p:nvSpPr>
          <p:cNvPr id="4" name="Foliennummernplatzhalter 3"/>
          <p:cNvSpPr>
            <a:spLocks noGrp="1"/>
          </p:cNvSpPr>
          <p:nvPr>
            <p:ph type="sldNum" sz="quarter" idx="10"/>
          </p:nvPr>
        </p:nvSpPr>
        <p:spPr/>
        <p:txBody>
          <a:bodyPr/>
          <a:lstStyle/>
          <a:p>
            <a:fld id="{95D7D438-B362-4354-9B2F-277447F79509}" type="slidenum">
              <a:rPr lang="de-DE" smtClean="0"/>
              <a:t>7</a:t>
            </a:fld>
            <a:endParaRPr lang="de-DE"/>
          </a:p>
        </p:txBody>
      </p:sp>
    </p:spTree>
    <p:extLst>
      <p:ext uri="{BB962C8B-B14F-4D97-AF65-F5344CB8AC3E}">
        <p14:creationId xmlns:p14="http://schemas.microsoft.com/office/powerpoint/2010/main" val="1511731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err="1" smtClean="0"/>
              <a:t>ca</a:t>
            </a:r>
            <a:r>
              <a:rPr lang="de-DE" sz="1200" dirty="0" smtClean="0"/>
              <a:t> 30 realisierte Schlüsselprojekte seit Beschluss 2016</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Im Berichtszeitraum: Wesentliche Schlüsselprojekte wurden umgesetzt, darunter das Kraftwerk Mitte, der Schwimmsportkomplex Freiberger Platz, Teile des Promenadenrings und wichtige Wohnungsbauvorhaben, die Zentralhaltestelle </a:t>
            </a:r>
            <a:r>
              <a:rPr lang="de-DE" sz="1200" kern="1200" dirty="0" err="1" smtClean="0">
                <a:solidFill>
                  <a:schemeClr val="tx1"/>
                </a:solidFill>
                <a:effectLst/>
                <a:latin typeface="+mn-lt"/>
                <a:ea typeface="+mn-ea"/>
                <a:cs typeface="+mn-cs"/>
              </a:rPr>
              <a:t>Kesselsdorfer</a:t>
            </a:r>
            <a:r>
              <a:rPr lang="de-DE" sz="1200" kern="1200" dirty="0" smtClean="0">
                <a:solidFill>
                  <a:schemeClr val="tx1"/>
                </a:solidFill>
                <a:effectLst/>
                <a:latin typeface="+mn-lt"/>
                <a:ea typeface="+mn-ea"/>
                <a:cs typeface="+mn-cs"/>
              </a:rPr>
              <a:t> Straße und der HQ</a:t>
            </a:r>
            <a:r>
              <a:rPr lang="de-DE" sz="1200" kern="1200" baseline="-25000" dirty="0" smtClean="0">
                <a:solidFill>
                  <a:schemeClr val="tx1"/>
                </a:solidFill>
                <a:effectLst/>
                <a:latin typeface="+mn-lt"/>
                <a:ea typeface="+mn-ea"/>
                <a:cs typeface="+mn-cs"/>
              </a:rPr>
              <a:t>500</a:t>
            </a:r>
            <a:r>
              <a:rPr lang="de-DE" sz="1200" kern="1200" dirty="0" smtClean="0">
                <a:solidFill>
                  <a:schemeClr val="tx1"/>
                </a:solidFill>
                <a:effectLst/>
                <a:latin typeface="+mn-lt"/>
                <a:ea typeface="+mn-ea"/>
                <a:cs typeface="+mn-cs"/>
              </a:rPr>
              <a:t>-Schutz an der </a:t>
            </a:r>
            <a:r>
              <a:rPr lang="de-DE" sz="1200" kern="1200" dirty="0" err="1" smtClean="0">
                <a:solidFill>
                  <a:schemeClr val="tx1"/>
                </a:solidFill>
                <a:effectLst/>
                <a:latin typeface="+mn-lt"/>
                <a:ea typeface="+mn-ea"/>
                <a:cs typeface="+mn-cs"/>
              </a:rPr>
              <a:t>Weißeritz</a:t>
            </a:r>
            <a:r>
              <a:rPr lang="de-DE" sz="1200" kern="1200" dirty="0" smtClean="0">
                <a:solidFill>
                  <a:schemeClr val="tx1"/>
                </a:solidFill>
                <a:effectLst/>
                <a:latin typeface="+mn-lt"/>
                <a:ea typeface="+mn-ea"/>
                <a:cs typeface="+mn-cs"/>
              </a:rPr>
              <a:t>, weiter sind der Um- und Ausbau des Heinz-</a:t>
            </a:r>
            <a:r>
              <a:rPr lang="de-DE" sz="1200" kern="1200" dirty="0" err="1" smtClean="0">
                <a:solidFill>
                  <a:schemeClr val="tx1"/>
                </a:solidFill>
                <a:effectLst/>
                <a:latin typeface="+mn-lt"/>
                <a:ea typeface="+mn-ea"/>
                <a:cs typeface="+mn-cs"/>
              </a:rPr>
              <a:t>Steyer</a:t>
            </a:r>
            <a:r>
              <a:rPr lang="de-DE" sz="1200" kern="1200" dirty="0" smtClean="0">
                <a:solidFill>
                  <a:schemeClr val="tx1"/>
                </a:solidFill>
                <a:effectLst/>
                <a:latin typeface="+mn-lt"/>
                <a:ea typeface="+mn-ea"/>
                <a:cs typeface="+mn-cs"/>
              </a:rPr>
              <a:t>-Stadions in Umsetzung und es wurden Investitionen im Schulneu- und Umbau abgeschlossen (wie </a:t>
            </a:r>
            <a:r>
              <a:rPr lang="de-DE" sz="1200" kern="1200" dirty="0" err="1" smtClean="0">
                <a:solidFill>
                  <a:schemeClr val="tx1"/>
                </a:solidFill>
                <a:effectLst/>
                <a:latin typeface="+mn-lt"/>
                <a:ea typeface="+mn-ea"/>
                <a:cs typeface="+mn-cs"/>
              </a:rPr>
              <a:t>Gehestraße</a:t>
            </a:r>
            <a:r>
              <a:rPr lang="de-DE" sz="1200" kern="1200" dirty="0" smtClean="0">
                <a:solidFill>
                  <a:schemeClr val="tx1"/>
                </a:solidFill>
                <a:effectLst/>
                <a:latin typeface="+mn-lt"/>
                <a:ea typeface="+mn-ea"/>
                <a:cs typeface="+mn-cs"/>
              </a:rPr>
              <a:t>, Dreikönigsgymnasium, Schulcampus </a:t>
            </a:r>
            <a:r>
              <a:rPr lang="de-DE" sz="1200" kern="1200" dirty="0" err="1" smtClean="0">
                <a:solidFill>
                  <a:schemeClr val="tx1"/>
                </a:solidFill>
                <a:effectLst/>
                <a:latin typeface="+mn-lt"/>
                <a:ea typeface="+mn-ea"/>
                <a:cs typeface="+mn-cs"/>
              </a:rPr>
              <a:t>Tolkewitz</a:t>
            </a:r>
            <a:r>
              <a:rPr lang="de-DE" sz="1200" kern="1200" dirty="0" smtClean="0">
                <a:solidFill>
                  <a:schemeClr val="tx1"/>
                </a:solidFill>
                <a:effectLst/>
                <a:latin typeface="+mn-lt"/>
                <a:ea typeface="+mn-ea"/>
                <a:cs typeface="+mn-cs"/>
              </a:rPr>
              <a:t>).</a:t>
            </a:r>
            <a:endParaRPr lang="de-D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INSEK enthält aktuell </a:t>
            </a:r>
            <a:r>
              <a:rPr lang="de-DE" sz="1200" b="1" dirty="0" smtClean="0"/>
              <a:t>78 Schlüsselprojekte </a:t>
            </a:r>
            <a:r>
              <a:rPr lang="de-DE" sz="1200" dirty="0" smtClean="0"/>
              <a:t>(</a:t>
            </a:r>
            <a:r>
              <a:rPr lang="de-DE" sz="1200" dirty="0" err="1" smtClean="0"/>
              <a:t>dav</a:t>
            </a:r>
            <a:r>
              <a:rPr lang="de-DE" sz="1200" dirty="0" smtClean="0"/>
              <a:t>. 31 neue) und </a:t>
            </a:r>
            <a:r>
              <a:rPr lang="de-DE" sz="1200" b="1" dirty="0" smtClean="0"/>
              <a:t>279 Maßnahmen/Projekte (</a:t>
            </a:r>
            <a:r>
              <a:rPr lang="de-DE" sz="1200" b="0" dirty="0" smtClean="0"/>
              <a:t>131 neue)</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dirty="0" smtClean="0"/>
              <a:t>[s. separates</a:t>
            </a:r>
            <a:r>
              <a:rPr lang="de-DE" sz="1200" b="0" baseline="0" dirty="0" smtClean="0"/>
              <a:t> Dokument]</a:t>
            </a:r>
            <a:endParaRPr lang="de-DE" sz="1200" b="0" dirty="0" smtClean="0"/>
          </a:p>
          <a:p>
            <a:endParaRPr lang="de-DE"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dirty="0" smtClean="0"/>
              <a:t>neue WID-Projekte (Sternplatz, Parkstr, Schäferstr, Fröbelstr.,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dirty="0" smtClean="0"/>
              <a:t>Umsetzung des BMI-Förderprogramms ZIZ – Zukunftsfähige Innenstädte und Zentren </a:t>
            </a:r>
            <a:r>
              <a:rPr lang="de-DE" sz="1200" b="0" i="1" dirty="0" smtClean="0">
                <a:solidFill>
                  <a:schemeClr val="tx1"/>
                </a:solidFill>
              </a:rPr>
              <a:t>Beispiele?</a:t>
            </a:r>
          </a:p>
          <a:p>
            <a:pPr marL="171450" indent="-171450">
              <a:buFont typeface="Arial" panose="020B0604020202020204" pitchFamily="34" charset="0"/>
              <a:buChar char="•"/>
            </a:pPr>
            <a:r>
              <a:rPr lang="de-DE" sz="1200" b="0" kern="1200" dirty="0" smtClean="0">
                <a:solidFill>
                  <a:schemeClr val="tx1"/>
                </a:solidFill>
                <a:effectLst/>
                <a:latin typeface="+mn-lt"/>
                <a:ea typeface="+mn-ea"/>
                <a:cs typeface="+mn-cs"/>
              </a:rPr>
              <a:t>Neubau eines zentralen </a:t>
            </a:r>
            <a:r>
              <a:rPr lang="de-DE" sz="1200" b="1" kern="1200" dirty="0" smtClean="0">
                <a:solidFill>
                  <a:schemeClr val="tx1"/>
                </a:solidFill>
                <a:effectLst/>
                <a:latin typeface="+mn-lt"/>
                <a:ea typeface="+mn-ea"/>
                <a:cs typeface="+mn-cs"/>
              </a:rPr>
              <a:t>Fernbusbahnhofs</a:t>
            </a:r>
            <a:r>
              <a:rPr lang="de-DE" sz="1200" b="0" kern="1200" dirty="0" smtClean="0">
                <a:solidFill>
                  <a:schemeClr val="tx1"/>
                </a:solidFill>
                <a:effectLst/>
                <a:latin typeface="+mn-lt"/>
                <a:ea typeface="+mn-ea"/>
                <a:cs typeface="+mn-cs"/>
              </a:rPr>
              <a:t> im Bereich Wiener Platz West einschließlich eines Fahrradparkhauses und Fortführung der Gestaltung des Wiener Platzes zu einem attraktiven und sicheren Verkehrsknotenpunkt. Aufwertung Bahnhofsumfeld Nord und Süd. Suchtpräventive Maßnahmen sind hierbei integraler Bestandteil der Umgestaltung</a:t>
            </a:r>
          </a:p>
          <a:p>
            <a:pPr marL="171450" indent="-171450">
              <a:buFont typeface="Arial" panose="020B0604020202020204" pitchFamily="34" charset="0"/>
              <a:buChar char="•"/>
            </a:pPr>
            <a:r>
              <a:rPr lang="de-DE" sz="1200" b="1" kern="1200" dirty="0" smtClean="0">
                <a:solidFill>
                  <a:schemeClr val="tx1"/>
                </a:solidFill>
                <a:effectLst/>
                <a:latin typeface="+mn-lt"/>
                <a:ea typeface="+mn-ea"/>
                <a:cs typeface="+mn-cs"/>
              </a:rPr>
              <a:t>Verwaltungszentrums</a:t>
            </a:r>
            <a:r>
              <a:rPr lang="de-DE" sz="1200" b="0" kern="1200" dirty="0" smtClean="0">
                <a:solidFill>
                  <a:schemeClr val="tx1"/>
                </a:solidFill>
                <a:effectLst/>
                <a:latin typeface="+mn-lt"/>
                <a:ea typeface="+mn-ea"/>
                <a:cs typeface="+mn-cs"/>
              </a:rPr>
              <a:t> am Ferdinandplatz</a:t>
            </a:r>
          </a:p>
          <a:p>
            <a:pPr marL="171450" indent="-171450">
              <a:buFont typeface="Arial" panose="020B0604020202020204" pitchFamily="34" charset="0"/>
              <a:buChar char="•"/>
            </a:pPr>
            <a:r>
              <a:rPr lang="de-DE" sz="1200" b="0" kern="1200" dirty="0" smtClean="0">
                <a:solidFill>
                  <a:schemeClr val="tx1"/>
                </a:solidFill>
                <a:effectLst/>
                <a:latin typeface="+mn-lt"/>
                <a:ea typeface="+mn-ea"/>
                <a:cs typeface="+mn-cs"/>
              </a:rPr>
              <a:t>Entwicklung eines zentralen Standortes an der </a:t>
            </a:r>
            <a:r>
              <a:rPr lang="de-DE" sz="1200" b="0" kern="1200" dirty="0" err="1" smtClean="0">
                <a:solidFill>
                  <a:schemeClr val="tx1"/>
                </a:solidFill>
                <a:effectLst/>
                <a:latin typeface="+mn-lt"/>
                <a:ea typeface="+mn-ea"/>
                <a:cs typeface="+mn-cs"/>
              </a:rPr>
              <a:t>Strehlener</a:t>
            </a:r>
            <a:r>
              <a:rPr lang="de-DE" sz="1200" b="0" kern="1200" dirty="0" smtClean="0">
                <a:solidFill>
                  <a:schemeClr val="tx1"/>
                </a:solidFill>
                <a:effectLst/>
                <a:latin typeface="+mn-lt"/>
                <a:ea typeface="+mn-ea"/>
                <a:cs typeface="+mn-cs"/>
              </a:rPr>
              <a:t> Straße für die Aufgaben auf dem Gebiet des Brandschutzes, </a:t>
            </a:r>
            <a:r>
              <a:rPr lang="de-DE" sz="1200" b="1" kern="1200" dirty="0" smtClean="0">
                <a:solidFill>
                  <a:schemeClr val="tx1"/>
                </a:solidFill>
                <a:effectLst/>
                <a:latin typeface="+mn-lt"/>
                <a:ea typeface="+mn-ea"/>
                <a:cs typeface="+mn-cs"/>
              </a:rPr>
              <a:t>Rettungsdienstes</a:t>
            </a:r>
            <a:r>
              <a:rPr lang="de-DE" sz="1200" b="0" kern="1200" dirty="0" smtClean="0">
                <a:solidFill>
                  <a:schemeClr val="tx1"/>
                </a:solidFill>
                <a:effectLst/>
                <a:latin typeface="+mn-lt"/>
                <a:ea typeface="+mn-ea"/>
                <a:cs typeface="+mn-cs"/>
              </a:rPr>
              <a:t> und Katastrophenschutzes einschließlich einer neuen integrierten Regionalleitstelle (Schlüsselprojekt)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0" kern="1200" dirty="0" smtClean="0">
                <a:solidFill>
                  <a:schemeClr val="tx1"/>
                </a:solidFill>
                <a:effectLst/>
                <a:latin typeface="+mn-lt"/>
                <a:ea typeface="+mn-ea"/>
                <a:cs typeface="+mn-cs"/>
              </a:rPr>
              <a:t>Fortführung der Planung und Umsetzung des stadtstrukturell bedeutsamen Projektes zur Anlage des </a:t>
            </a:r>
            <a:r>
              <a:rPr lang="de-DE" sz="1200" b="1" kern="1200" dirty="0" smtClean="0">
                <a:solidFill>
                  <a:schemeClr val="tx1"/>
                </a:solidFill>
                <a:effectLst/>
                <a:latin typeface="+mn-lt"/>
                <a:ea typeface="+mn-ea"/>
                <a:cs typeface="+mn-cs"/>
              </a:rPr>
              <a:t>Promenadenrings</a:t>
            </a:r>
            <a:r>
              <a:rPr lang="de-DE" sz="1200" b="0" kern="1200" dirty="0" smtClean="0">
                <a:solidFill>
                  <a:schemeClr val="tx1"/>
                </a:solidFill>
                <a:effectLst/>
                <a:latin typeface="+mn-lt"/>
                <a:ea typeface="+mn-ea"/>
                <a:cs typeface="+mn-cs"/>
              </a:rPr>
              <a:t> um den Altstadtkern einschließlich dem Rathausvorplatz als Anlage hoher Freiraum- und Aufenthaltsqualität in Adaption der historischen Befestigungsanlage im Abschnitt zwischen </a:t>
            </a:r>
            <a:r>
              <a:rPr lang="de-DE" sz="1200" b="0" kern="1200" dirty="0" err="1" smtClean="0">
                <a:solidFill>
                  <a:schemeClr val="tx1"/>
                </a:solidFill>
                <a:effectLst/>
                <a:latin typeface="+mn-lt"/>
                <a:ea typeface="+mn-ea"/>
                <a:cs typeface="+mn-cs"/>
              </a:rPr>
              <a:t>Wilsdruffer</a:t>
            </a:r>
            <a:r>
              <a:rPr lang="de-DE" sz="1200" b="0" kern="1200" dirty="0" smtClean="0">
                <a:solidFill>
                  <a:schemeClr val="tx1"/>
                </a:solidFill>
                <a:effectLst/>
                <a:latin typeface="+mn-lt"/>
                <a:ea typeface="+mn-ea"/>
                <a:cs typeface="+mn-cs"/>
              </a:rPr>
              <a:t> Straße und Seestraße (Schlüsselprojekt)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de-DE" b="0" dirty="0"/>
          </a:p>
        </p:txBody>
      </p:sp>
      <p:sp>
        <p:nvSpPr>
          <p:cNvPr id="4" name="Foliennummernplatzhalter 3"/>
          <p:cNvSpPr>
            <a:spLocks noGrp="1"/>
          </p:cNvSpPr>
          <p:nvPr>
            <p:ph type="sldNum" sz="quarter" idx="10"/>
          </p:nvPr>
        </p:nvSpPr>
        <p:spPr/>
        <p:txBody>
          <a:bodyPr/>
          <a:lstStyle/>
          <a:p>
            <a:fld id="{95D7D438-B362-4354-9B2F-277447F79509}" type="slidenum">
              <a:rPr lang="de-DE" smtClean="0"/>
              <a:t>8</a:t>
            </a:fld>
            <a:endParaRPr lang="de-DE"/>
          </a:p>
        </p:txBody>
      </p:sp>
    </p:spTree>
    <p:extLst>
      <p:ext uri="{BB962C8B-B14F-4D97-AF65-F5344CB8AC3E}">
        <p14:creationId xmlns:p14="http://schemas.microsoft.com/office/powerpoint/2010/main" val="190447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Gesamtüberblick SPR</a:t>
            </a:r>
          </a:p>
          <a:p>
            <a:r>
              <a:rPr lang="de-DE" dirty="0" smtClean="0"/>
              <a:t> </a:t>
            </a:r>
          </a:p>
          <a:p>
            <a:r>
              <a:rPr lang="de-DE" dirty="0" smtClean="0"/>
              <a:t>SPR 6 wurde in den SPR 5 integriert</a:t>
            </a:r>
          </a:p>
          <a:p>
            <a:r>
              <a:rPr lang="de-DE" dirty="0" smtClean="0"/>
              <a:t>SPR 16 wurde bereits mit der Fortschreibung 2018 aufgehoben (fehlende Maßnahmen)</a:t>
            </a:r>
          </a:p>
          <a:p>
            <a:r>
              <a:rPr lang="de-DE" dirty="0" smtClean="0"/>
              <a:t>somit </a:t>
            </a:r>
            <a:r>
              <a:rPr lang="de-DE" b="1" dirty="0" smtClean="0"/>
              <a:t>insgesamt 19 Schwerpunkträume</a:t>
            </a:r>
            <a:endParaRPr lang="de-DE" b="1" dirty="0"/>
          </a:p>
        </p:txBody>
      </p:sp>
      <p:sp>
        <p:nvSpPr>
          <p:cNvPr id="4" name="Foliennummernplatzhalter 3"/>
          <p:cNvSpPr>
            <a:spLocks noGrp="1"/>
          </p:cNvSpPr>
          <p:nvPr>
            <p:ph type="sldNum" sz="quarter" idx="10"/>
          </p:nvPr>
        </p:nvSpPr>
        <p:spPr/>
        <p:txBody>
          <a:bodyPr/>
          <a:lstStyle/>
          <a:p>
            <a:fld id="{95D7D438-B362-4354-9B2F-277447F79509}" type="slidenum">
              <a:rPr lang="de-DE" smtClean="0"/>
              <a:t>9</a:t>
            </a:fld>
            <a:endParaRPr lang="de-DE"/>
          </a:p>
        </p:txBody>
      </p:sp>
    </p:spTree>
    <p:extLst>
      <p:ext uri="{BB962C8B-B14F-4D97-AF65-F5344CB8AC3E}">
        <p14:creationId xmlns:p14="http://schemas.microsoft.com/office/powerpoint/2010/main" val="420976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Nochmals zum Verständnis</a:t>
            </a:r>
            <a:r>
              <a:rPr lang="de-DE" dirty="0" smtClean="0"/>
              <a:t>:</a:t>
            </a:r>
            <a:r>
              <a:rPr lang="de-DE" baseline="0" dirty="0" smtClean="0"/>
              <a:t> INSEK ist ein gesamtstädtisches Konzept, welches Prioritäten setzt; ist kein Fachkonzept und auch kein Stadtteilkonzept</a:t>
            </a:r>
          </a:p>
          <a:p>
            <a:endParaRPr lang="de-DE" baseline="0" dirty="0" smtClean="0"/>
          </a:p>
          <a:p>
            <a:r>
              <a:rPr lang="de-DE" b="1" baseline="0" dirty="0" smtClean="0"/>
              <a:t>Schwerpunkträume:</a:t>
            </a:r>
          </a:p>
          <a:p>
            <a:r>
              <a:rPr lang="de-DE" sz="1200" kern="1200" dirty="0" smtClean="0">
                <a:solidFill>
                  <a:schemeClr val="tx1"/>
                </a:solidFill>
                <a:effectLst/>
                <a:latin typeface="+mn-lt"/>
                <a:ea typeface="+mn-ea"/>
                <a:cs typeface="+mn-cs"/>
              </a:rPr>
              <a:t>Ein Raum ist ein Schwerpunktraum, wenn in ihm die Erreichung des durch ein oder mehrere Zukunftsthemen formulierten Ziels/Ziele besonders erfolgversprechend bzw. dringlich anzugehen ist. </a:t>
            </a:r>
          </a:p>
          <a:p>
            <a:r>
              <a:rPr lang="de-DE" sz="1200" kern="1200" dirty="0" smtClean="0">
                <a:solidFill>
                  <a:schemeClr val="tx1"/>
                </a:solidFill>
                <a:effectLst/>
                <a:latin typeface="+mn-lt"/>
                <a:ea typeface="+mn-ea"/>
                <a:cs typeface="+mn-cs"/>
              </a:rPr>
              <a:t>Handlungserfordernisse ergeben sich aus städtebaulichen/funktionalen</a:t>
            </a:r>
            <a:r>
              <a:rPr lang="de-DE" sz="1200" kern="1200" baseline="0" dirty="0" smtClean="0">
                <a:solidFill>
                  <a:schemeClr val="tx1"/>
                </a:solidFill>
                <a:effectLst/>
                <a:latin typeface="+mn-lt"/>
                <a:ea typeface="+mn-ea"/>
                <a:cs typeface="+mn-cs"/>
              </a:rPr>
              <a:t> </a:t>
            </a:r>
            <a:r>
              <a:rPr lang="de-DE" sz="1200" kern="1200" dirty="0" smtClean="0">
                <a:solidFill>
                  <a:schemeClr val="tx1"/>
                </a:solidFill>
                <a:effectLst/>
                <a:latin typeface="+mn-lt"/>
                <a:ea typeface="+mn-ea"/>
                <a:cs typeface="+mn-cs"/>
              </a:rPr>
              <a:t>Missständen und Defiziten</a:t>
            </a:r>
            <a:r>
              <a:rPr lang="de-DE" sz="1200" kern="1200" baseline="0" dirty="0" smtClean="0">
                <a:solidFill>
                  <a:schemeClr val="tx1"/>
                </a:solidFill>
                <a:effectLst/>
                <a:latin typeface="+mn-lt"/>
                <a:ea typeface="+mn-ea"/>
                <a:cs typeface="+mn-cs"/>
              </a:rPr>
              <a:t> (Brachen) sowie aus großen Entwicklungspotenziale (Entwicklungsgebiete. </a:t>
            </a:r>
            <a:endParaRPr lang="de-DE"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Das Handeln innerhalb der Schwerpunkträume hat eine besondere Auswirkung auf die gesamtstädtische Entwicklung. </a:t>
            </a:r>
          </a:p>
          <a:p>
            <a:r>
              <a:rPr lang="de-DE" sz="1200" kern="1200" dirty="0" smtClean="0">
                <a:solidFill>
                  <a:schemeClr val="tx1"/>
                </a:solidFill>
                <a:effectLst/>
                <a:latin typeface="+mn-lt"/>
                <a:ea typeface="+mn-ea"/>
                <a:cs typeface="+mn-cs"/>
              </a:rPr>
              <a:t>Zudem ist hier der planerische und finanzielle Einsatz besonders intensiv durchzuführen.</a:t>
            </a:r>
          </a:p>
          <a:p>
            <a:endParaRPr lang="de-DE" sz="1200" kern="1200" baseline="0" dirty="0" smtClean="0">
              <a:solidFill>
                <a:schemeClr val="tx1"/>
              </a:solidFill>
              <a:effectLst/>
              <a:latin typeface="+mn-lt"/>
              <a:ea typeface="+mn-ea"/>
              <a:cs typeface="+mn-cs"/>
            </a:endParaRPr>
          </a:p>
          <a:p>
            <a:pPr marL="0" indent="0">
              <a:buNone/>
            </a:pPr>
            <a:r>
              <a:rPr lang="de-DE" dirty="0" smtClean="0"/>
              <a:t>Grundsätzlich: </a:t>
            </a:r>
          </a:p>
          <a:p>
            <a:r>
              <a:rPr lang="de-DE" dirty="0" smtClean="0"/>
              <a:t>INSEK als </a:t>
            </a:r>
            <a:r>
              <a:rPr lang="de-DE" u="sng" dirty="0" smtClean="0"/>
              <a:t>integriertes Konzept</a:t>
            </a:r>
            <a:r>
              <a:rPr lang="de-DE" dirty="0" smtClean="0"/>
              <a:t> verstehen</a:t>
            </a:r>
          </a:p>
          <a:p>
            <a:r>
              <a:rPr lang="de-DE" u="sng" dirty="0" smtClean="0"/>
              <a:t>gesamtstädtische</a:t>
            </a:r>
            <a:r>
              <a:rPr lang="de-DE" dirty="0" smtClean="0"/>
              <a:t> Bedeutung</a:t>
            </a:r>
          </a:p>
          <a:p>
            <a:r>
              <a:rPr lang="de-DE" dirty="0" smtClean="0"/>
              <a:t>definiert Ziele der Stadtentwicklung und Prioritäten</a:t>
            </a:r>
          </a:p>
          <a:p>
            <a:r>
              <a:rPr lang="de-DE" dirty="0" smtClean="0"/>
              <a:t>INSEK ist kein Fach- bzw. Stadtteilkonzept</a:t>
            </a:r>
          </a:p>
          <a:p>
            <a:endParaRPr lang="de-DE" baseline="0" dirty="0" smtClean="0"/>
          </a:p>
        </p:txBody>
      </p:sp>
      <p:sp>
        <p:nvSpPr>
          <p:cNvPr id="4" name="Foliennummernplatzhalter 3"/>
          <p:cNvSpPr>
            <a:spLocks noGrp="1"/>
          </p:cNvSpPr>
          <p:nvPr>
            <p:ph type="sldNum" sz="quarter" idx="10"/>
          </p:nvPr>
        </p:nvSpPr>
        <p:spPr/>
        <p:txBody>
          <a:bodyPr/>
          <a:lstStyle/>
          <a:p>
            <a:fld id="{95D7D438-B362-4354-9B2F-277447F79509}" type="slidenum">
              <a:rPr lang="de-DE" smtClean="0"/>
              <a:t>10</a:t>
            </a:fld>
            <a:endParaRPr lang="de-DE"/>
          </a:p>
        </p:txBody>
      </p:sp>
    </p:spTree>
    <p:extLst>
      <p:ext uri="{BB962C8B-B14F-4D97-AF65-F5344CB8AC3E}">
        <p14:creationId xmlns:p14="http://schemas.microsoft.com/office/powerpoint/2010/main" val="3775671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ohne Bi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87468"/>
            <a:ext cx="7315200" cy="1946269"/>
          </a:xfrm>
        </p:spPr>
        <p:txBody>
          <a:bodyPr>
            <a:normAutofit/>
          </a:bodyPr>
          <a:lstStyle>
            <a:lvl1pPr>
              <a:defRPr sz="4800"/>
            </a:lvl1pPr>
          </a:lstStyle>
          <a:p>
            <a:r>
              <a:rPr lang="de-DE" smtClean="0"/>
              <a:t>Titelmasterformat durch Klicken bearbeiten</a:t>
            </a:r>
            <a:endParaRPr lang="en-US"/>
          </a:p>
        </p:txBody>
      </p:sp>
      <p:sp>
        <p:nvSpPr>
          <p:cNvPr id="3" name="Subtitle 2"/>
          <p:cNvSpPr>
            <a:spLocks noGrp="1"/>
          </p:cNvSpPr>
          <p:nvPr>
            <p:ph type="subTitle" idx="1"/>
          </p:nvPr>
        </p:nvSpPr>
        <p:spPr>
          <a:xfrm>
            <a:off x="914400" y="3874898"/>
            <a:ext cx="7315200" cy="858474"/>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15" name="Fußzeilenplatzhalter 14"/>
          <p:cNvSpPr>
            <a:spLocks noGrp="1"/>
          </p:cNvSpPr>
          <p:nvPr>
            <p:ph type="ftr" sz="quarter" idx="11"/>
          </p:nvPr>
        </p:nvSpPr>
        <p:spPr/>
        <p:txBody>
          <a:bodyPr/>
          <a:lstStyle/>
          <a:p>
            <a:r>
              <a:rPr lang="de-DE" smtClean="0"/>
              <a:t>Landeshauptstadt Dresden</a:t>
            </a:r>
          </a:p>
          <a:p>
            <a:r>
              <a:rPr lang="de-DE" smtClean="0"/>
              <a:t>Amt für Presse-, Öffentlichkeitsarbeit und Protokoll</a:t>
            </a:r>
          </a:p>
          <a:p>
            <a:endParaRPr lang="de-DE" dirty="0"/>
          </a:p>
        </p:txBody>
      </p:sp>
      <p:sp>
        <p:nvSpPr>
          <p:cNvPr id="7" name="Date Placeholder 3"/>
          <p:cNvSpPr>
            <a:spLocks noGrp="1"/>
          </p:cNvSpPr>
          <p:nvPr>
            <p:ph type="dt" sz="half" idx="2"/>
          </p:nvPr>
        </p:nvSpPr>
        <p:spPr>
          <a:xfrm>
            <a:off x="1835696" y="4803998"/>
            <a:ext cx="792088" cy="223439"/>
          </a:xfrm>
          <a:prstGeom prst="rect">
            <a:avLst/>
          </a:prstGeom>
        </p:spPr>
        <p:txBody>
          <a:bodyPr vert="horz" lIns="0" tIns="0" rIns="91440" bIns="45720" rtlCol="0" anchor="t" anchorCtr="0"/>
          <a:lstStyle>
            <a:lvl1pPr algn="l">
              <a:defRPr lang="de-DE" sz="1000" kern="1200" smtClean="0">
                <a:solidFill>
                  <a:schemeClr val="tx1"/>
                </a:solidFill>
                <a:effectLst/>
                <a:latin typeface="+mn-lt"/>
                <a:ea typeface="+mn-ea"/>
                <a:cs typeface="+mn-cs"/>
              </a:defRPr>
            </a:lvl1pPr>
          </a:lstStyle>
          <a:p>
            <a:r>
              <a:rPr lang="de-DE" smtClean="0"/>
              <a:t>8. April 2019</a:t>
            </a:r>
            <a:endParaRPr lang="de-DE" dirty="0"/>
          </a:p>
        </p:txBody>
      </p:sp>
      <p:sp>
        <p:nvSpPr>
          <p:cNvPr id="8" name="Slide Number Placeholder 5"/>
          <p:cNvSpPr>
            <a:spLocks noGrp="1"/>
          </p:cNvSpPr>
          <p:nvPr>
            <p:ph type="sldNum" sz="quarter" idx="4"/>
          </p:nvPr>
        </p:nvSpPr>
        <p:spPr>
          <a:xfrm>
            <a:off x="899592" y="4803998"/>
            <a:ext cx="941203" cy="226314"/>
          </a:xfrm>
          <a:prstGeom prst="rect">
            <a:avLst/>
          </a:prstGeom>
        </p:spPr>
        <p:txBody>
          <a:bodyPr vert="horz" lIns="0" tIns="0" rIns="0" bIns="45720" rtlCol="0" anchor="t"/>
          <a:lstStyle>
            <a:lvl1pPr algn="l">
              <a:defRPr lang="de-DE" sz="1000" kern="1200" smtClean="0">
                <a:solidFill>
                  <a:schemeClr val="tx1"/>
                </a:solidFill>
                <a:effectLst/>
                <a:latin typeface="+mn-lt"/>
                <a:ea typeface="+mn-ea"/>
                <a:cs typeface="+mn-cs"/>
              </a:defRPr>
            </a:lvl1pPr>
          </a:lstStyle>
          <a:p>
            <a:r>
              <a:rPr lang="de-DE" dirty="0" smtClean="0"/>
              <a:t>Folie </a:t>
            </a:r>
            <a:fld id="{01810A45-1857-4C7D-B2E6-5371A332287C}" type="slidenum">
              <a:rPr lang="de-DE" smtClean="0"/>
              <a:t>‹Nr.›</a:t>
            </a:fld>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15921B57-9378-401F-B664-AF8201DDDD1A}" type="datetime1">
              <a:rPr lang="de-DE" smtClean="0"/>
              <a:t>10.10.2022</a:t>
            </a:fld>
            <a:endParaRPr lang="de-DE"/>
          </a:p>
        </p:txBody>
      </p:sp>
      <p:sp>
        <p:nvSpPr>
          <p:cNvPr id="5" name="Footer Placeholder 4"/>
          <p:cNvSpPr>
            <a:spLocks noGrp="1"/>
          </p:cNvSpPr>
          <p:nvPr>
            <p:ph type="ftr" sz="quarter" idx="11"/>
          </p:nvPr>
        </p:nvSpPr>
        <p:spPr/>
        <p:txBody>
          <a:bodyPr/>
          <a:lstStyle/>
          <a:p>
            <a:r>
              <a:rPr lang="de-DE" smtClean="0"/>
              <a:t>Landeshauptstadt Dresden</a:t>
            </a:r>
            <a:endParaRPr lang="de-DE"/>
          </a:p>
        </p:txBody>
      </p:sp>
      <p:sp>
        <p:nvSpPr>
          <p:cNvPr id="6" name="Slide Number Placeholder 5"/>
          <p:cNvSpPr>
            <a:spLocks noGrp="1"/>
          </p:cNvSpPr>
          <p:nvPr>
            <p:ph type="sldNum" sz="quarter" idx="12"/>
          </p:nvPr>
        </p:nvSpPr>
        <p:spPr/>
        <p:txBody>
          <a:bodyPr/>
          <a:lstStyle/>
          <a:p>
            <a:fld id="{B4E29C59-F73F-4555-A3FC-98B3973F6095}"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1" y="1370032"/>
            <a:ext cx="1492499" cy="3363341"/>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854524" y="1370032"/>
            <a:ext cx="5241476" cy="3363341"/>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DF030EB1-7D62-44C5-A9AE-ABE7777ADD7C}" type="datetime1">
              <a:rPr lang="de-DE" smtClean="0"/>
              <a:t>10.10.2022</a:t>
            </a:fld>
            <a:endParaRPr lang="de-DE"/>
          </a:p>
        </p:txBody>
      </p:sp>
      <p:sp>
        <p:nvSpPr>
          <p:cNvPr id="5" name="Footer Placeholder 4"/>
          <p:cNvSpPr>
            <a:spLocks noGrp="1"/>
          </p:cNvSpPr>
          <p:nvPr>
            <p:ph type="ftr" sz="quarter" idx="11"/>
          </p:nvPr>
        </p:nvSpPr>
        <p:spPr/>
        <p:txBody>
          <a:bodyPr/>
          <a:lstStyle/>
          <a:p>
            <a:r>
              <a:rPr lang="de-DE" smtClean="0"/>
              <a:t>Landeshauptstadt Dresden</a:t>
            </a:r>
            <a:endParaRPr lang="de-DE"/>
          </a:p>
        </p:txBody>
      </p:sp>
      <p:sp>
        <p:nvSpPr>
          <p:cNvPr id="6" name="Slide Number Placeholder 5"/>
          <p:cNvSpPr>
            <a:spLocks noGrp="1"/>
          </p:cNvSpPr>
          <p:nvPr>
            <p:ph type="sldNum" sz="quarter" idx="12"/>
          </p:nvPr>
        </p:nvSpPr>
        <p:spPr/>
        <p:txBody>
          <a:bodyPr/>
          <a:lstStyle/>
          <a:p>
            <a:fld id="{B4E29C59-F73F-4555-A3FC-98B3973F6095}"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8613"/>
            <a:ext cx="7772400" cy="11017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18CA73C3-B53C-450E-9A9D-CD21846576BC}" type="datetimeFigureOut">
              <a:rPr lang="de-DE" smtClean="0"/>
              <a:t>10.10.2022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70DFBE-09FB-4605-8EC0-CA91665A2A71}" type="slidenum">
              <a:rPr lang="de-DE" smtClean="0"/>
              <a:t>‹Nr.›</a:t>
            </a:fld>
            <a:endParaRPr lang="de-DE"/>
          </a:p>
        </p:txBody>
      </p:sp>
    </p:spTree>
    <p:extLst>
      <p:ext uri="{BB962C8B-B14F-4D97-AF65-F5344CB8AC3E}">
        <p14:creationId xmlns:p14="http://schemas.microsoft.com/office/powerpoint/2010/main" val="4062499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CA73C3-B53C-450E-9A9D-CD21846576BC}" type="datetimeFigureOut">
              <a:rPr lang="de-DE" smtClean="0"/>
              <a:t>10.10.2022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70DFBE-09FB-4605-8EC0-CA91665A2A71}" type="slidenum">
              <a:rPr lang="de-DE" smtClean="0"/>
              <a:t>‹Nr.›</a:t>
            </a:fld>
            <a:endParaRPr lang="de-DE"/>
          </a:p>
        </p:txBody>
      </p:sp>
    </p:spTree>
    <p:extLst>
      <p:ext uri="{BB962C8B-B14F-4D97-AF65-F5344CB8AC3E}">
        <p14:creationId xmlns:p14="http://schemas.microsoft.com/office/powerpoint/2010/main" val="1681256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5"/>
            <a:ext cx="7772400" cy="1022350"/>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18CA73C3-B53C-450E-9A9D-CD21846576BC}" type="datetimeFigureOut">
              <a:rPr lang="de-DE" smtClean="0"/>
              <a:t>10.10.2022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70DFBE-09FB-4605-8EC0-CA91665A2A71}" type="slidenum">
              <a:rPr lang="de-DE" smtClean="0"/>
              <a:t>‹Nr.›</a:t>
            </a:fld>
            <a:endParaRPr lang="de-DE"/>
          </a:p>
        </p:txBody>
      </p:sp>
    </p:spTree>
    <p:extLst>
      <p:ext uri="{BB962C8B-B14F-4D97-AF65-F5344CB8AC3E}">
        <p14:creationId xmlns:p14="http://schemas.microsoft.com/office/powerpoint/2010/main" val="94834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18CA73C3-B53C-450E-9A9D-CD21846576BC}" type="datetimeFigureOut">
              <a:rPr lang="de-DE" smtClean="0"/>
              <a:t>10.10.2022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270DFBE-09FB-4605-8EC0-CA91665A2A71}" type="slidenum">
              <a:rPr lang="de-DE" smtClean="0"/>
              <a:t>‹Nr.›</a:t>
            </a:fld>
            <a:endParaRPr lang="de-DE"/>
          </a:p>
        </p:txBody>
      </p:sp>
    </p:spTree>
    <p:extLst>
      <p:ext uri="{BB962C8B-B14F-4D97-AF65-F5344CB8AC3E}">
        <p14:creationId xmlns:p14="http://schemas.microsoft.com/office/powerpoint/2010/main" val="2470842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18CA73C3-B53C-450E-9A9D-CD21846576BC}" type="datetimeFigureOut">
              <a:rPr lang="de-DE" smtClean="0"/>
              <a:t>10.10.2022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270DFBE-09FB-4605-8EC0-CA91665A2A71}" type="slidenum">
              <a:rPr lang="de-DE" smtClean="0"/>
              <a:t>‹Nr.›</a:t>
            </a:fld>
            <a:endParaRPr lang="de-DE"/>
          </a:p>
        </p:txBody>
      </p:sp>
    </p:spTree>
    <p:extLst>
      <p:ext uri="{BB962C8B-B14F-4D97-AF65-F5344CB8AC3E}">
        <p14:creationId xmlns:p14="http://schemas.microsoft.com/office/powerpoint/2010/main" val="1937074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18CA73C3-B53C-450E-9A9D-CD21846576BC}" type="datetimeFigureOut">
              <a:rPr lang="de-DE" smtClean="0"/>
              <a:t>10.10.2022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270DFBE-09FB-4605-8EC0-CA91665A2A71}" type="slidenum">
              <a:rPr lang="de-DE" smtClean="0"/>
              <a:t>‹Nr.›</a:t>
            </a:fld>
            <a:endParaRPr lang="de-DE"/>
          </a:p>
        </p:txBody>
      </p:sp>
    </p:spTree>
    <p:extLst>
      <p:ext uri="{BB962C8B-B14F-4D97-AF65-F5344CB8AC3E}">
        <p14:creationId xmlns:p14="http://schemas.microsoft.com/office/powerpoint/2010/main" val="850455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8CA73C3-B53C-450E-9A9D-CD21846576BC}" type="datetimeFigureOut">
              <a:rPr lang="de-DE" smtClean="0"/>
              <a:t>10.10.2022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270DFBE-09FB-4605-8EC0-CA91665A2A71}" type="slidenum">
              <a:rPr lang="de-DE" smtClean="0"/>
              <a:t>‹Nr.›</a:t>
            </a:fld>
            <a:endParaRPr lang="de-DE"/>
          </a:p>
        </p:txBody>
      </p:sp>
    </p:spTree>
    <p:extLst>
      <p:ext uri="{BB962C8B-B14F-4D97-AF65-F5344CB8AC3E}">
        <p14:creationId xmlns:p14="http://schemas.microsoft.com/office/powerpoint/2010/main" val="4076731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04788"/>
            <a:ext cx="3008313" cy="87153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8CA73C3-B53C-450E-9A9D-CD21846576BC}" type="datetimeFigureOut">
              <a:rPr lang="de-DE" smtClean="0"/>
              <a:t>10.10.2022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270DFBE-09FB-4605-8EC0-CA91665A2A71}" type="slidenum">
              <a:rPr lang="de-DE" smtClean="0"/>
              <a:t>‹Nr.›</a:t>
            </a:fld>
            <a:endParaRPr lang="de-DE"/>
          </a:p>
        </p:txBody>
      </p:sp>
    </p:spTree>
    <p:extLst>
      <p:ext uri="{BB962C8B-B14F-4D97-AF65-F5344CB8AC3E}">
        <p14:creationId xmlns:p14="http://schemas.microsoft.com/office/powerpoint/2010/main" val="22346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8" name="Datumsplatzhalter 7"/>
          <p:cNvSpPr>
            <a:spLocks noGrp="1"/>
          </p:cNvSpPr>
          <p:nvPr>
            <p:ph type="dt" sz="half" idx="10"/>
          </p:nvPr>
        </p:nvSpPr>
        <p:spPr/>
        <p:txBody>
          <a:bodyPr/>
          <a:lstStyle/>
          <a:p>
            <a:fld id="{106A9024-266E-4EAD-96BD-9C3B5937C331}" type="datetime1">
              <a:rPr lang="de-DE" smtClean="0"/>
              <a:t>10.10.2022</a:t>
            </a:fld>
            <a:endParaRPr lang="de-DE" dirty="0"/>
          </a:p>
        </p:txBody>
      </p:sp>
      <p:sp>
        <p:nvSpPr>
          <p:cNvPr id="9" name="Fußzeilenplatzhalter 8"/>
          <p:cNvSpPr>
            <a:spLocks noGrp="1"/>
          </p:cNvSpPr>
          <p:nvPr>
            <p:ph type="ftr" sz="quarter" idx="11"/>
          </p:nvPr>
        </p:nvSpPr>
        <p:spPr/>
        <p:txBody>
          <a:bodyPr/>
          <a:lstStyle/>
          <a:p>
            <a:r>
              <a:rPr lang="de-DE" smtClean="0"/>
              <a:t>Landeshauptstadt Dresden</a:t>
            </a:r>
            <a:endParaRPr lang="de-DE" dirty="0"/>
          </a:p>
        </p:txBody>
      </p:sp>
      <p:sp>
        <p:nvSpPr>
          <p:cNvPr id="10" name="Foliennummernplatzhalter 9"/>
          <p:cNvSpPr>
            <a:spLocks noGrp="1"/>
          </p:cNvSpPr>
          <p:nvPr>
            <p:ph type="sldNum" sz="quarter" idx="12"/>
          </p:nvPr>
        </p:nvSpPr>
        <p:spPr/>
        <p:txBody>
          <a:bodyPr/>
          <a:lstStyle/>
          <a:p>
            <a:fld id="{B4E29C59-F73F-4555-A3FC-98B3973F6095}" type="slidenum">
              <a:rPr lang="de-DE" smtClean="0"/>
              <a:pPr/>
              <a:t>‹Nr.›</a:t>
            </a:fld>
            <a:endParaRPr lang="de-DE"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18CA73C3-B53C-450E-9A9D-CD21846576BC}" type="datetimeFigureOut">
              <a:rPr lang="de-DE" smtClean="0"/>
              <a:t>10.10.2022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270DFBE-09FB-4605-8EC0-CA91665A2A71}" type="slidenum">
              <a:rPr lang="de-DE" smtClean="0"/>
              <a:t>‹Nr.›</a:t>
            </a:fld>
            <a:endParaRPr lang="de-DE"/>
          </a:p>
        </p:txBody>
      </p:sp>
    </p:spTree>
    <p:extLst>
      <p:ext uri="{BB962C8B-B14F-4D97-AF65-F5344CB8AC3E}">
        <p14:creationId xmlns:p14="http://schemas.microsoft.com/office/powerpoint/2010/main" val="750534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CA73C3-B53C-450E-9A9D-CD21846576BC}" type="datetimeFigureOut">
              <a:rPr lang="de-DE" smtClean="0"/>
              <a:t>10.10.2022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70DFBE-09FB-4605-8EC0-CA91665A2A71}" type="slidenum">
              <a:rPr lang="de-DE" smtClean="0"/>
              <a:t>‹Nr.›</a:t>
            </a:fld>
            <a:endParaRPr lang="de-DE"/>
          </a:p>
        </p:txBody>
      </p:sp>
    </p:spTree>
    <p:extLst>
      <p:ext uri="{BB962C8B-B14F-4D97-AF65-F5344CB8AC3E}">
        <p14:creationId xmlns:p14="http://schemas.microsoft.com/office/powerpoint/2010/main" val="1735611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06375"/>
            <a:ext cx="2057400" cy="43878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06375"/>
            <a:ext cx="6019800" cy="438785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18CA73C3-B53C-450E-9A9D-CD21846576BC}" type="datetimeFigureOut">
              <a:rPr lang="de-DE" smtClean="0"/>
              <a:t>10.10.2022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270DFBE-09FB-4605-8EC0-CA91665A2A71}" type="slidenum">
              <a:rPr lang="de-DE" smtClean="0"/>
              <a:t>‹Nr.›</a:t>
            </a:fld>
            <a:endParaRPr lang="de-DE"/>
          </a:p>
        </p:txBody>
      </p:sp>
    </p:spTree>
    <p:extLst>
      <p:ext uri="{BB962C8B-B14F-4D97-AF65-F5344CB8AC3E}">
        <p14:creationId xmlns:p14="http://schemas.microsoft.com/office/powerpoint/2010/main" val="3541021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3763179"/>
            <a:ext cx="7315200" cy="970194"/>
          </a:xfrm>
        </p:spPr>
        <p:txBody>
          <a:bodyPr anchor="t"/>
          <a:lstStyle>
            <a:lvl1pPr algn="l">
              <a:defRPr sz="4000" b="0" cap="none"/>
            </a:lvl1pPr>
          </a:lstStyle>
          <a:p>
            <a:r>
              <a:rPr lang="de-DE" smtClean="0"/>
              <a:t>Titelmasterformat durch Klicken bearbeiten</a:t>
            </a:r>
            <a:endParaRPr lang="en-US"/>
          </a:p>
        </p:txBody>
      </p:sp>
      <p:sp>
        <p:nvSpPr>
          <p:cNvPr id="3" name="Text Placeholder 2"/>
          <p:cNvSpPr>
            <a:spLocks noGrp="1"/>
          </p:cNvSpPr>
          <p:nvPr>
            <p:ph type="body" idx="1"/>
          </p:nvPr>
        </p:nvSpPr>
        <p:spPr>
          <a:xfrm>
            <a:off x="914400" y="2898823"/>
            <a:ext cx="7315200" cy="82382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F6A2F7AA-5782-44AD-B35D-C64A5CC0CABF}" type="datetime1">
              <a:rPr lang="de-DE" smtClean="0"/>
              <a:t>10.10.2022</a:t>
            </a:fld>
            <a:endParaRPr lang="de-DE"/>
          </a:p>
        </p:txBody>
      </p:sp>
      <p:sp>
        <p:nvSpPr>
          <p:cNvPr id="5" name="Footer Placeholder 4"/>
          <p:cNvSpPr>
            <a:spLocks noGrp="1"/>
          </p:cNvSpPr>
          <p:nvPr>
            <p:ph type="ftr" sz="quarter" idx="11"/>
          </p:nvPr>
        </p:nvSpPr>
        <p:spPr/>
        <p:txBody>
          <a:bodyPr/>
          <a:lstStyle/>
          <a:p>
            <a:r>
              <a:rPr lang="de-DE" smtClean="0"/>
              <a:t>Landeshauptstadt Dresden</a:t>
            </a:r>
            <a:endParaRPr lang="de-DE"/>
          </a:p>
        </p:txBody>
      </p:sp>
      <p:sp>
        <p:nvSpPr>
          <p:cNvPr id="6" name="Slide Number Placeholder 5"/>
          <p:cNvSpPr>
            <a:spLocks noGrp="1"/>
          </p:cNvSpPr>
          <p:nvPr>
            <p:ph type="sldNum" sz="quarter" idx="12"/>
          </p:nvPr>
        </p:nvSpPr>
        <p:spPr/>
        <p:txBody>
          <a:bodyPr/>
          <a:lstStyle/>
          <a:p>
            <a:fld id="{B4E29C59-F73F-4555-A3FC-98B3973F6095}" type="slidenum">
              <a:rPr lang="de-DE" smtClean="0"/>
              <a:t>‹Nr.›</a:t>
            </a:fld>
            <a:endParaRPr lang="de-D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396018-FCE3-4C23-ACF6-FD7236733B8D}" type="datetime1">
              <a:rPr lang="de-DE" smtClean="0"/>
              <a:t>10.10.2022</a:t>
            </a:fld>
            <a:endParaRPr lang="de-DE"/>
          </a:p>
        </p:txBody>
      </p:sp>
      <p:sp>
        <p:nvSpPr>
          <p:cNvPr id="6" name="Footer Placeholder 5"/>
          <p:cNvSpPr>
            <a:spLocks noGrp="1"/>
          </p:cNvSpPr>
          <p:nvPr>
            <p:ph type="ftr" sz="quarter" idx="11"/>
          </p:nvPr>
        </p:nvSpPr>
        <p:spPr/>
        <p:txBody>
          <a:bodyPr/>
          <a:lstStyle/>
          <a:p>
            <a:r>
              <a:rPr lang="de-DE" smtClean="0"/>
              <a:t>Landeshauptstadt Dresden</a:t>
            </a:r>
            <a:endParaRPr lang="de-DE"/>
          </a:p>
        </p:txBody>
      </p:sp>
      <p:sp>
        <p:nvSpPr>
          <p:cNvPr id="7" name="Slide Number Placeholder 6"/>
          <p:cNvSpPr>
            <a:spLocks noGrp="1"/>
          </p:cNvSpPr>
          <p:nvPr>
            <p:ph type="sldNum" sz="quarter" idx="12"/>
          </p:nvPr>
        </p:nvSpPr>
        <p:spPr/>
        <p:txBody>
          <a:bodyPr/>
          <a:lstStyle/>
          <a:p>
            <a:fld id="{B4E29C59-F73F-4555-A3FC-98B3973F6095}" type="slidenum">
              <a:rPr lang="de-DE" smtClean="0"/>
              <a:t>‹Nr.›</a:t>
            </a:fld>
            <a:endParaRPr lang="de-DE"/>
          </a:p>
        </p:txBody>
      </p:sp>
      <p:sp>
        <p:nvSpPr>
          <p:cNvPr id="9" name="Title 8"/>
          <p:cNvSpPr>
            <a:spLocks noGrp="1"/>
          </p:cNvSpPr>
          <p:nvPr>
            <p:ph type="title"/>
          </p:nvPr>
        </p:nvSpPr>
        <p:spPr>
          <a:xfrm>
            <a:off x="914400" y="1158537"/>
            <a:ext cx="7315200" cy="865573"/>
          </a:xfrm>
        </p:spPr>
        <p:txBody>
          <a:bodyPr/>
          <a:lstStyle/>
          <a:p>
            <a:r>
              <a:rPr lang="de-DE" smtClean="0"/>
              <a:t>Titelmasterformat durch Klicken bearbeiten</a:t>
            </a:r>
            <a:endParaRPr lang="en-US"/>
          </a:p>
        </p:txBody>
      </p:sp>
      <p:sp>
        <p:nvSpPr>
          <p:cNvPr id="8" name="Content Placeholder 7"/>
          <p:cNvSpPr>
            <a:spLocks noGrp="1"/>
          </p:cNvSpPr>
          <p:nvPr>
            <p:ph sz="quarter" idx="13"/>
          </p:nvPr>
        </p:nvSpPr>
        <p:spPr>
          <a:xfrm>
            <a:off x="914400" y="2057400"/>
            <a:ext cx="3566160" cy="269519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11" name="Content Placeholder 10"/>
          <p:cNvSpPr>
            <a:spLocks noGrp="1"/>
          </p:cNvSpPr>
          <p:nvPr>
            <p:ph sz="quarter" idx="14"/>
          </p:nvPr>
        </p:nvSpPr>
        <p:spPr>
          <a:xfrm>
            <a:off x="4681728" y="2057401"/>
            <a:ext cx="3566160" cy="2696765"/>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057400"/>
            <a:ext cx="3364992" cy="466344"/>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5" name="Text Placeholder 4"/>
          <p:cNvSpPr>
            <a:spLocks noGrp="1"/>
          </p:cNvSpPr>
          <p:nvPr>
            <p:ph type="body" sz="quarter" idx="3"/>
          </p:nvPr>
        </p:nvSpPr>
        <p:spPr>
          <a:xfrm>
            <a:off x="4885144" y="2057400"/>
            <a:ext cx="3362062" cy="466344"/>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7" name="Date Placeholder 6"/>
          <p:cNvSpPr>
            <a:spLocks noGrp="1"/>
          </p:cNvSpPr>
          <p:nvPr>
            <p:ph type="dt" sz="half" idx="10"/>
          </p:nvPr>
        </p:nvSpPr>
        <p:spPr/>
        <p:txBody>
          <a:bodyPr/>
          <a:lstStyle/>
          <a:p>
            <a:fld id="{345D34C9-2A5C-449A-947B-D7FA21DBE2C1}" type="datetime1">
              <a:rPr lang="de-DE" smtClean="0"/>
              <a:t>10.10.2022</a:t>
            </a:fld>
            <a:endParaRPr lang="de-DE"/>
          </a:p>
        </p:txBody>
      </p:sp>
      <p:sp>
        <p:nvSpPr>
          <p:cNvPr id="8" name="Footer Placeholder 7"/>
          <p:cNvSpPr>
            <a:spLocks noGrp="1"/>
          </p:cNvSpPr>
          <p:nvPr>
            <p:ph type="ftr" sz="quarter" idx="11"/>
          </p:nvPr>
        </p:nvSpPr>
        <p:spPr/>
        <p:txBody>
          <a:bodyPr/>
          <a:lstStyle/>
          <a:p>
            <a:r>
              <a:rPr lang="de-DE" smtClean="0"/>
              <a:t>Landeshauptstadt Dresden</a:t>
            </a:r>
            <a:endParaRPr lang="de-DE"/>
          </a:p>
        </p:txBody>
      </p:sp>
      <p:sp>
        <p:nvSpPr>
          <p:cNvPr id="9" name="Slide Number Placeholder 8"/>
          <p:cNvSpPr>
            <a:spLocks noGrp="1"/>
          </p:cNvSpPr>
          <p:nvPr>
            <p:ph type="sldNum" sz="quarter" idx="12"/>
          </p:nvPr>
        </p:nvSpPr>
        <p:spPr/>
        <p:txBody>
          <a:bodyPr/>
          <a:lstStyle/>
          <a:p>
            <a:fld id="{B4E29C59-F73F-4555-A3FC-98B3973F6095}" type="slidenum">
              <a:rPr lang="de-DE" smtClean="0"/>
              <a:t>‹Nr.›</a:t>
            </a:fld>
            <a:endParaRPr lang="de-DE"/>
          </a:p>
        </p:txBody>
      </p:sp>
      <p:sp>
        <p:nvSpPr>
          <p:cNvPr id="10" name="Title 9"/>
          <p:cNvSpPr>
            <a:spLocks noGrp="1"/>
          </p:cNvSpPr>
          <p:nvPr>
            <p:ph type="title"/>
          </p:nvPr>
        </p:nvSpPr>
        <p:spPr>
          <a:xfrm>
            <a:off x="914400" y="1158537"/>
            <a:ext cx="7315200" cy="865573"/>
          </a:xfrm>
        </p:spPr>
        <p:txBody>
          <a:bodyPr/>
          <a:lstStyle/>
          <a:p>
            <a:r>
              <a:rPr lang="de-DE" smtClean="0"/>
              <a:t>Titelmasterformat durch Klicken bearbeiten</a:t>
            </a:r>
            <a:endParaRPr lang="en-US" dirty="0"/>
          </a:p>
        </p:txBody>
      </p:sp>
      <p:sp>
        <p:nvSpPr>
          <p:cNvPr id="11" name="Content Placeholder 10"/>
          <p:cNvSpPr>
            <a:spLocks noGrp="1"/>
          </p:cNvSpPr>
          <p:nvPr>
            <p:ph sz="quarter" idx="13"/>
          </p:nvPr>
        </p:nvSpPr>
        <p:spPr>
          <a:xfrm>
            <a:off x="914400" y="2537460"/>
            <a:ext cx="3566160" cy="221513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81727" y="2537460"/>
            <a:ext cx="3566160" cy="221513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9E30F9E2-0260-46E8-A87B-9B8E6B439169}" type="datetime1">
              <a:rPr lang="de-DE" smtClean="0"/>
              <a:t>10.10.2022</a:t>
            </a:fld>
            <a:endParaRPr lang="de-DE"/>
          </a:p>
        </p:txBody>
      </p:sp>
      <p:sp>
        <p:nvSpPr>
          <p:cNvPr id="4" name="Footer Placeholder 3"/>
          <p:cNvSpPr>
            <a:spLocks noGrp="1"/>
          </p:cNvSpPr>
          <p:nvPr>
            <p:ph type="ftr" sz="quarter" idx="11"/>
          </p:nvPr>
        </p:nvSpPr>
        <p:spPr/>
        <p:txBody>
          <a:bodyPr/>
          <a:lstStyle/>
          <a:p>
            <a:r>
              <a:rPr lang="de-DE" smtClean="0"/>
              <a:t>Landeshauptstadt Dresden</a:t>
            </a:r>
            <a:endParaRPr lang="de-DE"/>
          </a:p>
        </p:txBody>
      </p:sp>
      <p:sp>
        <p:nvSpPr>
          <p:cNvPr id="5" name="Slide Number Placeholder 4"/>
          <p:cNvSpPr>
            <a:spLocks noGrp="1"/>
          </p:cNvSpPr>
          <p:nvPr>
            <p:ph type="sldNum" sz="quarter" idx="12"/>
          </p:nvPr>
        </p:nvSpPr>
        <p:spPr/>
        <p:txBody>
          <a:bodyPr/>
          <a:lstStyle/>
          <a:p>
            <a:fld id="{B4E29C59-F73F-4555-A3FC-98B3973F6095}"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CE43A-6EED-452E-ACA6-4D5FE8126853}" type="datetime1">
              <a:rPr lang="de-DE" smtClean="0"/>
              <a:t>10.10.2022</a:t>
            </a:fld>
            <a:endParaRPr lang="de-DE"/>
          </a:p>
        </p:txBody>
      </p:sp>
      <p:sp>
        <p:nvSpPr>
          <p:cNvPr id="3" name="Footer Placeholder 2"/>
          <p:cNvSpPr>
            <a:spLocks noGrp="1"/>
          </p:cNvSpPr>
          <p:nvPr>
            <p:ph type="ftr" sz="quarter" idx="11"/>
          </p:nvPr>
        </p:nvSpPr>
        <p:spPr/>
        <p:txBody>
          <a:bodyPr/>
          <a:lstStyle/>
          <a:p>
            <a:r>
              <a:rPr lang="de-DE" smtClean="0"/>
              <a:t>Landeshauptstadt Dresden</a:t>
            </a:r>
            <a:endParaRPr lang="de-DE"/>
          </a:p>
        </p:txBody>
      </p:sp>
      <p:sp>
        <p:nvSpPr>
          <p:cNvPr id="4" name="Slide Number Placeholder 3"/>
          <p:cNvSpPr>
            <a:spLocks noGrp="1"/>
          </p:cNvSpPr>
          <p:nvPr>
            <p:ph type="sldNum" sz="quarter" idx="12"/>
          </p:nvPr>
        </p:nvSpPr>
        <p:spPr/>
        <p:txBody>
          <a:bodyPr/>
          <a:lstStyle/>
          <a:p>
            <a:fld id="{B4E29C59-F73F-4555-A3FC-98B3973F6095}"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369022"/>
            <a:ext cx="2950936" cy="1629761"/>
          </a:xfrm>
        </p:spPr>
        <p:txBody>
          <a:bodyPr anchor="b">
            <a:normAutofit/>
          </a:bodyPr>
          <a:lstStyle>
            <a:lvl1pPr algn="l">
              <a:defRPr sz="2800" b="0"/>
            </a:lvl1pPr>
          </a:lstStyle>
          <a:p>
            <a:r>
              <a:rPr lang="de-DE" smtClean="0"/>
              <a:t>Titelmasterformat durch Klicken bearbeiten</a:t>
            </a:r>
            <a:endParaRPr lang="en-US" dirty="0"/>
          </a:p>
        </p:txBody>
      </p:sp>
      <p:sp>
        <p:nvSpPr>
          <p:cNvPr id="3" name="Content Placeholder 2"/>
          <p:cNvSpPr>
            <a:spLocks noGrp="1"/>
          </p:cNvSpPr>
          <p:nvPr>
            <p:ph idx="1"/>
          </p:nvPr>
        </p:nvSpPr>
        <p:spPr>
          <a:xfrm>
            <a:off x="4021752" y="1370032"/>
            <a:ext cx="4207848" cy="3357461"/>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914400" y="3045822"/>
            <a:ext cx="2950936" cy="16840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7E33BF0-15D7-47B6-91D3-4BBC13BD6268}" type="datetime1">
              <a:rPr lang="de-DE" smtClean="0"/>
              <a:t>10.10.2022</a:t>
            </a:fld>
            <a:endParaRPr lang="de-DE"/>
          </a:p>
        </p:txBody>
      </p:sp>
      <p:sp>
        <p:nvSpPr>
          <p:cNvPr id="6" name="Footer Placeholder 5"/>
          <p:cNvSpPr>
            <a:spLocks noGrp="1"/>
          </p:cNvSpPr>
          <p:nvPr>
            <p:ph type="ftr" sz="quarter" idx="11"/>
          </p:nvPr>
        </p:nvSpPr>
        <p:spPr/>
        <p:txBody>
          <a:bodyPr/>
          <a:lstStyle/>
          <a:p>
            <a:r>
              <a:rPr lang="de-DE" smtClean="0"/>
              <a:t>Landeshauptstadt Dresden</a:t>
            </a:r>
            <a:endParaRPr lang="de-DE"/>
          </a:p>
        </p:txBody>
      </p:sp>
      <p:sp>
        <p:nvSpPr>
          <p:cNvPr id="7" name="Slide Number Placeholder 6"/>
          <p:cNvSpPr>
            <a:spLocks noGrp="1"/>
          </p:cNvSpPr>
          <p:nvPr>
            <p:ph type="sldNum" sz="quarter" idx="12"/>
          </p:nvPr>
        </p:nvSpPr>
        <p:spPr/>
        <p:txBody>
          <a:bodyPr/>
          <a:lstStyle/>
          <a:p>
            <a:fld id="{B4E29C59-F73F-4555-A3FC-98B3973F6095}"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2953512" cy="1632204"/>
          </a:xfrm>
        </p:spPr>
        <p:txBody>
          <a:bodyPr anchor="b">
            <a:normAutofit/>
          </a:bodyPr>
          <a:lstStyle>
            <a:lvl1pPr algn="l">
              <a:defRPr sz="2800" b="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4191000" y="1714500"/>
            <a:ext cx="4038600" cy="25146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914400" y="3044952"/>
            <a:ext cx="2953512" cy="16870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53872991-88BA-45C1-B42C-F2F83B1EDF64}" type="datetime1">
              <a:rPr lang="de-DE" smtClean="0"/>
              <a:t>10.10.2022</a:t>
            </a:fld>
            <a:endParaRPr lang="de-DE"/>
          </a:p>
        </p:txBody>
      </p:sp>
      <p:sp>
        <p:nvSpPr>
          <p:cNvPr id="6" name="Footer Placeholder 5"/>
          <p:cNvSpPr>
            <a:spLocks noGrp="1"/>
          </p:cNvSpPr>
          <p:nvPr>
            <p:ph type="ftr" sz="quarter" idx="11"/>
          </p:nvPr>
        </p:nvSpPr>
        <p:spPr/>
        <p:txBody>
          <a:bodyPr/>
          <a:lstStyle/>
          <a:p>
            <a:r>
              <a:rPr lang="de-DE" smtClean="0"/>
              <a:t>Landeshauptstadt Dresden</a:t>
            </a:r>
            <a:endParaRPr lang="de-DE"/>
          </a:p>
        </p:txBody>
      </p:sp>
      <p:sp>
        <p:nvSpPr>
          <p:cNvPr id="7" name="Slide Number Placeholder 6"/>
          <p:cNvSpPr>
            <a:spLocks noGrp="1"/>
          </p:cNvSpPr>
          <p:nvPr>
            <p:ph type="sldNum" sz="quarter" idx="12"/>
          </p:nvPr>
        </p:nvSpPr>
        <p:spPr/>
        <p:txBody>
          <a:bodyPr/>
          <a:lstStyle/>
          <a:p>
            <a:fld id="{B4E29C59-F73F-4555-A3FC-98B3973F6095}"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418145"/>
            <a:ext cx="7315200" cy="865573"/>
          </a:xfrm>
          <a:prstGeom prst="rect">
            <a:avLst/>
          </a:prstGeom>
        </p:spPr>
        <p:txBody>
          <a:bodyPr vert="horz" lIns="0" tIns="45720" rIns="0" bIns="45720" rtlCol="0" anchor="b">
            <a:norm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914400" y="2283719"/>
            <a:ext cx="7315200" cy="2376264"/>
          </a:xfrm>
          <a:prstGeom prst="rect">
            <a:avLst/>
          </a:prstGeom>
        </p:spPr>
        <p:txBody>
          <a:bodyPr vert="horz" lIns="0" tIns="45720" rIns="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4" name="Date Placeholder 3"/>
          <p:cNvSpPr>
            <a:spLocks noGrp="1"/>
          </p:cNvSpPr>
          <p:nvPr>
            <p:ph type="dt" sz="half" idx="2"/>
          </p:nvPr>
        </p:nvSpPr>
        <p:spPr>
          <a:xfrm>
            <a:off x="1835696" y="4803998"/>
            <a:ext cx="792088" cy="223439"/>
          </a:xfrm>
          <a:prstGeom prst="rect">
            <a:avLst/>
          </a:prstGeom>
        </p:spPr>
        <p:txBody>
          <a:bodyPr vert="horz" lIns="0" tIns="0" rIns="91440" bIns="45720" rtlCol="0" anchor="t" anchorCtr="0"/>
          <a:lstStyle>
            <a:lvl1pPr algn="l">
              <a:defRPr lang="de-DE" sz="1000" kern="1200" smtClean="0">
                <a:solidFill>
                  <a:schemeClr val="tx1"/>
                </a:solidFill>
                <a:effectLst/>
                <a:latin typeface="+mn-lt"/>
                <a:ea typeface="+mn-ea"/>
                <a:cs typeface="+mn-cs"/>
              </a:defRPr>
            </a:lvl1pPr>
          </a:lstStyle>
          <a:p>
            <a:r>
              <a:rPr lang="de-DE" smtClean="0"/>
              <a:t>8. April 2019</a:t>
            </a:r>
            <a:endParaRPr lang="de-DE" dirty="0"/>
          </a:p>
        </p:txBody>
      </p:sp>
      <p:sp>
        <p:nvSpPr>
          <p:cNvPr id="6" name="Slide Number Placeholder 5"/>
          <p:cNvSpPr>
            <a:spLocks noGrp="1"/>
          </p:cNvSpPr>
          <p:nvPr>
            <p:ph type="sldNum" sz="quarter" idx="4"/>
          </p:nvPr>
        </p:nvSpPr>
        <p:spPr>
          <a:xfrm>
            <a:off x="899592" y="4803998"/>
            <a:ext cx="941203" cy="226314"/>
          </a:xfrm>
          <a:prstGeom prst="rect">
            <a:avLst/>
          </a:prstGeom>
        </p:spPr>
        <p:txBody>
          <a:bodyPr vert="horz" lIns="0" tIns="0" rIns="0" bIns="45720" rtlCol="0" anchor="t"/>
          <a:lstStyle>
            <a:lvl1pPr algn="l">
              <a:defRPr lang="de-DE" sz="1000" kern="1200" smtClean="0">
                <a:solidFill>
                  <a:schemeClr val="tx1"/>
                </a:solidFill>
                <a:effectLst/>
                <a:latin typeface="+mn-lt"/>
                <a:ea typeface="+mn-ea"/>
                <a:cs typeface="+mn-cs"/>
              </a:defRPr>
            </a:lvl1pPr>
          </a:lstStyle>
          <a:p>
            <a:r>
              <a:rPr lang="de-DE" dirty="0" smtClean="0"/>
              <a:t>Folie </a:t>
            </a:r>
            <a:fld id="{01810A45-1857-4C7D-B2E6-5371A332287C}" type="slidenum">
              <a:rPr lang="de-DE" smtClean="0"/>
              <a:t>‹Nr.›</a:t>
            </a:fld>
            <a:endParaRPr lang="de-DE" dirty="0"/>
          </a:p>
        </p:txBody>
      </p:sp>
      <p:sp>
        <p:nvSpPr>
          <p:cNvPr id="5" name="Footer Placeholder 4"/>
          <p:cNvSpPr>
            <a:spLocks noGrp="1"/>
          </p:cNvSpPr>
          <p:nvPr>
            <p:ph type="ftr" sz="quarter" idx="3"/>
          </p:nvPr>
        </p:nvSpPr>
        <p:spPr>
          <a:xfrm>
            <a:off x="899592" y="267494"/>
            <a:ext cx="3168352" cy="360040"/>
          </a:xfrm>
          <a:prstGeom prst="rect">
            <a:avLst/>
          </a:prstGeom>
        </p:spPr>
        <p:txBody>
          <a:bodyPr vert="horz" lIns="0" tIns="0" rIns="91440" bIns="45720" rtlCol="0" anchor="t"/>
          <a:lstStyle>
            <a:lvl1pPr algn="l">
              <a:defRPr sz="1000">
                <a:solidFill>
                  <a:schemeClr val="tx1"/>
                </a:solidFill>
                <a:effectLst/>
              </a:defRPr>
            </a:lvl1pPr>
          </a:lstStyle>
          <a:p>
            <a:r>
              <a:rPr lang="de-DE" smtClean="0"/>
              <a:t>Landeshauptstadt Dresden</a:t>
            </a:r>
          </a:p>
          <a:p>
            <a:r>
              <a:rPr lang="de-DE" smtClean="0"/>
              <a:t>Amt für Presse-, Öffentlichkeitsarbeit und Protokoll</a:t>
            </a:r>
            <a:endParaRPr lang="de-DE"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hf hdr="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18CA73C3-B53C-450E-9A9D-CD21846576BC}" type="datetimeFigureOut">
              <a:rPr lang="de-DE" smtClean="0"/>
              <a:t>10.10.2022</a:t>
            </a:fld>
            <a:endParaRPr lang="de-DE"/>
          </a:p>
        </p:txBody>
      </p:sp>
      <p:sp>
        <p:nvSpPr>
          <p:cNvPr id="5" name="Fußzeilenplatzhalt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270DFBE-09FB-4605-8EC0-CA91665A2A71}" type="slidenum">
              <a:rPr lang="de-DE" smtClean="0"/>
              <a:t>‹Nr.›</a:t>
            </a:fld>
            <a:endParaRPr lang="de-DE"/>
          </a:p>
        </p:txBody>
      </p:sp>
      <p:sp>
        <p:nvSpPr>
          <p:cNvPr id="7" name="Fußzeilenplatzhalter 3"/>
          <p:cNvSpPr txBox="1">
            <a:spLocks/>
          </p:cNvSpPr>
          <p:nvPr userDrawn="1"/>
        </p:nvSpPr>
        <p:spPr>
          <a:xfrm>
            <a:off x="7528" y="4731990"/>
            <a:ext cx="9167750" cy="424124"/>
          </a:xfrm>
          <a:prstGeom prst="rect">
            <a:avLst/>
          </a:prstGeom>
        </p:spPr>
        <p:txBody>
          <a:bodyPr lIns="576000" rIns="576000" bIns="216000" anchor="t"/>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900" dirty="0" smtClean="0">
                <a:latin typeface="+mj-lt"/>
              </a:rPr>
              <a:t>INSEK-Fortschreibung 2022 I Landeshauptstadt Dresden I Amt für Stadtplanung und Mobilität</a:t>
            </a:r>
            <a:r>
              <a:rPr lang="de-DE" sz="900" baseline="0" dirty="0" smtClean="0">
                <a:latin typeface="+mj-lt"/>
              </a:rPr>
              <a:t> </a:t>
            </a:r>
            <a:r>
              <a:rPr lang="de-DE" sz="900" dirty="0" smtClean="0">
                <a:latin typeface="+mj-lt"/>
              </a:rPr>
              <a:t>I August 2022 I Folie </a:t>
            </a:r>
            <a:fld id="{F49D3726-55E6-44C2-B598-B30BF1EC2316}" type="slidenum">
              <a:rPr lang="de-DE" sz="900" smtClean="0">
                <a:latin typeface="+mj-lt"/>
              </a:rPr>
              <a:pPr algn="r"/>
              <a:t>‹Nr.›</a:t>
            </a:fld>
            <a:endParaRPr lang="de-DE" sz="900" dirty="0" smtClean="0">
              <a:latin typeface="+mj-lt"/>
            </a:endParaRPr>
          </a:p>
          <a:p>
            <a:endParaRPr lang="de-DE" sz="900" dirty="0"/>
          </a:p>
        </p:txBody>
      </p:sp>
    </p:spTree>
    <p:extLst>
      <p:ext uri="{BB962C8B-B14F-4D97-AF65-F5344CB8AC3E}">
        <p14:creationId xmlns:p14="http://schemas.microsoft.com/office/powerpoint/2010/main" val="12991791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hyperlink" Target="https://preview.dresden.de/de/stadtraum/planen/stadtentwicklung/stadtentwicklung/integrierte-stadtentwicklungsplanung.php" TargetMode="External"/><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intranet-3/Intranet/InfoPortal/aemterinfos/gb6_stadtentwicklung,_bau,_verkehr_liegenschaften/61_stadtplanungsamt/integriertes_stadtentwicklungskonzep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2987824" y="3523807"/>
            <a:ext cx="6040389" cy="858474"/>
          </a:xfrm>
        </p:spPr>
        <p:txBody>
          <a:bodyPr lIns="684000" rIns="612000">
            <a:noAutofit/>
          </a:bodyPr>
          <a:lstStyle/>
          <a:p>
            <a:r>
              <a:rPr lang="de-DE" sz="2400" dirty="0" smtClean="0"/>
              <a:t>Vorstellung in den Gremien </a:t>
            </a:r>
            <a:endParaRPr lang="de-DE" sz="2400" dirty="0"/>
          </a:p>
        </p:txBody>
      </p:sp>
      <p:sp>
        <p:nvSpPr>
          <p:cNvPr id="4" name="Fußzeilenplatzhalter 3"/>
          <p:cNvSpPr>
            <a:spLocks noGrp="1"/>
          </p:cNvSpPr>
          <p:nvPr>
            <p:ph type="ftr" sz="quarter" idx="11"/>
          </p:nvPr>
        </p:nvSpPr>
        <p:spPr>
          <a:xfrm>
            <a:off x="3131840" y="4515966"/>
            <a:ext cx="3658236" cy="625819"/>
          </a:xfrm>
        </p:spPr>
        <p:txBody>
          <a:bodyPr lIns="684000" anchor="b"/>
          <a:lstStyle/>
          <a:p>
            <a:r>
              <a:rPr lang="de-DE" b="1" dirty="0" smtClean="0">
                <a:latin typeface="+mj-lt"/>
              </a:rPr>
              <a:t>Landeshauptstadt Dresden</a:t>
            </a:r>
          </a:p>
          <a:p>
            <a:r>
              <a:rPr lang="de-DE" dirty="0" smtClean="0"/>
              <a:t>Amt für Stadtplanung und Mobilität</a:t>
            </a:r>
          </a:p>
          <a:p>
            <a:endParaRPr lang="de-DE" dirty="0"/>
          </a:p>
        </p:txBody>
      </p:sp>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411510"/>
            <a:ext cx="2216064" cy="1152128"/>
          </a:xfrm>
          <a:prstGeom prst="rect">
            <a:avLst/>
          </a:prstGeom>
        </p:spPr>
      </p:pic>
      <p:sp>
        <p:nvSpPr>
          <p:cNvPr id="9" name="Datumsplatzhalter 4"/>
          <p:cNvSpPr>
            <a:spLocks noGrp="1"/>
          </p:cNvSpPr>
          <p:nvPr>
            <p:ph type="dt" sz="half" idx="4294967295"/>
          </p:nvPr>
        </p:nvSpPr>
        <p:spPr>
          <a:xfrm>
            <a:off x="6507030" y="4587974"/>
            <a:ext cx="2651534" cy="555525"/>
          </a:xfrm>
          <a:prstGeom prst="rect">
            <a:avLst/>
          </a:prstGeom>
        </p:spPr>
        <p:txBody>
          <a:bodyPr lIns="0" tIns="0" rIns="576000" bIns="216000" anchor="b" anchorCtr="0"/>
          <a:lstStyle/>
          <a:p>
            <a:pPr algn="r"/>
            <a:r>
              <a:rPr lang="de-DE" dirty="0" smtClean="0"/>
              <a:t>August</a:t>
            </a:r>
            <a:r>
              <a:rPr lang="de-DE" sz="1000" dirty="0" smtClean="0">
                <a:solidFill>
                  <a:schemeClr val="tx1"/>
                </a:solidFill>
              </a:rPr>
              <a:t> 2022</a:t>
            </a:r>
            <a:endParaRPr lang="de-DE" sz="1000" dirty="0">
              <a:solidFill>
                <a:schemeClr val="tx1"/>
              </a:solidFill>
            </a:endParaRP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6"/>
            <a:ext cx="3186377" cy="5145215"/>
          </a:xfrm>
          <a:prstGeom prst="rect">
            <a:avLst/>
          </a:prstGeom>
        </p:spPr>
      </p:pic>
      <p:pic>
        <p:nvPicPr>
          <p:cNvPr id="15" name="Picture 2" descr="Auf das Bild vom Freiberger Platz ist an der oberen rechten Ecke das Logo des Integrierten Stadtentwicklungskonzeptes in gelber Farbe platziert. Es stellt symbolisch einen Kreis dar, der ringsherum mit Elementen städtischen Lebens angereichert ist, sind Bäume, Häuser, Kräne, Fahrräder, Wolken, Menschen etc." title="Logo"/>
          <p:cNvPicPr>
            <a:picLocks noChangeAspect="1" noChangeArrowheads="1"/>
          </p:cNvPicPr>
          <p:nvPr/>
        </p:nvPicPr>
        <p:blipFill>
          <a:blip r:embed="rId5" cstate="print"/>
          <a:srcRect/>
          <a:stretch>
            <a:fillRect/>
          </a:stretch>
        </p:blipFill>
        <p:spPr bwMode="auto">
          <a:xfrm>
            <a:off x="-11237" y="3795885"/>
            <a:ext cx="1347614" cy="1347614"/>
          </a:xfrm>
          <a:prstGeom prst="rect">
            <a:avLst/>
          </a:prstGeom>
          <a:noFill/>
        </p:spPr>
      </p:pic>
      <p:sp>
        <p:nvSpPr>
          <p:cNvPr id="16" name="Titel 1"/>
          <p:cNvSpPr txBox="1">
            <a:spLocks/>
          </p:cNvSpPr>
          <p:nvPr/>
        </p:nvSpPr>
        <p:spPr>
          <a:xfrm>
            <a:off x="2987824" y="1983591"/>
            <a:ext cx="6025825" cy="1439875"/>
          </a:xfrm>
          <a:prstGeom prst="rect">
            <a:avLst/>
          </a:prstGeom>
        </p:spPr>
        <p:txBody>
          <a:bodyPr vert="horz" lIns="684000" tIns="36000" rIns="0" bIns="45720" rtlCol="0" anchor="t" anchorCtr="0">
            <a:noAutofit/>
          </a:bodyPr>
          <a:lstStyle>
            <a:lvl1pPr algn="l" defTabSz="914400" rtl="0" eaLnBrk="1" latinLnBrk="0" hangingPunct="1">
              <a:spcBef>
                <a:spcPct val="0"/>
              </a:spcBef>
              <a:buNone/>
              <a:defRPr sz="48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ts val="4800"/>
              </a:lnSpc>
            </a:pPr>
            <a:r>
              <a:rPr lang="de-DE" sz="4400" dirty="0" smtClean="0"/>
              <a:t>Zukunft Dresden 2035+ </a:t>
            </a:r>
            <a:r>
              <a:rPr lang="de-DE" sz="3200" dirty="0" smtClean="0"/>
              <a:t>INSEK-Fortschreibung 2022</a:t>
            </a:r>
            <a:endParaRPr lang="de-DE" sz="3200" dirty="0"/>
          </a:p>
        </p:txBody>
      </p:sp>
      <p:sp>
        <p:nvSpPr>
          <p:cNvPr id="10" name="Textfeld 9"/>
          <p:cNvSpPr txBox="1"/>
          <p:nvPr/>
        </p:nvSpPr>
        <p:spPr>
          <a:xfrm>
            <a:off x="327345" y="4587974"/>
            <a:ext cx="765799" cy="307777"/>
          </a:xfrm>
          <a:prstGeom prst="rect">
            <a:avLst/>
          </a:prstGeom>
          <a:noFill/>
        </p:spPr>
        <p:txBody>
          <a:bodyPr wrap="square" rtlCol="0">
            <a:spAutoFit/>
          </a:bodyPr>
          <a:lstStyle/>
          <a:p>
            <a:r>
              <a:rPr lang="de-DE" sz="1400" b="1" i="1" dirty="0" smtClean="0">
                <a:solidFill>
                  <a:srgbClr val="778C28"/>
                </a:solidFill>
                <a:latin typeface="+mj-lt"/>
              </a:rPr>
              <a:t>2035+</a:t>
            </a:r>
            <a:endParaRPr lang="de-DE" sz="1400" b="1" i="1" dirty="0">
              <a:solidFill>
                <a:srgbClr val="778C28"/>
              </a:solidFill>
              <a:latin typeface="+mj-lt"/>
            </a:endParaRPr>
          </a:p>
        </p:txBody>
      </p:sp>
    </p:spTree>
    <p:extLst>
      <p:ext uri="{BB962C8B-B14F-4D97-AF65-F5344CB8AC3E}">
        <p14:creationId xmlns:p14="http://schemas.microsoft.com/office/powerpoint/2010/main" val="19808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987574"/>
            <a:ext cx="9144000" cy="365440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 name="Titel 1"/>
          <p:cNvSpPr>
            <a:spLocks noGrp="1"/>
          </p:cNvSpPr>
          <p:nvPr>
            <p:ph type="title"/>
          </p:nvPr>
        </p:nvSpPr>
        <p:spPr/>
        <p:txBody>
          <a:bodyPr/>
          <a:lstStyle/>
          <a:p>
            <a:pPr algn="l"/>
            <a:r>
              <a:rPr lang="de-DE" dirty="0" smtClean="0"/>
              <a:t>Ortschaft </a:t>
            </a:r>
            <a:r>
              <a:rPr lang="de-DE" dirty="0" err="1" smtClean="0"/>
              <a:t>Langebrück</a:t>
            </a:r>
            <a:endParaRPr lang="de-DE" dirty="0"/>
          </a:p>
        </p:txBody>
      </p:sp>
      <p:graphicFrame>
        <p:nvGraphicFramePr>
          <p:cNvPr id="9" name="Inhaltsplatzhalter 8"/>
          <p:cNvGraphicFramePr>
            <a:graphicFrameLocks noGrp="1"/>
          </p:cNvGraphicFramePr>
          <p:nvPr>
            <p:ph idx="1"/>
            <p:extLst>
              <p:ext uri="{D42A27DB-BD31-4B8C-83A1-F6EECF244321}">
                <p14:modId xmlns:p14="http://schemas.microsoft.com/office/powerpoint/2010/main" val="1863151458"/>
              </p:ext>
            </p:extLst>
          </p:nvPr>
        </p:nvGraphicFramePr>
        <p:xfrm>
          <a:off x="5102800" y="1168708"/>
          <a:ext cx="3780000" cy="1580407"/>
        </p:xfrm>
        <a:graphic>
          <a:graphicData uri="http://schemas.openxmlformats.org/drawingml/2006/table">
            <a:tbl>
              <a:tblPr>
                <a:tableStyleId>{5C22544A-7EE6-4342-B048-85BDC9FD1C3A}</a:tableStyleId>
              </a:tblPr>
              <a:tblGrid>
                <a:gridCol w="3780000">
                  <a:extLst>
                    <a:ext uri="{9D8B030D-6E8A-4147-A177-3AD203B41FA5}">
                      <a16:colId xmlns:a16="http://schemas.microsoft.com/office/drawing/2014/main" val="3665213286"/>
                    </a:ext>
                  </a:extLst>
                </a:gridCol>
              </a:tblGrid>
              <a:tr h="168795">
                <a:tc>
                  <a:txBody>
                    <a:bodyPr/>
                    <a:lstStyle/>
                    <a:p>
                      <a:pPr algn="l" rtl="0" fontAlgn="ctr"/>
                      <a:r>
                        <a:rPr lang="de-DE" sz="1100" b="1" i="1" u="none" strike="noStrike" dirty="0" smtClean="0">
                          <a:effectLst/>
                          <a:latin typeface="+mj-lt"/>
                        </a:rPr>
                        <a:t>Schwerpunktraum</a:t>
                      </a:r>
                      <a:endParaRPr lang="de-DE" sz="1100" b="1" i="1" u="none" strike="noStrike" dirty="0">
                        <a:solidFill>
                          <a:srgbClr val="000000"/>
                        </a:solidFill>
                        <a:effectLst/>
                        <a:latin typeface="+mj-lt"/>
                      </a:endParaRPr>
                    </a:p>
                  </a:txBody>
                  <a:tcPr marL="144000" marR="3592" marT="3592" marB="0" anchor="ctr">
                    <a:solidFill>
                      <a:schemeClr val="bg1">
                        <a:lumMod val="95000"/>
                      </a:schemeClr>
                    </a:solidFill>
                  </a:tcPr>
                </a:tc>
                <a:extLst>
                  <a:ext uri="{0D108BD9-81ED-4DB2-BD59-A6C34878D82A}">
                    <a16:rowId xmlns:a16="http://schemas.microsoft.com/office/drawing/2014/main" val="2064556753"/>
                  </a:ext>
                </a:extLst>
              </a:tr>
              <a:tr h="168795">
                <a:tc>
                  <a:txBody>
                    <a:bodyPr/>
                    <a:lstStyle/>
                    <a:p>
                      <a:pPr algn="l" rtl="0" fontAlgn="ctr"/>
                      <a:endParaRPr lang="de-DE" sz="1000" b="1" i="0" u="none" strike="noStrike" kern="1200" dirty="0">
                        <a:solidFill>
                          <a:srgbClr val="000000"/>
                        </a:solidFill>
                        <a:effectLst/>
                        <a:latin typeface="+mn-lt"/>
                        <a:ea typeface="+mn-ea"/>
                        <a:cs typeface="+mn-cs"/>
                      </a:endParaRPr>
                    </a:p>
                  </a:txBody>
                  <a:tcPr marL="144000" marR="3592" marT="3592" marB="0" anchor="ctr">
                    <a:solidFill>
                      <a:schemeClr val="bg1">
                        <a:lumMod val="95000"/>
                      </a:schemeClr>
                    </a:solidFill>
                  </a:tcPr>
                </a:tc>
                <a:extLst>
                  <a:ext uri="{0D108BD9-81ED-4DB2-BD59-A6C34878D82A}">
                    <a16:rowId xmlns:a16="http://schemas.microsoft.com/office/drawing/2014/main" val="426972299"/>
                  </a:ext>
                </a:extLst>
              </a:tr>
              <a:tr h="16879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de-DE" sz="2400" b="1" u="none" strike="noStrike" kern="1200" dirty="0" smtClean="0">
                          <a:solidFill>
                            <a:schemeClr val="dk1"/>
                          </a:solidFill>
                          <a:effectLst/>
                          <a:latin typeface="+mn-lt"/>
                          <a:ea typeface="+mn-ea"/>
                          <a:cs typeface="+mn-cs"/>
                        </a:rPr>
                        <a:t>Kein Schwerpunktraum</a:t>
                      </a:r>
                      <a:endParaRPr lang="de-DE" sz="2400" b="1" i="0" u="none" strike="noStrike" kern="1200" dirty="0" smtClean="0">
                        <a:solidFill>
                          <a:srgbClr val="000000"/>
                        </a:solidFill>
                        <a:effectLst/>
                        <a:latin typeface="+mn-lt"/>
                        <a:ea typeface="+mn-ea"/>
                        <a:cs typeface="+mn-cs"/>
                      </a:endParaRPr>
                    </a:p>
                    <a:p>
                      <a:pPr algn="l" rtl="0" fontAlgn="ctr"/>
                      <a:endParaRPr lang="de-DE" sz="2400" b="1" i="0" u="none" strike="noStrike" dirty="0">
                        <a:solidFill>
                          <a:srgbClr val="000000"/>
                        </a:solidFill>
                        <a:effectLst/>
                        <a:latin typeface="+mj-lt"/>
                      </a:endParaRPr>
                    </a:p>
                  </a:txBody>
                  <a:tcPr marL="144000" marR="3592" marT="3592" marB="0" anchor="ctr">
                    <a:solidFill>
                      <a:schemeClr val="bg1">
                        <a:lumMod val="95000"/>
                      </a:schemeClr>
                    </a:solidFill>
                  </a:tcPr>
                </a:tc>
                <a:extLst>
                  <a:ext uri="{0D108BD9-81ED-4DB2-BD59-A6C34878D82A}">
                    <a16:rowId xmlns:a16="http://schemas.microsoft.com/office/drawing/2014/main" val="3900651879"/>
                  </a:ext>
                </a:extLst>
              </a:tr>
              <a:tr h="168795">
                <a:tc>
                  <a:txBody>
                    <a:bodyPr/>
                    <a:lstStyle/>
                    <a:p>
                      <a:pPr algn="l" rtl="0" fontAlgn="ctr"/>
                      <a:endParaRPr lang="de-DE" sz="1000" b="1" i="0" u="none" strike="noStrike" dirty="0">
                        <a:solidFill>
                          <a:srgbClr val="000000"/>
                        </a:solidFill>
                        <a:effectLst/>
                        <a:latin typeface="+mj-lt"/>
                      </a:endParaRPr>
                    </a:p>
                  </a:txBody>
                  <a:tcPr marL="144000" marR="3592" marT="3592" marB="0" anchor="ctr">
                    <a:solidFill>
                      <a:schemeClr val="bg1">
                        <a:lumMod val="95000"/>
                      </a:schemeClr>
                    </a:solidFill>
                  </a:tcPr>
                </a:tc>
                <a:extLst>
                  <a:ext uri="{0D108BD9-81ED-4DB2-BD59-A6C34878D82A}">
                    <a16:rowId xmlns:a16="http://schemas.microsoft.com/office/drawing/2014/main" val="4116359745"/>
                  </a:ext>
                </a:extLst>
              </a:tr>
              <a:tr h="167678">
                <a:tc>
                  <a:txBody>
                    <a:bodyPr/>
                    <a:lstStyle/>
                    <a:p>
                      <a:pPr algn="l" rtl="0" fontAlgn="ctr"/>
                      <a:endParaRPr lang="de-DE" sz="1000" b="1" i="0" u="none" strike="noStrike" dirty="0">
                        <a:solidFill>
                          <a:srgbClr val="000000"/>
                        </a:solidFill>
                        <a:effectLst/>
                        <a:latin typeface="+mj-lt"/>
                      </a:endParaRPr>
                    </a:p>
                  </a:txBody>
                  <a:tcPr marL="144000" marR="3592" marT="3592" marB="0" anchor="ctr">
                    <a:solidFill>
                      <a:schemeClr val="bg1">
                        <a:lumMod val="95000"/>
                      </a:schemeClr>
                    </a:solidFill>
                  </a:tcPr>
                </a:tc>
                <a:extLst>
                  <a:ext uri="{0D108BD9-81ED-4DB2-BD59-A6C34878D82A}">
                    <a16:rowId xmlns:a16="http://schemas.microsoft.com/office/drawing/2014/main" val="4117562085"/>
                  </a:ext>
                </a:extLst>
              </a:tr>
              <a:tr h="168795">
                <a:tc>
                  <a:txBody>
                    <a:bodyPr/>
                    <a:lstStyle/>
                    <a:p>
                      <a:pPr algn="l" rtl="0" fontAlgn="ctr"/>
                      <a:endParaRPr lang="de-DE" sz="1000" b="1" i="0" u="none" strike="noStrike" kern="1200" dirty="0">
                        <a:solidFill>
                          <a:srgbClr val="000000"/>
                        </a:solidFill>
                        <a:effectLst/>
                        <a:latin typeface="+mj-lt"/>
                        <a:ea typeface="+mn-ea"/>
                        <a:cs typeface="+mn-cs"/>
                      </a:endParaRPr>
                    </a:p>
                  </a:txBody>
                  <a:tcPr marL="144000" marR="3592" marT="3592" marB="0" anchor="ctr">
                    <a:solidFill>
                      <a:schemeClr val="bg1">
                        <a:lumMod val="95000"/>
                      </a:schemeClr>
                    </a:solidFill>
                  </a:tcPr>
                </a:tc>
                <a:extLst>
                  <a:ext uri="{0D108BD9-81ED-4DB2-BD59-A6C34878D82A}">
                    <a16:rowId xmlns:a16="http://schemas.microsoft.com/office/drawing/2014/main" val="3527502384"/>
                  </a:ext>
                </a:extLst>
              </a:tr>
            </a:tbl>
          </a:graphicData>
        </a:graphic>
      </p:graphicFrame>
      <p:pic>
        <p:nvPicPr>
          <p:cNvPr id="6" name="Grafik 5"/>
          <p:cNvPicPr>
            <a:picLocks noChangeAspect="1"/>
          </p:cNvPicPr>
          <p:nvPr/>
        </p:nvPicPr>
        <p:blipFill>
          <a:blip r:embed="rId3"/>
          <a:stretch>
            <a:fillRect/>
          </a:stretch>
        </p:blipFill>
        <p:spPr>
          <a:xfrm>
            <a:off x="293601" y="1168708"/>
            <a:ext cx="4586399" cy="3398289"/>
          </a:xfrm>
          <a:prstGeom prst="rect">
            <a:avLst/>
          </a:prstGeom>
        </p:spPr>
      </p:pic>
    </p:spTree>
    <p:extLst>
      <p:ext uri="{BB962C8B-B14F-4D97-AF65-F5344CB8AC3E}">
        <p14:creationId xmlns:p14="http://schemas.microsoft.com/office/powerpoint/2010/main" val="12615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580" y="987573"/>
            <a:ext cx="9143419" cy="3606651"/>
          </a:xfrm>
          <a:prstGeom prst="rect">
            <a:avLst/>
          </a:prstGeom>
          <a:gradFill flip="none" rotWithShape="1">
            <a:gsLst>
              <a:gs pos="0">
                <a:schemeClr val="accent2">
                  <a:lumMod val="0"/>
                  <a:lumOff val="100000"/>
                  <a:alpha val="50000"/>
                </a:schemeClr>
              </a:gs>
              <a:gs pos="35000">
                <a:schemeClr val="accent2">
                  <a:lumMod val="0"/>
                  <a:lumOff val="100000"/>
                </a:schemeClr>
              </a:gs>
              <a:gs pos="100000">
                <a:srgbClr val="FFEA00">
                  <a:alpha val="50000"/>
                  <a:lumMod val="50000"/>
                  <a:lumOff val="50000"/>
                </a:srgbClr>
              </a:gs>
            </a:gsLst>
            <a:lin ang="2700000" scaled="1"/>
            <a:tileRect/>
          </a:gradFill>
          <a:ln>
            <a:noFill/>
          </a:ln>
        </p:spPr>
        <p:style>
          <a:lnRef idx="1">
            <a:schemeClr val="dk1"/>
          </a:lnRef>
          <a:fillRef idx="2">
            <a:schemeClr val="dk1"/>
          </a:fillRef>
          <a:effectRef idx="1">
            <a:schemeClr val="dk1"/>
          </a:effectRef>
          <a:fontRef idx="minor">
            <a:schemeClr val="dk1"/>
          </a:fontRef>
        </p:style>
        <p:txBody>
          <a:bodyPr rtlCol="0" anchor="t"/>
          <a:lstStyle/>
          <a:p>
            <a:endParaRPr lang="de-DE" dirty="0"/>
          </a:p>
        </p:txBody>
      </p:sp>
      <p:sp>
        <p:nvSpPr>
          <p:cNvPr id="2" name="Titel 1"/>
          <p:cNvSpPr>
            <a:spLocks noGrp="1"/>
          </p:cNvSpPr>
          <p:nvPr>
            <p:ph type="title"/>
          </p:nvPr>
        </p:nvSpPr>
        <p:spPr/>
        <p:txBody>
          <a:bodyPr/>
          <a:lstStyle/>
          <a:p>
            <a:pPr algn="l"/>
            <a:r>
              <a:rPr lang="de-DE" dirty="0" smtClean="0"/>
              <a:t>Teil C - </a:t>
            </a:r>
            <a:r>
              <a:rPr lang="de-DE" dirty="0" err="1" smtClean="0"/>
              <a:t>Indikatorenbarometer</a:t>
            </a:r>
            <a:endParaRPr lang="de-DE" dirty="0"/>
          </a:p>
        </p:txBody>
      </p:sp>
      <p:pic>
        <p:nvPicPr>
          <p:cNvPr id="12" name="Grafik 11"/>
          <p:cNvPicPr>
            <a:picLocks noChangeAspect="1"/>
          </p:cNvPicPr>
          <p:nvPr/>
        </p:nvPicPr>
        <p:blipFill>
          <a:blip r:embed="rId3"/>
          <a:stretch>
            <a:fillRect/>
          </a:stretch>
        </p:blipFill>
        <p:spPr>
          <a:xfrm>
            <a:off x="179512" y="1149667"/>
            <a:ext cx="5040560" cy="3345635"/>
          </a:xfrm>
          <a:prstGeom prst="rect">
            <a:avLst/>
          </a:prstGeom>
          <a:effectLst>
            <a:outerShdw blurRad="50800" dist="50800" dir="5400000" algn="ctr" rotWithShape="0">
              <a:srgbClr val="000000"/>
            </a:outerShdw>
          </a:effectLst>
        </p:spPr>
      </p:pic>
      <p:sp>
        <p:nvSpPr>
          <p:cNvPr id="13" name="Rechteck 12"/>
          <p:cNvSpPr/>
          <p:nvPr/>
        </p:nvSpPr>
        <p:spPr>
          <a:xfrm>
            <a:off x="0" y="987573"/>
            <a:ext cx="9143419" cy="3606651"/>
          </a:xfrm>
          <a:prstGeom prst="rect">
            <a:avLst/>
          </a:prstGeom>
          <a:gradFill flip="none" rotWithShape="1">
            <a:gsLst>
              <a:gs pos="22000">
                <a:schemeClr val="accent2">
                  <a:lumMod val="0"/>
                  <a:lumOff val="100000"/>
                  <a:alpha val="12000"/>
                </a:schemeClr>
              </a:gs>
              <a:gs pos="42000">
                <a:schemeClr val="accent2">
                  <a:lumMod val="0"/>
                  <a:lumOff val="100000"/>
                  <a:alpha val="90000"/>
                </a:schemeClr>
              </a:gs>
              <a:gs pos="100000">
                <a:srgbClr val="FFEA00">
                  <a:alpha val="50000"/>
                  <a:lumMod val="50000"/>
                  <a:lumOff val="50000"/>
                </a:srgbClr>
              </a:gs>
            </a:gsLst>
            <a:lin ang="3600000" scaled="0"/>
            <a:tileRect/>
          </a:gradFill>
          <a:ln>
            <a:noFill/>
          </a:ln>
        </p:spPr>
        <p:style>
          <a:lnRef idx="1">
            <a:schemeClr val="dk1"/>
          </a:lnRef>
          <a:fillRef idx="2">
            <a:schemeClr val="dk1"/>
          </a:fillRef>
          <a:effectRef idx="1">
            <a:schemeClr val="dk1"/>
          </a:effectRef>
          <a:fontRef idx="minor">
            <a:schemeClr val="dk1"/>
          </a:fontRef>
        </p:style>
        <p:txBody>
          <a:bodyPr rtlCol="0" anchor="t"/>
          <a:lstStyle/>
          <a:p>
            <a:endParaRPr lang="de-DE" dirty="0"/>
          </a:p>
        </p:txBody>
      </p:sp>
      <p:sp>
        <p:nvSpPr>
          <p:cNvPr id="14" name="Textfeld 13"/>
          <p:cNvSpPr txBox="1"/>
          <p:nvPr/>
        </p:nvSpPr>
        <p:spPr>
          <a:xfrm>
            <a:off x="5580112" y="1165114"/>
            <a:ext cx="3491299" cy="1323439"/>
          </a:xfrm>
          <a:prstGeom prst="rect">
            <a:avLst/>
          </a:prstGeom>
          <a:noFill/>
        </p:spPr>
        <p:txBody>
          <a:bodyPr wrap="square" rtlCol="0">
            <a:spAutoFit/>
          </a:bodyPr>
          <a:lstStyle/>
          <a:p>
            <a:r>
              <a:rPr lang="de-DE" b="1" dirty="0" smtClean="0"/>
              <a:t>59 Indikatoren </a:t>
            </a:r>
            <a:r>
              <a:rPr lang="de-DE" dirty="0" smtClean="0"/>
              <a:t>(allgemeine und den Zukunftsthemen zugeordnete)</a:t>
            </a:r>
          </a:p>
          <a:p>
            <a:endParaRPr lang="de-DE" sz="800" dirty="0"/>
          </a:p>
          <a:p>
            <a:r>
              <a:rPr lang="de-DE" dirty="0" smtClean="0"/>
              <a:t>spiegelt</a:t>
            </a:r>
            <a:r>
              <a:rPr lang="de-DE" b="1" dirty="0" smtClean="0"/>
              <a:t> Grad der Zielerfüllung </a:t>
            </a:r>
            <a:r>
              <a:rPr lang="de-DE" dirty="0" smtClean="0"/>
              <a:t>(kurz, standardisiert)</a:t>
            </a:r>
            <a:endParaRPr lang="de-DE" dirty="0"/>
          </a:p>
        </p:txBody>
      </p:sp>
      <p:sp>
        <p:nvSpPr>
          <p:cNvPr id="15" name="Textfeld 14"/>
          <p:cNvSpPr txBox="1"/>
          <p:nvPr/>
        </p:nvSpPr>
        <p:spPr>
          <a:xfrm>
            <a:off x="5021501" y="3867765"/>
            <a:ext cx="4248482" cy="523220"/>
          </a:xfrm>
          <a:prstGeom prst="rect">
            <a:avLst/>
          </a:prstGeom>
          <a:noFill/>
        </p:spPr>
        <p:txBody>
          <a:bodyPr wrap="square" rtlCol="0">
            <a:spAutoFit/>
          </a:bodyPr>
          <a:lstStyle/>
          <a:p>
            <a:r>
              <a:rPr lang="de-DE" sz="2800" b="1" dirty="0" smtClean="0"/>
              <a:t>Negative Bewertungen</a:t>
            </a:r>
            <a:r>
              <a:rPr lang="de-DE" sz="2800" dirty="0" smtClean="0"/>
              <a:t>: </a:t>
            </a:r>
            <a:r>
              <a:rPr lang="de-DE" sz="2800" b="1" dirty="0" smtClean="0">
                <a:sym typeface="Wingdings" panose="05000000000000000000" pitchFamily="2" charset="2"/>
              </a:rPr>
              <a:t>8 </a:t>
            </a:r>
            <a:r>
              <a:rPr lang="de-DE" sz="2800" b="1" dirty="0">
                <a:sym typeface="Wingdings" panose="05000000000000000000" pitchFamily="2" charset="2"/>
              </a:rPr>
              <a:t></a:t>
            </a:r>
            <a:endParaRPr lang="de-DE" sz="2800" dirty="0" smtClean="0"/>
          </a:p>
        </p:txBody>
      </p:sp>
      <p:sp>
        <p:nvSpPr>
          <p:cNvPr id="16" name="Textfeld 15"/>
          <p:cNvSpPr txBox="1"/>
          <p:nvPr/>
        </p:nvSpPr>
        <p:spPr>
          <a:xfrm>
            <a:off x="3164092" y="2833862"/>
            <a:ext cx="5899104" cy="954107"/>
          </a:xfrm>
          <a:prstGeom prst="rect">
            <a:avLst/>
          </a:prstGeom>
          <a:noFill/>
        </p:spPr>
        <p:txBody>
          <a:bodyPr wrap="square" rtlCol="0">
            <a:spAutoFit/>
          </a:bodyPr>
          <a:lstStyle/>
          <a:p>
            <a:pPr algn="r"/>
            <a:r>
              <a:rPr lang="de-DE" sz="2800" b="1" dirty="0" smtClean="0"/>
              <a:t>Überwiegend positive Bewertungen</a:t>
            </a:r>
          </a:p>
          <a:p>
            <a:r>
              <a:rPr lang="de-DE" sz="2800" b="1" dirty="0" smtClean="0"/>
              <a:t>		 		 28 </a:t>
            </a:r>
            <a:r>
              <a:rPr lang="de-DE" sz="2800" b="1" dirty="0" smtClean="0">
                <a:sym typeface="Wingdings" panose="05000000000000000000" pitchFamily="2" charset="2"/>
              </a:rPr>
              <a:t>      23 </a:t>
            </a:r>
            <a:endParaRPr lang="de-DE" sz="2800" dirty="0" smtClean="0"/>
          </a:p>
        </p:txBody>
      </p:sp>
    </p:spTree>
    <p:extLst>
      <p:ext uri="{BB962C8B-B14F-4D97-AF65-F5344CB8AC3E}">
        <p14:creationId xmlns:p14="http://schemas.microsoft.com/office/powerpoint/2010/main" val="3893701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98600" y="1063625"/>
            <a:ext cx="8146800" cy="3140377"/>
          </a:xfrm>
        </p:spPr>
        <p:txBody>
          <a:bodyPr>
            <a:noAutofit/>
          </a:bodyPr>
          <a:lstStyle/>
          <a:p>
            <a:pPr marL="0" indent="0">
              <a:buNone/>
            </a:pPr>
            <a:r>
              <a:rPr lang="de-DE" sz="2400" dirty="0" smtClean="0">
                <a:latin typeface="Calibri" panose="020F0502020204030204" pitchFamily="34" charset="0"/>
                <a:cs typeface="Calibri" panose="020F0502020204030204" pitchFamily="34" charset="0"/>
              </a:rPr>
              <a:t>Bedeutungsgewinn: v. a. Klimaschutz </a:t>
            </a:r>
            <a:r>
              <a:rPr lang="de-DE" sz="2400" dirty="0">
                <a:latin typeface="Calibri" panose="020F0502020204030204" pitchFamily="34" charset="0"/>
                <a:cs typeface="Calibri" panose="020F0502020204030204" pitchFamily="34" charset="0"/>
              </a:rPr>
              <a:t>und Klimaanpassung, Gesundheit, </a:t>
            </a:r>
            <a:r>
              <a:rPr lang="de-DE" sz="2400" dirty="0" smtClean="0">
                <a:latin typeface="Calibri" panose="020F0502020204030204" pitchFamily="34" charset="0"/>
                <a:cs typeface="Calibri" panose="020F0502020204030204" pitchFamily="34" charset="0"/>
              </a:rPr>
              <a:t>Bildung, kommunaler Wohnungsbau, Versorgungssicherheit</a:t>
            </a:r>
          </a:p>
          <a:p>
            <a:pPr marL="0" indent="0">
              <a:buNone/>
            </a:pPr>
            <a:r>
              <a:rPr lang="de-DE" sz="2400" dirty="0" smtClean="0">
                <a:latin typeface="Calibri" panose="020F0502020204030204" pitchFamily="34" charset="0"/>
                <a:cs typeface="Calibri" panose="020F0502020204030204" pitchFamily="34" charset="0"/>
              </a:rPr>
              <a:t>Hinterfragen methodischer Ansätze, Zukunftsthemen/ Ziele</a:t>
            </a:r>
          </a:p>
          <a:p>
            <a:pPr marL="0" indent="0">
              <a:buNone/>
            </a:pPr>
            <a:endParaRPr lang="de-DE" sz="2400" dirty="0">
              <a:latin typeface="Calibri" panose="020F0502020204030204" pitchFamily="34" charset="0"/>
              <a:cs typeface="Calibri" panose="020F0502020204030204" pitchFamily="34" charset="0"/>
            </a:endParaRPr>
          </a:p>
          <a:p>
            <a:pPr marL="0" indent="0">
              <a:buNone/>
            </a:pPr>
            <a:r>
              <a:rPr lang="de-DE" sz="2400" dirty="0" smtClean="0">
                <a:latin typeface="Calibri" panose="020F0502020204030204" pitchFamily="34" charset="0"/>
                <a:cs typeface="Calibri" panose="020F0502020204030204" pitchFamily="34" charset="0"/>
              </a:rPr>
              <a:t>2023: Grundlagendiskussion zu Zielen und Methodik</a:t>
            </a:r>
          </a:p>
          <a:p>
            <a:pPr marL="0" indent="0">
              <a:buNone/>
            </a:pPr>
            <a:r>
              <a:rPr lang="de-DE" sz="2400" dirty="0" smtClean="0">
                <a:latin typeface="Calibri" panose="020F0502020204030204" pitchFamily="34" charset="0"/>
                <a:cs typeface="Calibri" panose="020F0502020204030204" pitchFamily="34" charset="0"/>
              </a:rPr>
              <a:t>ab 2024: Fortschreibung </a:t>
            </a:r>
            <a:r>
              <a:rPr lang="de-DE" sz="2400" u="sng" dirty="0" smtClean="0">
                <a:latin typeface="Calibri" panose="020F0502020204030204" pitchFamily="34" charset="0"/>
                <a:cs typeface="Calibri" panose="020F0502020204030204" pitchFamily="34" charset="0"/>
              </a:rPr>
              <a:t>oder</a:t>
            </a:r>
            <a:r>
              <a:rPr lang="de-DE" sz="2400" dirty="0" smtClean="0">
                <a:latin typeface="Calibri" panose="020F0502020204030204" pitchFamily="34" charset="0"/>
                <a:cs typeface="Calibri" panose="020F0502020204030204" pitchFamily="34" charset="0"/>
              </a:rPr>
              <a:t> Neuaufstellung</a:t>
            </a:r>
          </a:p>
        </p:txBody>
      </p:sp>
      <p:sp>
        <p:nvSpPr>
          <p:cNvPr id="4" name="Chevron 3"/>
          <p:cNvSpPr/>
          <p:nvPr/>
        </p:nvSpPr>
        <p:spPr>
          <a:xfrm rot="5400000">
            <a:off x="1457654" y="2525690"/>
            <a:ext cx="432048" cy="828092"/>
          </a:xfrm>
          <a:prstGeom prst="chevron">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 name="Titel 1"/>
          <p:cNvSpPr>
            <a:spLocks noGrp="1"/>
          </p:cNvSpPr>
          <p:nvPr>
            <p:ph type="title"/>
          </p:nvPr>
        </p:nvSpPr>
        <p:spPr/>
        <p:txBody>
          <a:bodyPr>
            <a:normAutofit/>
          </a:bodyPr>
          <a:lstStyle/>
          <a:p>
            <a:r>
              <a:rPr lang="de-DE" dirty="0" smtClean="0"/>
              <a:t>Fortschreibungszyklus</a:t>
            </a:r>
            <a:endParaRPr lang="de-DE" dirty="0"/>
          </a:p>
        </p:txBody>
      </p:sp>
      <p:sp>
        <p:nvSpPr>
          <p:cNvPr id="5" name="Chevron 4"/>
          <p:cNvSpPr/>
          <p:nvPr/>
        </p:nvSpPr>
        <p:spPr>
          <a:xfrm rot="5400000">
            <a:off x="7127050" y="2525690"/>
            <a:ext cx="432048" cy="828092"/>
          </a:xfrm>
          <a:prstGeom prst="chevron">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Chevron 5"/>
          <p:cNvSpPr/>
          <p:nvPr/>
        </p:nvSpPr>
        <p:spPr>
          <a:xfrm rot="5400000">
            <a:off x="4287976" y="2515167"/>
            <a:ext cx="432048" cy="828092"/>
          </a:xfrm>
          <a:prstGeom prst="chevron">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402303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9"/>
          <p:cNvSpPr/>
          <p:nvPr/>
        </p:nvSpPr>
        <p:spPr>
          <a:xfrm>
            <a:off x="2267743" y="2715765"/>
            <a:ext cx="6900007" cy="2160241"/>
          </a:xfrm>
          <a:prstGeom prst="rect">
            <a:avLst/>
          </a:prstGeom>
          <a:solidFill>
            <a:schemeClr val="bg1">
              <a:lumMod val="9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0" y="0"/>
            <a:ext cx="9167750" cy="5143499"/>
          </a:xfrm>
          <a:prstGeom prst="rect">
            <a:avLst/>
          </a:prstGeom>
          <a:solidFill>
            <a:srgbClr val="FFE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itel 1"/>
          <p:cNvSpPr txBox="1">
            <a:spLocks/>
          </p:cNvSpPr>
          <p:nvPr/>
        </p:nvSpPr>
        <p:spPr>
          <a:xfrm>
            <a:off x="3448" y="1748327"/>
            <a:ext cx="9164302" cy="1646843"/>
          </a:xfrm>
          <a:prstGeom prst="rect">
            <a:avLst/>
          </a:prstGeom>
        </p:spPr>
        <p:txBody>
          <a:bodyPr vert="horz" lIns="576000" tIns="36000" rIns="576000" bIns="45720" rtlCol="0" anchor="b">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DE" dirty="0" smtClean="0"/>
              <a:t>Vielen Dank für Ihre Aufmerksamkeit</a:t>
            </a:r>
            <a:endParaRPr lang="de-DE" dirty="0"/>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11510"/>
            <a:ext cx="2216064" cy="1152128"/>
          </a:xfrm>
          <a:prstGeom prst="rect">
            <a:avLst/>
          </a:prstGeom>
        </p:spPr>
      </p:pic>
      <p:pic>
        <p:nvPicPr>
          <p:cNvPr id="7" name="Picture 2" descr="Auf der Abschlussfolie ist das Logo des Stadtentwicklungskonzeptes analog Folie 1 zu sehen." title="Logo Stadtentwicklungskonzept"/>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7130196" y="2817023"/>
            <a:ext cx="1977812" cy="1919135"/>
          </a:xfrm>
          <a:prstGeom prst="rect">
            <a:avLst/>
          </a:prstGeom>
          <a:noFill/>
          <a:ln w="9525">
            <a:noFill/>
            <a:miter lim="800000"/>
            <a:headEnd/>
            <a:tailEnd/>
          </a:ln>
        </p:spPr>
      </p:pic>
      <p:sp>
        <p:nvSpPr>
          <p:cNvPr id="5" name="Textfeld 4"/>
          <p:cNvSpPr txBox="1"/>
          <p:nvPr/>
        </p:nvSpPr>
        <p:spPr>
          <a:xfrm>
            <a:off x="7740352" y="3930780"/>
            <a:ext cx="765799" cy="338554"/>
          </a:xfrm>
          <a:prstGeom prst="rect">
            <a:avLst/>
          </a:prstGeom>
          <a:noFill/>
        </p:spPr>
        <p:txBody>
          <a:bodyPr wrap="square" rtlCol="0">
            <a:spAutoFit/>
          </a:bodyPr>
          <a:lstStyle/>
          <a:p>
            <a:r>
              <a:rPr lang="de-DE" sz="1600" b="1" i="1" dirty="0" smtClean="0">
                <a:solidFill>
                  <a:schemeClr val="tx2">
                    <a:lumMod val="75000"/>
                  </a:schemeClr>
                </a:solidFill>
                <a:latin typeface="+mj-lt"/>
              </a:rPr>
              <a:t>2035+</a:t>
            </a:r>
            <a:endParaRPr lang="de-DE" sz="1600" b="1" i="1" dirty="0">
              <a:solidFill>
                <a:schemeClr val="tx2">
                  <a:lumMod val="75000"/>
                </a:schemeClr>
              </a:solidFill>
              <a:latin typeface="+mj-lt"/>
            </a:endParaRPr>
          </a:p>
        </p:txBody>
      </p:sp>
      <p:sp>
        <p:nvSpPr>
          <p:cNvPr id="12" name="Fußzeilenplatzhalter 3"/>
          <p:cNvSpPr txBox="1">
            <a:spLocks/>
          </p:cNvSpPr>
          <p:nvPr/>
        </p:nvSpPr>
        <p:spPr>
          <a:xfrm>
            <a:off x="7528" y="4731990"/>
            <a:ext cx="9167750" cy="424124"/>
          </a:xfrm>
          <a:prstGeom prst="rect">
            <a:avLst/>
          </a:prstGeom>
        </p:spPr>
        <p:txBody>
          <a:bodyPr lIns="576000" rIns="576000" bIns="216000" anchor="t"/>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de-DE" sz="900" dirty="0" smtClean="0">
                <a:latin typeface="+mj-lt"/>
              </a:rPr>
              <a:t>INSEK-Fortschreibung 2022 I Landeshauptstadt Dresden I Amt für Stadtplanung und Mobilität</a:t>
            </a:r>
            <a:r>
              <a:rPr lang="de-DE" sz="900" baseline="0" dirty="0" smtClean="0">
                <a:latin typeface="+mj-lt"/>
              </a:rPr>
              <a:t> </a:t>
            </a:r>
            <a:r>
              <a:rPr lang="de-DE" sz="900" dirty="0" smtClean="0">
                <a:latin typeface="+mj-lt"/>
              </a:rPr>
              <a:t>I August 2022 I Folie </a:t>
            </a:r>
            <a:fld id="{F49D3726-55E6-44C2-B598-B30BF1EC2316}" type="slidenum">
              <a:rPr lang="de-DE" sz="900" smtClean="0">
                <a:latin typeface="+mj-lt"/>
              </a:rPr>
              <a:pPr algn="r"/>
              <a:t>13</a:t>
            </a:fld>
            <a:endParaRPr lang="de-DE" sz="900" dirty="0" smtClean="0">
              <a:latin typeface="+mj-lt"/>
            </a:endParaRPr>
          </a:p>
          <a:p>
            <a:endParaRPr lang="de-DE" sz="900" dirty="0"/>
          </a:p>
        </p:txBody>
      </p:sp>
    </p:spTree>
    <p:extLst>
      <p:ext uri="{BB962C8B-B14F-4D97-AF65-F5344CB8AC3E}">
        <p14:creationId xmlns:p14="http://schemas.microsoft.com/office/powerpoint/2010/main" val="3118382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35896" y="206375"/>
            <a:ext cx="5050904" cy="857250"/>
          </a:xfrm>
        </p:spPr>
        <p:txBody>
          <a:bodyPr/>
          <a:lstStyle/>
          <a:p>
            <a:r>
              <a:rPr lang="de-DE" dirty="0" smtClean="0"/>
              <a:t>Beschlüsse</a:t>
            </a:r>
            <a:endParaRPr lang="de-DE" dirty="0"/>
          </a:p>
        </p:txBody>
      </p:sp>
      <p:sp>
        <p:nvSpPr>
          <p:cNvPr id="4" name="Textfeld 3"/>
          <p:cNvSpPr txBox="1"/>
          <p:nvPr/>
        </p:nvSpPr>
        <p:spPr>
          <a:xfrm>
            <a:off x="4211960" y="1137565"/>
            <a:ext cx="5534272" cy="1015663"/>
          </a:xfrm>
          <a:prstGeom prst="rect">
            <a:avLst/>
          </a:prstGeom>
          <a:noFill/>
        </p:spPr>
        <p:txBody>
          <a:bodyPr wrap="square" rtlCol="0">
            <a:spAutoFit/>
          </a:bodyPr>
          <a:lstStyle/>
          <a:p>
            <a:pPr defTabSz="621975" fontAlgn="base">
              <a:spcBef>
                <a:spcPct val="0"/>
              </a:spcBef>
              <a:spcAft>
                <a:spcPct val="0"/>
              </a:spcAft>
            </a:pPr>
            <a:r>
              <a:rPr lang="de-DE" sz="2000" dirty="0" smtClean="0">
                <a:solidFill>
                  <a:srgbClr val="000000"/>
                </a:solidFill>
                <a:latin typeface="Calibri"/>
                <a:ea typeface="MS PGothic" pitchFamily="34" charset="-128"/>
              </a:rPr>
              <a:t>Integriertes Stadtentwicklungskonzept </a:t>
            </a:r>
          </a:p>
          <a:p>
            <a:pPr defTabSz="621975" fontAlgn="base">
              <a:spcBef>
                <a:spcPct val="0"/>
              </a:spcBef>
              <a:spcAft>
                <a:spcPct val="0"/>
              </a:spcAft>
            </a:pPr>
            <a:r>
              <a:rPr lang="de-DE" sz="2000" dirty="0" smtClean="0">
                <a:solidFill>
                  <a:srgbClr val="000000"/>
                </a:solidFill>
                <a:latin typeface="Calibri"/>
                <a:ea typeface="MS PGothic" pitchFamily="34" charset="-128"/>
              </a:rPr>
              <a:t>„Zukunft Dresden 2025+“</a:t>
            </a:r>
            <a:endParaRPr lang="de-DE" sz="2000" dirty="0">
              <a:solidFill>
                <a:srgbClr val="000000"/>
              </a:solidFill>
              <a:latin typeface="Calibri"/>
              <a:ea typeface="MS PGothic" pitchFamily="34" charset="-128"/>
            </a:endParaRPr>
          </a:p>
          <a:p>
            <a:pPr defTabSz="621975" fontAlgn="base">
              <a:spcBef>
                <a:spcPct val="0"/>
              </a:spcBef>
              <a:spcAft>
                <a:spcPct val="0"/>
              </a:spcAft>
            </a:pPr>
            <a:r>
              <a:rPr lang="de-DE" sz="2000" b="1" dirty="0" smtClean="0">
                <a:solidFill>
                  <a:srgbClr val="000000"/>
                </a:solidFill>
                <a:latin typeface="Calibri"/>
                <a:ea typeface="MS PGothic" pitchFamily="34" charset="-128"/>
              </a:rPr>
              <a:t>Stadtratsbeschluss 2016</a:t>
            </a:r>
            <a:endParaRPr lang="de-DE" sz="2000" b="1" dirty="0">
              <a:solidFill>
                <a:srgbClr val="000000"/>
              </a:solidFill>
              <a:latin typeface="Calibri"/>
              <a:ea typeface="MS PGothic" pitchFamily="34" charset="-128"/>
            </a:endParaRPr>
          </a:p>
        </p:txBody>
      </p:sp>
      <p:sp>
        <p:nvSpPr>
          <p:cNvPr id="6" name="Textfeld 5"/>
          <p:cNvSpPr txBox="1"/>
          <p:nvPr/>
        </p:nvSpPr>
        <p:spPr>
          <a:xfrm>
            <a:off x="4211960" y="2359769"/>
            <a:ext cx="3632688" cy="1015663"/>
          </a:xfrm>
          <a:prstGeom prst="rect">
            <a:avLst/>
          </a:prstGeom>
          <a:noFill/>
        </p:spPr>
        <p:txBody>
          <a:bodyPr wrap="square" rtlCol="0">
            <a:spAutoFit/>
          </a:bodyPr>
          <a:lstStyle/>
          <a:p>
            <a:pPr defTabSz="621975" fontAlgn="base">
              <a:spcBef>
                <a:spcPct val="0"/>
              </a:spcBef>
              <a:spcAft>
                <a:spcPct val="0"/>
              </a:spcAft>
            </a:pPr>
            <a:r>
              <a:rPr lang="de-DE" sz="2000" dirty="0" smtClean="0">
                <a:solidFill>
                  <a:srgbClr val="000000"/>
                </a:solidFill>
                <a:latin typeface="Calibri"/>
                <a:ea typeface="MS PGothic" pitchFamily="34" charset="-128"/>
              </a:rPr>
              <a:t>1. Fortschreibung 2017</a:t>
            </a:r>
          </a:p>
          <a:p>
            <a:pPr defTabSz="621975" fontAlgn="base">
              <a:spcBef>
                <a:spcPct val="0"/>
              </a:spcBef>
              <a:spcAft>
                <a:spcPct val="0"/>
              </a:spcAft>
            </a:pPr>
            <a:r>
              <a:rPr lang="de-DE" sz="2000" b="1" dirty="0" smtClean="0">
                <a:solidFill>
                  <a:srgbClr val="000000"/>
                </a:solidFill>
                <a:latin typeface="Calibri"/>
                <a:ea typeface="MS PGothic" pitchFamily="34" charset="-128"/>
              </a:rPr>
              <a:t>Stadtratsbeschluss Dezember 2018</a:t>
            </a:r>
            <a:endParaRPr lang="de-DE" sz="2000" b="1" dirty="0">
              <a:solidFill>
                <a:srgbClr val="000000"/>
              </a:solidFill>
              <a:latin typeface="Calibri"/>
              <a:ea typeface="MS PGothic" pitchFamily="34" charset="-128"/>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229741"/>
            <a:ext cx="2946256" cy="4188497"/>
          </a:xfrm>
          <a:prstGeom prst="rect">
            <a:avLst/>
          </a:prstGeom>
          <a:noFill/>
          <a:ln>
            <a:noFill/>
          </a:ln>
          <a:effectLst>
            <a:glow rad="127000">
              <a:schemeClr val="accent1">
                <a:alpha val="46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feld 18"/>
          <p:cNvSpPr txBox="1"/>
          <p:nvPr/>
        </p:nvSpPr>
        <p:spPr>
          <a:xfrm>
            <a:off x="4194229" y="3425973"/>
            <a:ext cx="3632688" cy="1015663"/>
          </a:xfrm>
          <a:prstGeom prst="rect">
            <a:avLst/>
          </a:prstGeom>
          <a:noFill/>
        </p:spPr>
        <p:txBody>
          <a:bodyPr wrap="square" rtlCol="0">
            <a:spAutoFit/>
          </a:bodyPr>
          <a:lstStyle/>
          <a:p>
            <a:pPr defTabSz="621975" fontAlgn="base">
              <a:spcBef>
                <a:spcPct val="0"/>
              </a:spcBef>
              <a:spcAft>
                <a:spcPct val="0"/>
              </a:spcAft>
            </a:pPr>
            <a:r>
              <a:rPr lang="de-DE" sz="2000" dirty="0" smtClean="0">
                <a:solidFill>
                  <a:srgbClr val="000000"/>
                </a:solidFill>
                <a:latin typeface="Calibri"/>
                <a:ea typeface="MS PGothic" pitchFamily="34" charset="-128"/>
              </a:rPr>
              <a:t>aktuell 2. Fortschreibung 2022</a:t>
            </a:r>
          </a:p>
          <a:p>
            <a:pPr defTabSz="621975" fontAlgn="base">
              <a:spcBef>
                <a:spcPct val="0"/>
              </a:spcBef>
              <a:spcAft>
                <a:spcPct val="0"/>
              </a:spcAft>
            </a:pPr>
            <a:r>
              <a:rPr lang="de-DE" sz="2000" dirty="0">
                <a:solidFill>
                  <a:srgbClr val="000000"/>
                </a:solidFill>
                <a:latin typeface="Calibri"/>
                <a:ea typeface="MS PGothic" pitchFamily="34" charset="-128"/>
              </a:rPr>
              <a:t>„Zukunft Dresden </a:t>
            </a:r>
            <a:r>
              <a:rPr lang="de-DE" sz="2000" dirty="0" smtClean="0">
                <a:solidFill>
                  <a:srgbClr val="000000"/>
                </a:solidFill>
                <a:latin typeface="Calibri"/>
                <a:ea typeface="MS PGothic" pitchFamily="34" charset="-128"/>
              </a:rPr>
              <a:t>2035+“</a:t>
            </a:r>
          </a:p>
          <a:p>
            <a:pPr defTabSz="621975" fontAlgn="base">
              <a:spcBef>
                <a:spcPct val="0"/>
              </a:spcBef>
              <a:spcAft>
                <a:spcPct val="0"/>
              </a:spcAft>
            </a:pPr>
            <a:r>
              <a:rPr lang="de-DE" sz="2000" b="1" dirty="0" smtClean="0">
                <a:solidFill>
                  <a:srgbClr val="000000"/>
                </a:solidFill>
                <a:latin typeface="Calibri"/>
                <a:ea typeface="MS PGothic" pitchFamily="34" charset="-128"/>
              </a:rPr>
              <a:t>2019 - 2022</a:t>
            </a:r>
            <a:endParaRPr lang="de-DE" sz="2000" b="1" dirty="0">
              <a:solidFill>
                <a:srgbClr val="000000"/>
              </a:solidFill>
              <a:latin typeface="Calibri"/>
              <a:ea typeface="MS PGothic" pitchFamily="34" charset="-128"/>
            </a:endParaRPr>
          </a:p>
        </p:txBody>
      </p:sp>
      <p:sp>
        <p:nvSpPr>
          <p:cNvPr id="3" name="Textfeld 2"/>
          <p:cNvSpPr txBox="1"/>
          <p:nvPr/>
        </p:nvSpPr>
        <p:spPr>
          <a:xfrm>
            <a:off x="179512" y="4492178"/>
            <a:ext cx="7078840" cy="338554"/>
          </a:xfrm>
          <a:prstGeom prst="rect">
            <a:avLst/>
          </a:prstGeom>
          <a:noFill/>
        </p:spPr>
        <p:txBody>
          <a:bodyPr wrap="square" rtlCol="0">
            <a:spAutoFit/>
          </a:bodyPr>
          <a:lstStyle/>
          <a:p>
            <a:r>
              <a:rPr lang="de-DE" sz="800" dirty="0">
                <a:hlinkClick r:id="rId3"/>
              </a:rPr>
              <a:t>https://</a:t>
            </a:r>
            <a:r>
              <a:rPr lang="de-DE" sz="800" dirty="0" smtClean="0">
                <a:hlinkClick r:id="rId3"/>
              </a:rPr>
              <a:t>preview.dresden.de/de/stadtraum/planen/stadtentwicklung/stadtentwicklung/integrierte-stadtentwicklungsplanung.php</a:t>
            </a:r>
            <a:endParaRPr lang="de-DE" sz="800" dirty="0" smtClean="0"/>
          </a:p>
          <a:p>
            <a:r>
              <a:rPr lang="de-DE" sz="800" dirty="0">
                <a:hlinkClick r:id="rId4"/>
              </a:rPr>
              <a:t>http://intranet-3/Intranet/InfoPortal/aemterinfos/gb6_stadtentwicklung,_bau,_</a:t>
            </a:r>
            <a:r>
              <a:rPr lang="de-DE" sz="800" dirty="0" smtClean="0">
                <a:hlinkClick r:id="rId4"/>
              </a:rPr>
              <a:t>verkehr_liegenschaften/61_stadtplanungsamt/integriertes_stadtentwicklungskonzept</a:t>
            </a:r>
            <a:endParaRPr lang="de-DE" sz="800" dirty="0"/>
          </a:p>
        </p:txBody>
      </p:sp>
      <p:sp>
        <p:nvSpPr>
          <p:cNvPr id="8" name="Textfeld 7"/>
          <p:cNvSpPr txBox="1"/>
          <p:nvPr/>
        </p:nvSpPr>
        <p:spPr>
          <a:xfrm>
            <a:off x="2707200" y="2470124"/>
            <a:ext cx="765799" cy="307777"/>
          </a:xfrm>
          <a:prstGeom prst="rect">
            <a:avLst/>
          </a:prstGeom>
          <a:noFill/>
        </p:spPr>
        <p:txBody>
          <a:bodyPr wrap="square" rtlCol="0">
            <a:spAutoFit/>
          </a:bodyPr>
          <a:lstStyle/>
          <a:p>
            <a:r>
              <a:rPr lang="de-DE" sz="1400" b="1" i="1" dirty="0" smtClean="0">
                <a:solidFill>
                  <a:srgbClr val="778C28"/>
                </a:solidFill>
                <a:latin typeface="+mj-lt"/>
              </a:rPr>
              <a:t>2035+</a:t>
            </a:r>
            <a:endParaRPr lang="de-DE" sz="1400" b="1" i="1" dirty="0">
              <a:solidFill>
                <a:srgbClr val="778C28"/>
              </a:solidFill>
              <a:latin typeface="+mj-lt"/>
            </a:endParaRPr>
          </a:p>
        </p:txBody>
      </p:sp>
    </p:spTree>
    <p:extLst>
      <p:ext uri="{BB962C8B-B14F-4D97-AF65-F5344CB8AC3E}">
        <p14:creationId xmlns:p14="http://schemas.microsoft.com/office/powerpoint/2010/main" val="2107775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hteck 39"/>
          <p:cNvSpPr/>
          <p:nvPr/>
        </p:nvSpPr>
        <p:spPr>
          <a:xfrm>
            <a:off x="7010066" y="3171540"/>
            <a:ext cx="1828272" cy="702153"/>
          </a:xfrm>
          <a:prstGeom prst="rect">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sz="1224" dirty="0"/>
          </a:p>
        </p:txBody>
      </p:sp>
      <p:sp>
        <p:nvSpPr>
          <p:cNvPr id="39" name="Rechteck 38"/>
          <p:cNvSpPr/>
          <p:nvPr/>
        </p:nvSpPr>
        <p:spPr>
          <a:xfrm>
            <a:off x="5628571" y="3150776"/>
            <a:ext cx="1113388" cy="682948"/>
          </a:xfrm>
          <a:prstGeom prst="rect">
            <a:avLst/>
          </a:prstGeom>
          <a:solidFill>
            <a:schemeClr val="bg1">
              <a:lumMod val="75000"/>
            </a:schemeClr>
          </a:solidFill>
          <a:ln>
            <a:solidFill>
              <a:schemeClr val="lt1">
                <a:hueOff val="0"/>
                <a:satOff val="0"/>
                <a:lumOff val="0"/>
              </a:schemeClr>
            </a:solid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sz="1224" dirty="0"/>
          </a:p>
        </p:txBody>
      </p:sp>
      <p:sp>
        <p:nvSpPr>
          <p:cNvPr id="29" name="Rechteck 28"/>
          <p:cNvSpPr/>
          <p:nvPr/>
        </p:nvSpPr>
        <p:spPr>
          <a:xfrm>
            <a:off x="4738725" y="3171540"/>
            <a:ext cx="959422" cy="655814"/>
          </a:xfrm>
          <a:prstGeom prst="rect">
            <a:avLst/>
          </a:prstGeom>
          <a:solidFill>
            <a:srgbClr val="C2CDE1"/>
          </a:solidFill>
          <a:ln>
            <a:noFill/>
          </a:ln>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sz="1224" dirty="0"/>
          </a:p>
        </p:txBody>
      </p:sp>
      <p:sp>
        <p:nvSpPr>
          <p:cNvPr id="2" name="Titel 1"/>
          <p:cNvSpPr>
            <a:spLocks noGrp="1"/>
          </p:cNvSpPr>
          <p:nvPr>
            <p:ph type="title"/>
          </p:nvPr>
        </p:nvSpPr>
        <p:spPr>
          <a:xfrm>
            <a:off x="746575" y="434268"/>
            <a:ext cx="7214804" cy="652149"/>
          </a:xfrm>
        </p:spPr>
        <p:txBody>
          <a:bodyPr>
            <a:normAutofit fontScale="90000"/>
          </a:bodyPr>
          <a:lstStyle/>
          <a:p>
            <a:pPr algn="ctr"/>
            <a:r>
              <a:rPr lang="de-DE" dirty="0" smtClean="0"/>
              <a:t>INSEK - Fortschreibung 2019-2022</a:t>
            </a:r>
            <a:br>
              <a:rPr lang="de-DE" dirty="0" smtClean="0"/>
            </a:br>
            <a:r>
              <a:rPr lang="de-DE" sz="1905" dirty="0"/>
              <a:t>Ablaufplanung</a:t>
            </a:r>
          </a:p>
        </p:txBody>
      </p:sp>
      <p:grpSp>
        <p:nvGrpSpPr>
          <p:cNvPr id="9" name="Gruppieren 8"/>
          <p:cNvGrpSpPr/>
          <p:nvPr/>
        </p:nvGrpSpPr>
        <p:grpSpPr>
          <a:xfrm>
            <a:off x="2286383" y="4010890"/>
            <a:ext cx="2547115" cy="692367"/>
            <a:chOff x="2088" y="1867399"/>
            <a:chExt cx="2544555" cy="1017822"/>
          </a:xfrm>
        </p:grpSpPr>
        <p:sp>
          <p:nvSpPr>
            <p:cNvPr id="10" name="Chevron 9"/>
            <p:cNvSpPr/>
            <p:nvPr/>
          </p:nvSpPr>
          <p:spPr>
            <a:xfrm>
              <a:off x="2088" y="1867399"/>
              <a:ext cx="2544555" cy="1017822"/>
            </a:xfrm>
            <a:prstGeom prst="chevron">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Chevron 4"/>
            <p:cNvSpPr txBox="1"/>
            <p:nvPr/>
          </p:nvSpPr>
          <p:spPr>
            <a:xfrm>
              <a:off x="510999" y="1867399"/>
              <a:ext cx="1526733" cy="1017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9738" tIns="39913" rIns="39913" bIns="39913" numCol="1" spcCol="1270" anchor="ctr" anchorCtr="0">
              <a:noAutofit/>
            </a:bodyPr>
            <a:lstStyle/>
            <a:p>
              <a:pPr algn="ctr" defTabSz="1330335">
                <a:lnSpc>
                  <a:spcPct val="90000"/>
                </a:lnSpc>
                <a:spcBef>
                  <a:spcPct val="0"/>
                </a:spcBef>
                <a:spcAft>
                  <a:spcPct val="35000"/>
                </a:spcAft>
              </a:pPr>
              <a:r>
                <a:rPr lang="de-DE" sz="2993" dirty="0"/>
                <a:t>2020</a:t>
              </a:r>
            </a:p>
          </p:txBody>
        </p:sp>
      </p:grpSp>
      <p:grpSp>
        <p:nvGrpSpPr>
          <p:cNvPr id="12" name="Gruppieren 11"/>
          <p:cNvGrpSpPr/>
          <p:nvPr/>
        </p:nvGrpSpPr>
        <p:grpSpPr>
          <a:xfrm>
            <a:off x="4661012" y="4002045"/>
            <a:ext cx="2449149" cy="692367"/>
            <a:chOff x="2088" y="1867399"/>
            <a:chExt cx="2544555" cy="1017822"/>
          </a:xfrm>
        </p:grpSpPr>
        <p:sp>
          <p:nvSpPr>
            <p:cNvPr id="13" name="Chevron 12"/>
            <p:cNvSpPr/>
            <p:nvPr/>
          </p:nvSpPr>
          <p:spPr>
            <a:xfrm>
              <a:off x="2088" y="1867399"/>
              <a:ext cx="2544555" cy="1017822"/>
            </a:xfrm>
            <a:prstGeom prst="chevron">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Chevron 4"/>
            <p:cNvSpPr txBox="1"/>
            <p:nvPr/>
          </p:nvSpPr>
          <p:spPr>
            <a:xfrm>
              <a:off x="510999" y="1867399"/>
              <a:ext cx="1526733" cy="1017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9738" tIns="39913" rIns="39913" bIns="39913" numCol="1" spcCol="1270" anchor="ctr" anchorCtr="0">
              <a:noAutofit/>
            </a:bodyPr>
            <a:lstStyle/>
            <a:p>
              <a:pPr algn="ctr" defTabSz="1330335">
                <a:lnSpc>
                  <a:spcPct val="90000"/>
                </a:lnSpc>
                <a:spcBef>
                  <a:spcPct val="0"/>
                </a:spcBef>
                <a:spcAft>
                  <a:spcPct val="35000"/>
                </a:spcAft>
              </a:pPr>
              <a:r>
                <a:rPr lang="de-DE" sz="2993" dirty="0"/>
                <a:t>2021</a:t>
              </a:r>
            </a:p>
          </p:txBody>
        </p:sp>
      </p:grpSp>
      <p:grpSp>
        <p:nvGrpSpPr>
          <p:cNvPr id="15" name="Gruppieren 14"/>
          <p:cNvGrpSpPr/>
          <p:nvPr/>
        </p:nvGrpSpPr>
        <p:grpSpPr>
          <a:xfrm>
            <a:off x="6939766" y="4002045"/>
            <a:ext cx="2204234" cy="692367"/>
            <a:chOff x="2088" y="1867399"/>
            <a:chExt cx="2544555" cy="1017822"/>
          </a:xfrm>
        </p:grpSpPr>
        <p:sp>
          <p:nvSpPr>
            <p:cNvPr id="16" name="Chevron 15"/>
            <p:cNvSpPr/>
            <p:nvPr/>
          </p:nvSpPr>
          <p:spPr>
            <a:xfrm>
              <a:off x="2088" y="1867399"/>
              <a:ext cx="2544555" cy="1017822"/>
            </a:xfrm>
            <a:prstGeom prst="chevron">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hevron 4"/>
            <p:cNvSpPr txBox="1"/>
            <p:nvPr/>
          </p:nvSpPr>
          <p:spPr>
            <a:xfrm>
              <a:off x="510999" y="1867399"/>
              <a:ext cx="1526733" cy="1017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9738" tIns="39913" rIns="39913" bIns="39913" numCol="1" spcCol="1270" anchor="ctr" anchorCtr="0">
              <a:noAutofit/>
            </a:bodyPr>
            <a:lstStyle/>
            <a:p>
              <a:pPr algn="ctr" defTabSz="1330335">
                <a:lnSpc>
                  <a:spcPct val="90000"/>
                </a:lnSpc>
                <a:spcBef>
                  <a:spcPct val="0"/>
                </a:spcBef>
                <a:spcAft>
                  <a:spcPct val="35000"/>
                </a:spcAft>
              </a:pPr>
              <a:r>
                <a:rPr lang="de-DE" sz="2993" dirty="0"/>
                <a:t>2022</a:t>
              </a:r>
            </a:p>
          </p:txBody>
        </p:sp>
      </p:grpSp>
      <p:sp>
        <p:nvSpPr>
          <p:cNvPr id="7" name="Rechteck 6"/>
          <p:cNvSpPr/>
          <p:nvPr/>
        </p:nvSpPr>
        <p:spPr>
          <a:xfrm>
            <a:off x="2335040" y="2290949"/>
            <a:ext cx="1643753" cy="685762"/>
          </a:xfrm>
          <a:prstGeom prst="rect">
            <a:avLst/>
          </a:prstGeom>
          <a:solidFill>
            <a:srgbClr val="C2CDE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sz="1224" dirty="0"/>
          </a:p>
        </p:txBody>
      </p:sp>
      <p:sp>
        <p:nvSpPr>
          <p:cNvPr id="18" name="Textfeld 17"/>
          <p:cNvSpPr txBox="1"/>
          <p:nvPr/>
        </p:nvSpPr>
        <p:spPr>
          <a:xfrm>
            <a:off x="2310535" y="2372126"/>
            <a:ext cx="1757563" cy="517065"/>
          </a:xfrm>
          <a:prstGeom prst="rect">
            <a:avLst/>
          </a:prstGeom>
          <a:noFill/>
        </p:spPr>
        <p:txBody>
          <a:bodyPr wrap="square" rtlCol="0">
            <a:spAutoFit/>
          </a:bodyPr>
          <a:lstStyle/>
          <a:p>
            <a:r>
              <a:rPr lang="de-DE" sz="1400" dirty="0"/>
              <a:t>Statusbericht 2020</a:t>
            </a:r>
          </a:p>
          <a:p>
            <a:r>
              <a:rPr lang="de-DE" sz="1360" dirty="0" smtClean="0"/>
              <a:t>18.08.20 bestätigt</a:t>
            </a:r>
            <a:endParaRPr lang="de-DE" sz="1360" dirty="0"/>
          </a:p>
        </p:txBody>
      </p:sp>
      <p:sp>
        <p:nvSpPr>
          <p:cNvPr id="19" name="Rechteck 18"/>
          <p:cNvSpPr/>
          <p:nvPr/>
        </p:nvSpPr>
        <p:spPr>
          <a:xfrm>
            <a:off x="2322412" y="1552386"/>
            <a:ext cx="1810295" cy="564590"/>
          </a:xfrm>
          <a:prstGeom prst="rect">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sz="1224" dirty="0"/>
          </a:p>
        </p:txBody>
      </p:sp>
      <p:sp>
        <p:nvSpPr>
          <p:cNvPr id="20" name="Textfeld 19"/>
          <p:cNvSpPr txBox="1"/>
          <p:nvPr/>
        </p:nvSpPr>
        <p:spPr>
          <a:xfrm>
            <a:off x="2284554" y="1625209"/>
            <a:ext cx="1934333" cy="490006"/>
          </a:xfrm>
          <a:prstGeom prst="rect">
            <a:avLst/>
          </a:prstGeom>
          <a:noFill/>
        </p:spPr>
        <p:txBody>
          <a:bodyPr wrap="square" rtlCol="0">
            <a:spAutoFit/>
          </a:bodyPr>
          <a:lstStyle/>
          <a:p>
            <a:r>
              <a:rPr lang="de-DE" sz="1224" dirty="0" smtClean="0"/>
              <a:t>Befragung</a:t>
            </a:r>
            <a:endParaRPr lang="de-DE" sz="1224" dirty="0"/>
          </a:p>
          <a:p>
            <a:r>
              <a:rPr lang="de-DE" sz="1360" dirty="0"/>
              <a:t>Strategische Ausrichtung</a:t>
            </a:r>
          </a:p>
        </p:txBody>
      </p:sp>
      <p:sp>
        <p:nvSpPr>
          <p:cNvPr id="21" name="Rechteck 20"/>
          <p:cNvSpPr/>
          <p:nvPr/>
        </p:nvSpPr>
        <p:spPr>
          <a:xfrm>
            <a:off x="2536571" y="3165376"/>
            <a:ext cx="1665421" cy="685762"/>
          </a:xfrm>
          <a:prstGeom prst="rect">
            <a:avLst/>
          </a:prstGeom>
          <a:solidFill>
            <a:srgbClr val="C2CDE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sz="1224" dirty="0"/>
          </a:p>
        </p:txBody>
      </p:sp>
      <p:sp>
        <p:nvSpPr>
          <p:cNvPr id="22" name="Textfeld 21"/>
          <p:cNvSpPr txBox="1"/>
          <p:nvPr/>
        </p:nvSpPr>
        <p:spPr>
          <a:xfrm>
            <a:off x="2491107" y="3167722"/>
            <a:ext cx="1708132" cy="615553"/>
          </a:xfrm>
          <a:prstGeom prst="rect">
            <a:avLst/>
          </a:prstGeom>
          <a:noFill/>
        </p:spPr>
        <p:txBody>
          <a:bodyPr wrap="square" rtlCol="0">
            <a:spAutoFit/>
          </a:bodyPr>
          <a:lstStyle/>
          <a:p>
            <a:r>
              <a:rPr lang="de-DE" sz="1224" dirty="0"/>
              <a:t>Entwurf INSTEB</a:t>
            </a:r>
          </a:p>
          <a:p>
            <a:r>
              <a:rPr lang="de-DE" sz="1088" dirty="0"/>
              <a:t>Indikatoren, Erfüllung Ziele, Handlungserfordernisse</a:t>
            </a:r>
          </a:p>
        </p:txBody>
      </p:sp>
      <p:sp>
        <p:nvSpPr>
          <p:cNvPr id="24" name="Pfeil nach rechts 23"/>
          <p:cNvSpPr/>
          <p:nvPr/>
        </p:nvSpPr>
        <p:spPr bwMode="auto">
          <a:xfrm>
            <a:off x="4204055" y="3357247"/>
            <a:ext cx="531917" cy="305378"/>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77046" fontAlgn="base">
              <a:lnSpc>
                <a:spcPct val="90000"/>
              </a:lnSpc>
              <a:spcBef>
                <a:spcPct val="0"/>
              </a:spcBef>
              <a:spcAft>
                <a:spcPct val="0"/>
              </a:spcAft>
              <a:buClr>
                <a:schemeClr val="accent1"/>
              </a:buClr>
            </a:pPr>
            <a:endParaRPr lang="de-DE" sz="2313">
              <a:solidFill>
                <a:srgbClr val="8B711C"/>
              </a:solidFill>
            </a:endParaRPr>
          </a:p>
        </p:txBody>
      </p:sp>
      <p:sp>
        <p:nvSpPr>
          <p:cNvPr id="25" name="Textfeld 24"/>
          <p:cNvSpPr txBox="1"/>
          <p:nvPr/>
        </p:nvSpPr>
        <p:spPr>
          <a:xfrm>
            <a:off x="5072388" y="3221664"/>
            <a:ext cx="1543741" cy="469103"/>
          </a:xfrm>
          <a:prstGeom prst="rect">
            <a:avLst/>
          </a:prstGeom>
          <a:noFill/>
        </p:spPr>
        <p:txBody>
          <a:bodyPr wrap="square" rtlCol="0">
            <a:spAutoFit/>
          </a:bodyPr>
          <a:lstStyle/>
          <a:p>
            <a:r>
              <a:rPr lang="de-DE" sz="1224" b="1" dirty="0"/>
              <a:t>INSTEB + Bericht</a:t>
            </a:r>
          </a:p>
          <a:p>
            <a:r>
              <a:rPr lang="de-DE" sz="1224" b="1" dirty="0"/>
              <a:t>Fortschreibung 2021</a:t>
            </a:r>
          </a:p>
        </p:txBody>
      </p:sp>
      <p:sp>
        <p:nvSpPr>
          <p:cNvPr id="27" name="Textfeld 26"/>
          <p:cNvSpPr txBox="1"/>
          <p:nvPr/>
        </p:nvSpPr>
        <p:spPr>
          <a:xfrm>
            <a:off x="7143278" y="3187600"/>
            <a:ext cx="1785370" cy="584775"/>
          </a:xfrm>
          <a:prstGeom prst="rect">
            <a:avLst/>
          </a:prstGeom>
          <a:noFill/>
        </p:spPr>
        <p:txBody>
          <a:bodyPr wrap="square" rtlCol="0">
            <a:spAutoFit/>
          </a:bodyPr>
          <a:lstStyle/>
          <a:p>
            <a:r>
              <a:rPr lang="de-DE" sz="1600" b="1" dirty="0" smtClean="0"/>
              <a:t>Beschlussvorlage</a:t>
            </a:r>
          </a:p>
          <a:p>
            <a:r>
              <a:rPr lang="de-DE" sz="1600" b="1" dirty="0" smtClean="0"/>
              <a:t>für den Stadtrat</a:t>
            </a:r>
            <a:endParaRPr lang="de-DE" sz="1600" b="1" dirty="0"/>
          </a:p>
        </p:txBody>
      </p:sp>
      <p:sp>
        <p:nvSpPr>
          <p:cNvPr id="30" name="Pfeil nach rechts 29"/>
          <p:cNvSpPr/>
          <p:nvPr/>
        </p:nvSpPr>
        <p:spPr bwMode="auto">
          <a:xfrm>
            <a:off x="6772439" y="3359239"/>
            <a:ext cx="237627" cy="305378"/>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77046" fontAlgn="base">
              <a:lnSpc>
                <a:spcPct val="90000"/>
              </a:lnSpc>
              <a:spcBef>
                <a:spcPct val="0"/>
              </a:spcBef>
              <a:spcAft>
                <a:spcPct val="0"/>
              </a:spcAft>
              <a:buClr>
                <a:schemeClr val="accent1"/>
              </a:buClr>
            </a:pPr>
            <a:endParaRPr lang="de-DE" sz="2313">
              <a:solidFill>
                <a:srgbClr val="8B711C"/>
              </a:solidFill>
            </a:endParaRPr>
          </a:p>
        </p:txBody>
      </p:sp>
      <p:grpSp>
        <p:nvGrpSpPr>
          <p:cNvPr id="6" name="Gruppieren 5"/>
          <p:cNvGrpSpPr/>
          <p:nvPr/>
        </p:nvGrpSpPr>
        <p:grpSpPr>
          <a:xfrm>
            <a:off x="4464507" y="1544739"/>
            <a:ext cx="2088454" cy="1128778"/>
            <a:chOff x="3816468" y="1590357"/>
            <a:chExt cx="2088454" cy="1128778"/>
          </a:xfrm>
          <a:solidFill>
            <a:schemeClr val="bg1">
              <a:lumMod val="75000"/>
            </a:schemeClr>
          </a:solidFill>
        </p:grpSpPr>
        <p:sp>
          <p:nvSpPr>
            <p:cNvPr id="31" name="Rechteck 30"/>
            <p:cNvSpPr/>
            <p:nvPr/>
          </p:nvSpPr>
          <p:spPr>
            <a:xfrm>
              <a:off x="3816468" y="1590357"/>
              <a:ext cx="2088454" cy="964262"/>
            </a:xfrm>
            <a:prstGeom prst="rect">
              <a:avLst/>
            </a:prstGeom>
            <a:grp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sz="1224" dirty="0"/>
            </a:p>
          </p:txBody>
        </p:sp>
        <p:sp>
          <p:nvSpPr>
            <p:cNvPr id="32" name="Textfeld 31"/>
            <p:cNvSpPr txBox="1"/>
            <p:nvPr/>
          </p:nvSpPr>
          <p:spPr>
            <a:xfrm>
              <a:off x="3922045" y="1601328"/>
              <a:ext cx="1982877" cy="1117807"/>
            </a:xfrm>
            <a:prstGeom prst="rect">
              <a:avLst/>
            </a:prstGeom>
            <a:noFill/>
          </p:spPr>
          <p:txBody>
            <a:bodyPr wrap="square" rtlCol="0">
              <a:spAutoFit/>
            </a:bodyPr>
            <a:lstStyle/>
            <a:p>
              <a:r>
                <a:rPr lang="de-DE" sz="1224" dirty="0"/>
                <a:t>Fortschreibung</a:t>
              </a:r>
            </a:p>
            <a:p>
              <a:r>
                <a:rPr lang="de-DE" sz="1088" dirty="0"/>
                <a:t>Strategische Ausrichtung, Ziele, Zukunftsthemen, Methodik, Rahmenbedingungen, Soll Ziele,</a:t>
              </a:r>
            </a:p>
            <a:p>
              <a:r>
                <a:rPr lang="de-DE" sz="1088" dirty="0"/>
                <a:t>Schwerpunkträume, …</a:t>
              </a:r>
            </a:p>
            <a:p>
              <a:endParaRPr lang="de-DE" sz="1088" dirty="0"/>
            </a:p>
          </p:txBody>
        </p:sp>
      </p:grpSp>
      <p:sp>
        <p:nvSpPr>
          <p:cNvPr id="33" name="Textfeld 32"/>
          <p:cNvSpPr txBox="1"/>
          <p:nvPr/>
        </p:nvSpPr>
        <p:spPr>
          <a:xfrm>
            <a:off x="5689944" y="2572525"/>
            <a:ext cx="1215261" cy="469103"/>
          </a:xfrm>
          <a:prstGeom prst="rect">
            <a:avLst/>
          </a:prstGeom>
          <a:solidFill>
            <a:schemeClr val="bg1">
              <a:lumMod val="75000"/>
            </a:schemeClr>
          </a:solidFill>
          <a:ln w="25400">
            <a:solidFill>
              <a:schemeClr val="lt1">
                <a:hueOff val="0"/>
                <a:satOff val="0"/>
                <a:lumOff val="0"/>
              </a:schemeClr>
            </a:solidFill>
          </a:ln>
        </p:spPr>
        <p:txBody>
          <a:bodyPr wrap="square" rtlCol="0">
            <a:spAutoFit/>
          </a:bodyPr>
          <a:lstStyle/>
          <a:p>
            <a:r>
              <a:rPr lang="de-DE" sz="1224" dirty="0" smtClean="0"/>
              <a:t>Fortschreibung Bericht</a:t>
            </a:r>
            <a:endParaRPr lang="de-DE" sz="1360" dirty="0"/>
          </a:p>
        </p:txBody>
      </p:sp>
      <p:sp>
        <p:nvSpPr>
          <p:cNvPr id="36" name="Pfeil nach rechts 35"/>
          <p:cNvSpPr/>
          <p:nvPr/>
        </p:nvSpPr>
        <p:spPr bwMode="auto">
          <a:xfrm>
            <a:off x="3969368" y="1607979"/>
            <a:ext cx="488292" cy="305378"/>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77046" fontAlgn="base">
              <a:lnSpc>
                <a:spcPct val="90000"/>
              </a:lnSpc>
              <a:spcBef>
                <a:spcPct val="0"/>
              </a:spcBef>
              <a:spcAft>
                <a:spcPct val="0"/>
              </a:spcAft>
              <a:buClr>
                <a:schemeClr val="accent1"/>
              </a:buClr>
            </a:pPr>
            <a:endParaRPr lang="de-DE" sz="2313">
              <a:solidFill>
                <a:srgbClr val="8B711C"/>
              </a:solidFill>
            </a:endParaRPr>
          </a:p>
        </p:txBody>
      </p:sp>
      <p:sp>
        <p:nvSpPr>
          <p:cNvPr id="37" name="Pfeil nach rechts 36"/>
          <p:cNvSpPr/>
          <p:nvPr/>
        </p:nvSpPr>
        <p:spPr bwMode="auto">
          <a:xfrm>
            <a:off x="5264771" y="2637088"/>
            <a:ext cx="433376" cy="328414"/>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77046" fontAlgn="base">
              <a:lnSpc>
                <a:spcPct val="90000"/>
              </a:lnSpc>
              <a:spcBef>
                <a:spcPct val="0"/>
              </a:spcBef>
              <a:spcAft>
                <a:spcPct val="0"/>
              </a:spcAft>
              <a:buClr>
                <a:schemeClr val="accent1"/>
              </a:buClr>
            </a:pPr>
            <a:endParaRPr lang="de-DE" sz="2313">
              <a:solidFill>
                <a:srgbClr val="8B711C"/>
              </a:solidFill>
            </a:endParaRPr>
          </a:p>
        </p:txBody>
      </p:sp>
      <p:sp>
        <p:nvSpPr>
          <p:cNvPr id="8" name="Rechteck 7"/>
          <p:cNvSpPr/>
          <p:nvPr/>
        </p:nvSpPr>
        <p:spPr>
          <a:xfrm>
            <a:off x="5234237" y="2562417"/>
            <a:ext cx="171614" cy="32244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Pfeil nach rechts 37"/>
          <p:cNvSpPr/>
          <p:nvPr/>
        </p:nvSpPr>
        <p:spPr bwMode="auto">
          <a:xfrm rot="5400000">
            <a:off x="6202348" y="3011325"/>
            <a:ext cx="237627" cy="305378"/>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77046" fontAlgn="base">
              <a:lnSpc>
                <a:spcPct val="90000"/>
              </a:lnSpc>
              <a:spcBef>
                <a:spcPct val="0"/>
              </a:spcBef>
              <a:spcAft>
                <a:spcPct val="0"/>
              </a:spcAft>
              <a:buClr>
                <a:schemeClr val="accent1"/>
              </a:buClr>
            </a:pPr>
            <a:endParaRPr lang="de-DE" sz="2313">
              <a:solidFill>
                <a:srgbClr val="8B711C"/>
              </a:solidFill>
            </a:endParaRPr>
          </a:p>
        </p:txBody>
      </p:sp>
      <p:grpSp>
        <p:nvGrpSpPr>
          <p:cNvPr id="41" name="Gruppieren 40"/>
          <p:cNvGrpSpPr/>
          <p:nvPr/>
        </p:nvGrpSpPr>
        <p:grpSpPr>
          <a:xfrm>
            <a:off x="-28484" y="4019735"/>
            <a:ext cx="2547115" cy="692367"/>
            <a:chOff x="2088" y="1867399"/>
            <a:chExt cx="2544555" cy="1017822"/>
          </a:xfrm>
        </p:grpSpPr>
        <p:sp>
          <p:nvSpPr>
            <p:cNvPr id="42" name="Chevron 41"/>
            <p:cNvSpPr/>
            <p:nvPr/>
          </p:nvSpPr>
          <p:spPr>
            <a:xfrm>
              <a:off x="2088" y="1867399"/>
              <a:ext cx="2544555" cy="1017822"/>
            </a:xfrm>
            <a:prstGeom prst="chevron">
              <a:avLst/>
            </a:pr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Chevron 4"/>
            <p:cNvSpPr txBox="1"/>
            <p:nvPr/>
          </p:nvSpPr>
          <p:spPr>
            <a:xfrm>
              <a:off x="886864" y="1867399"/>
              <a:ext cx="1526733" cy="10178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9738" tIns="39913" rIns="39913" bIns="39913" numCol="1" spcCol="1270" anchor="ctr" anchorCtr="0">
              <a:noAutofit/>
            </a:bodyPr>
            <a:lstStyle/>
            <a:p>
              <a:pPr algn="ctr" defTabSz="1330335">
                <a:lnSpc>
                  <a:spcPct val="90000"/>
                </a:lnSpc>
                <a:spcBef>
                  <a:spcPct val="0"/>
                </a:spcBef>
                <a:spcAft>
                  <a:spcPct val="35000"/>
                </a:spcAft>
              </a:pPr>
              <a:r>
                <a:rPr lang="de-DE" sz="2993" dirty="0" smtClean="0"/>
                <a:t>2019</a:t>
              </a:r>
              <a:endParaRPr lang="de-DE" sz="2993" dirty="0"/>
            </a:p>
          </p:txBody>
        </p:sp>
      </p:grpSp>
      <p:sp>
        <p:nvSpPr>
          <p:cNvPr id="44" name="Rechteck 43"/>
          <p:cNvSpPr/>
          <p:nvPr/>
        </p:nvSpPr>
        <p:spPr>
          <a:xfrm>
            <a:off x="501539" y="1539939"/>
            <a:ext cx="1661143" cy="682311"/>
          </a:xfrm>
          <a:prstGeom prst="rect">
            <a:avLst/>
          </a:prstGeom>
          <a:solidFill>
            <a:schemeClr val="bg1">
              <a:lumMod val="75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sz="1224" dirty="0"/>
          </a:p>
        </p:txBody>
      </p:sp>
      <p:sp>
        <p:nvSpPr>
          <p:cNvPr id="46" name="Textfeld 45"/>
          <p:cNvSpPr txBox="1"/>
          <p:nvPr/>
        </p:nvSpPr>
        <p:spPr>
          <a:xfrm>
            <a:off x="501540" y="1564762"/>
            <a:ext cx="1804250" cy="657488"/>
          </a:xfrm>
          <a:prstGeom prst="rect">
            <a:avLst/>
          </a:prstGeom>
          <a:noFill/>
        </p:spPr>
        <p:txBody>
          <a:bodyPr wrap="square" rtlCol="0">
            <a:spAutoFit/>
          </a:bodyPr>
          <a:lstStyle/>
          <a:p>
            <a:r>
              <a:rPr lang="de-DE" sz="1224" dirty="0" smtClean="0"/>
              <a:t>inhaltlich-methodische Abstimmungen, u. a. Strategierunde DB OB</a:t>
            </a:r>
            <a:endParaRPr lang="de-DE" sz="1360" dirty="0"/>
          </a:p>
        </p:txBody>
      </p:sp>
      <p:sp>
        <p:nvSpPr>
          <p:cNvPr id="35" name="Pfeil nach rechts 34"/>
          <p:cNvSpPr/>
          <p:nvPr/>
        </p:nvSpPr>
        <p:spPr bwMode="auto">
          <a:xfrm rot="5400000">
            <a:off x="3115899" y="2947171"/>
            <a:ext cx="237627" cy="305378"/>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77046" fontAlgn="base">
              <a:lnSpc>
                <a:spcPct val="90000"/>
              </a:lnSpc>
              <a:spcBef>
                <a:spcPct val="0"/>
              </a:spcBef>
              <a:spcAft>
                <a:spcPct val="0"/>
              </a:spcAft>
              <a:buClr>
                <a:schemeClr val="accent1"/>
              </a:buClr>
            </a:pPr>
            <a:endParaRPr lang="de-DE" sz="2313">
              <a:solidFill>
                <a:srgbClr val="8B711C"/>
              </a:solidFill>
            </a:endParaRPr>
          </a:p>
        </p:txBody>
      </p:sp>
      <p:sp>
        <p:nvSpPr>
          <p:cNvPr id="47" name="Rechteck 46"/>
          <p:cNvSpPr/>
          <p:nvPr/>
        </p:nvSpPr>
        <p:spPr>
          <a:xfrm>
            <a:off x="510233" y="2282319"/>
            <a:ext cx="1643753" cy="685762"/>
          </a:xfrm>
          <a:prstGeom prst="rect">
            <a:avLst/>
          </a:prstGeom>
          <a:solidFill>
            <a:srgbClr val="C2CDE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de-DE" sz="1224" dirty="0"/>
          </a:p>
        </p:txBody>
      </p:sp>
      <p:sp>
        <p:nvSpPr>
          <p:cNvPr id="48" name="Textfeld 47"/>
          <p:cNvSpPr txBox="1"/>
          <p:nvPr/>
        </p:nvSpPr>
        <p:spPr>
          <a:xfrm>
            <a:off x="534338" y="2349184"/>
            <a:ext cx="1757563" cy="280718"/>
          </a:xfrm>
          <a:prstGeom prst="rect">
            <a:avLst/>
          </a:prstGeom>
          <a:noFill/>
        </p:spPr>
        <p:txBody>
          <a:bodyPr wrap="square" rtlCol="0">
            <a:spAutoFit/>
          </a:bodyPr>
          <a:lstStyle/>
          <a:p>
            <a:r>
              <a:rPr lang="de-DE" sz="1224" dirty="0" err="1" smtClean="0"/>
              <a:t>Indikatorenbarometer</a:t>
            </a:r>
            <a:endParaRPr lang="de-DE" sz="1360" dirty="0"/>
          </a:p>
        </p:txBody>
      </p:sp>
      <p:sp>
        <p:nvSpPr>
          <p:cNvPr id="49" name="Pfeil nach rechts 48"/>
          <p:cNvSpPr/>
          <p:nvPr/>
        </p:nvSpPr>
        <p:spPr bwMode="auto">
          <a:xfrm>
            <a:off x="2102379" y="2472511"/>
            <a:ext cx="259764" cy="305378"/>
          </a:xfrm>
          <a:prstGeom prst="rightArrow">
            <a:avLst/>
          </a:prstGeom>
          <a:solidFill>
            <a:schemeClr val="bg1">
              <a:lumMod val="50000"/>
            </a:schemeClr>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algn="ctr" defTabSz="677046" fontAlgn="base">
              <a:lnSpc>
                <a:spcPct val="90000"/>
              </a:lnSpc>
              <a:spcBef>
                <a:spcPct val="0"/>
              </a:spcBef>
              <a:spcAft>
                <a:spcPct val="0"/>
              </a:spcAft>
              <a:buClr>
                <a:schemeClr val="accent1"/>
              </a:buClr>
            </a:pPr>
            <a:endParaRPr lang="de-DE" sz="2313">
              <a:solidFill>
                <a:srgbClr val="8B711C"/>
              </a:solidFill>
            </a:endParaRPr>
          </a:p>
        </p:txBody>
      </p:sp>
      <p:sp>
        <p:nvSpPr>
          <p:cNvPr id="4" name="Textfeld 3"/>
          <p:cNvSpPr txBox="1"/>
          <p:nvPr/>
        </p:nvSpPr>
        <p:spPr>
          <a:xfrm>
            <a:off x="812228" y="3126103"/>
            <a:ext cx="1363654" cy="646331"/>
          </a:xfrm>
          <a:prstGeom prst="rect">
            <a:avLst/>
          </a:prstGeom>
          <a:noFill/>
        </p:spPr>
        <p:txBody>
          <a:bodyPr wrap="square" rtlCol="0">
            <a:spAutoFit/>
          </a:bodyPr>
          <a:lstStyle/>
          <a:p>
            <a:pPr algn="ctr"/>
            <a:r>
              <a:rPr lang="de-DE" b="1" dirty="0" smtClean="0">
                <a:solidFill>
                  <a:schemeClr val="tx2">
                    <a:lumMod val="60000"/>
                    <a:lumOff val="40000"/>
                  </a:schemeClr>
                </a:solidFill>
                <a:effectLst>
                  <a:outerShdw blurRad="38100" dist="38100" dir="2700000" algn="tl">
                    <a:srgbClr val="000000">
                      <a:alpha val="43137"/>
                    </a:srgbClr>
                  </a:outerShdw>
                </a:effectLst>
              </a:rPr>
              <a:t>BERICHT-</a:t>
            </a:r>
          </a:p>
          <a:p>
            <a:pPr algn="ctr"/>
            <a:r>
              <a:rPr lang="de-DE" b="1" dirty="0" smtClean="0">
                <a:solidFill>
                  <a:schemeClr val="tx2">
                    <a:lumMod val="60000"/>
                    <a:lumOff val="40000"/>
                  </a:schemeClr>
                </a:solidFill>
                <a:effectLst>
                  <a:outerShdw blurRad="38100" dist="38100" dir="2700000" algn="tl">
                    <a:srgbClr val="000000">
                      <a:alpha val="43137"/>
                    </a:srgbClr>
                  </a:outerShdw>
                </a:effectLst>
              </a:rPr>
              <a:t>ERSTATTUNG</a:t>
            </a:r>
            <a:endParaRPr lang="de-DE" b="1" dirty="0">
              <a:solidFill>
                <a:schemeClr val="tx2">
                  <a:lumMod val="60000"/>
                  <a:lumOff val="40000"/>
                </a:schemeClr>
              </a:solidFill>
              <a:effectLst>
                <a:outerShdw blurRad="38100" dist="38100" dir="2700000" algn="tl">
                  <a:srgbClr val="000000">
                    <a:alpha val="43137"/>
                  </a:srgbClr>
                </a:outerShdw>
              </a:effectLst>
            </a:endParaRPr>
          </a:p>
        </p:txBody>
      </p:sp>
      <p:sp>
        <p:nvSpPr>
          <p:cNvPr id="51" name="Textfeld 50"/>
          <p:cNvSpPr txBox="1"/>
          <p:nvPr/>
        </p:nvSpPr>
        <p:spPr>
          <a:xfrm>
            <a:off x="6864403" y="1554257"/>
            <a:ext cx="2023443" cy="646331"/>
          </a:xfrm>
          <a:prstGeom prst="rect">
            <a:avLst/>
          </a:prstGeom>
          <a:noFill/>
        </p:spPr>
        <p:txBody>
          <a:bodyPr wrap="square" rtlCol="0">
            <a:spAutoFit/>
          </a:bodyPr>
          <a:lstStyle/>
          <a:p>
            <a:pPr algn="ctr"/>
            <a:r>
              <a:rPr lang="de-DE" b="1" dirty="0" smtClean="0">
                <a:solidFill>
                  <a:schemeClr val="bg1">
                    <a:lumMod val="50000"/>
                  </a:schemeClr>
                </a:solidFill>
                <a:effectLst>
                  <a:outerShdw blurRad="38100" dist="38100" dir="2700000" algn="tl">
                    <a:srgbClr val="000000">
                      <a:alpha val="43137"/>
                    </a:srgbClr>
                  </a:outerShdw>
                </a:effectLst>
              </a:rPr>
              <a:t>inhaltliche FORTSCHREIBUNG</a:t>
            </a:r>
            <a:endParaRPr lang="de-DE" b="1" dirty="0">
              <a:solidFill>
                <a:schemeClr val="bg1">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2438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7467"/>
            <a:ext cx="8229600" cy="857250"/>
          </a:xfrm>
        </p:spPr>
        <p:txBody>
          <a:bodyPr/>
          <a:lstStyle/>
          <a:p>
            <a:r>
              <a:rPr lang="de-DE" dirty="0" smtClean="0"/>
              <a:t>Beschlussvorlage 2. Fortschreibung </a:t>
            </a:r>
            <a:endParaRPr lang="de-DE" dirty="0"/>
          </a:p>
        </p:txBody>
      </p:sp>
      <p:sp>
        <p:nvSpPr>
          <p:cNvPr id="4" name="Rechteck 3"/>
          <p:cNvSpPr/>
          <p:nvPr/>
        </p:nvSpPr>
        <p:spPr>
          <a:xfrm>
            <a:off x="3130170" y="915566"/>
            <a:ext cx="5583850" cy="1080120"/>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t"/>
          <a:lstStyle/>
          <a:p>
            <a:r>
              <a:rPr lang="de-DE" sz="2000" b="1" dirty="0" smtClean="0"/>
              <a:t>Teil A	Fortschreibung Zukunftsthemen und Ziele</a:t>
            </a:r>
          </a:p>
          <a:p>
            <a:r>
              <a:rPr lang="de-DE" dirty="0" smtClean="0"/>
              <a:t>	</a:t>
            </a:r>
            <a:r>
              <a:rPr lang="de-DE" sz="1600" dirty="0" smtClean="0"/>
              <a:t>Neue Leipzig-Charta, Agenda 2030 (SDG), neuer 	Planungshorizont 2035+, Zukunftsthemen und 	Ziele der Stadtentwicklung</a:t>
            </a:r>
            <a:endParaRPr lang="de-DE" sz="1600" dirty="0"/>
          </a:p>
        </p:txBody>
      </p:sp>
      <p:sp>
        <p:nvSpPr>
          <p:cNvPr id="5" name="Rechteck 4"/>
          <p:cNvSpPr/>
          <p:nvPr/>
        </p:nvSpPr>
        <p:spPr>
          <a:xfrm>
            <a:off x="3130170" y="2067694"/>
            <a:ext cx="5583850" cy="1382674"/>
          </a:xfrm>
          <a:prstGeom prst="rect">
            <a:avLst/>
          </a:prstGeom>
          <a:gradFill flip="none" rotWithShape="1">
            <a:lin ang="10800000" scaled="0"/>
            <a:tileRect/>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t"/>
          <a:lstStyle/>
          <a:p>
            <a:r>
              <a:rPr lang="de-DE" sz="2000" b="1" dirty="0" smtClean="0"/>
              <a:t>Teil B	Schwerpunkträume</a:t>
            </a:r>
          </a:p>
          <a:p>
            <a:r>
              <a:rPr lang="de-DE" dirty="0" smtClean="0"/>
              <a:t>	</a:t>
            </a:r>
            <a:r>
              <a:rPr lang="de-DE" sz="1600" dirty="0" smtClean="0"/>
              <a:t>Städtebauförderung, Ortsentwicklungskonzepte, 	Brachen, Räumlich-strategisches 	Entwicklungs-	</a:t>
            </a:r>
            <a:r>
              <a:rPr lang="de-DE" sz="1600" dirty="0" err="1" smtClean="0"/>
              <a:t>konzept</a:t>
            </a:r>
            <a:r>
              <a:rPr lang="de-DE" sz="1600" dirty="0" smtClean="0"/>
              <a:t>, Schwerpunkträume, Schlüsselprojekte, 	Maßnahmen</a:t>
            </a:r>
            <a:endParaRPr lang="de-DE" sz="1600" dirty="0"/>
          </a:p>
          <a:p>
            <a:endParaRPr lang="de-DE" dirty="0"/>
          </a:p>
        </p:txBody>
      </p:sp>
      <p:sp>
        <p:nvSpPr>
          <p:cNvPr id="6" name="Rechteck 5"/>
          <p:cNvSpPr/>
          <p:nvPr/>
        </p:nvSpPr>
        <p:spPr>
          <a:xfrm>
            <a:off x="3137429" y="3535096"/>
            <a:ext cx="5583850" cy="1193698"/>
          </a:xfrm>
          <a:prstGeom prst="rect">
            <a:avLst/>
          </a:prstGeom>
          <a:gradFill flip="none" rotWithShape="1">
            <a:gsLst>
              <a:gs pos="73220">
                <a:srgbClr val="FFEA00">
                  <a:alpha val="50000"/>
                  <a:lumMod val="50000"/>
                  <a:lumOff val="50000"/>
                </a:srgbClr>
              </a:gs>
              <a:gs pos="0">
                <a:schemeClr val="accent2">
                  <a:lumMod val="0"/>
                  <a:lumOff val="100000"/>
                </a:schemeClr>
              </a:gs>
              <a:gs pos="35000">
                <a:schemeClr val="accent2">
                  <a:lumMod val="0"/>
                  <a:lumOff val="100000"/>
                </a:schemeClr>
              </a:gs>
              <a:gs pos="100000">
                <a:srgbClr val="FFEA00"/>
              </a:gs>
            </a:gsLst>
            <a:lin ang="2700000" scaled="1"/>
            <a:tileRect/>
          </a:gra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t"/>
          <a:lstStyle/>
          <a:p>
            <a:r>
              <a:rPr lang="de-DE" sz="2000" b="1" dirty="0" smtClean="0"/>
              <a:t>Teil C	Stadtentwicklungsbericht</a:t>
            </a:r>
          </a:p>
          <a:p>
            <a:r>
              <a:rPr lang="de-DE" dirty="0" smtClean="0"/>
              <a:t>	</a:t>
            </a:r>
            <a:r>
              <a:rPr lang="de-DE" sz="1600" dirty="0" err="1" smtClean="0"/>
              <a:t>Indikatorenbarometer</a:t>
            </a:r>
            <a:r>
              <a:rPr lang="de-DE" sz="1600" dirty="0" smtClean="0"/>
              <a:t>, Demografie und 	Wanderung, Beschreibung der Entwicklungen 	zur Zielerreichung</a:t>
            </a:r>
            <a:endParaRPr lang="de-DE" sz="1600" dirty="0"/>
          </a:p>
          <a:p>
            <a:endParaRPr lang="de-DE" dirty="0"/>
          </a:p>
        </p:txBody>
      </p:sp>
      <p:sp>
        <p:nvSpPr>
          <p:cNvPr id="7" name="Rechteck 6"/>
          <p:cNvSpPr/>
          <p:nvPr/>
        </p:nvSpPr>
        <p:spPr>
          <a:xfrm>
            <a:off x="323528" y="915566"/>
            <a:ext cx="2736304" cy="3813228"/>
          </a:xfrm>
          <a:prstGeom prst="rect">
            <a:avLst/>
          </a:prstGeom>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de-DE" sz="2000" b="1" dirty="0" smtClean="0"/>
              <a:t>Vorlagenerfassung</a:t>
            </a:r>
          </a:p>
          <a:p>
            <a:pPr algn="ctr"/>
            <a:r>
              <a:rPr lang="de-DE" b="1" dirty="0" smtClean="0"/>
              <a:t> </a:t>
            </a:r>
            <a:endParaRPr lang="de-DE" dirty="0" smtClean="0"/>
          </a:p>
          <a:p>
            <a:pPr algn="ctr"/>
            <a:r>
              <a:rPr lang="de-DE" dirty="0" smtClean="0"/>
              <a:t>Beschlusspunkte:</a:t>
            </a:r>
          </a:p>
          <a:p>
            <a:pPr algn="ctr"/>
            <a:r>
              <a:rPr lang="de-DE" dirty="0" smtClean="0"/>
              <a:t>1 Beschluss Fortschreibung</a:t>
            </a:r>
          </a:p>
          <a:p>
            <a:pPr algn="ctr"/>
            <a:r>
              <a:rPr lang="de-DE" dirty="0" smtClean="0"/>
              <a:t>2 nächster Zyklus</a:t>
            </a:r>
          </a:p>
          <a:p>
            <a:pPr algn="ctr"/>
            <a:endParaRPr lang="de-DE" dirty="0" smtClean="0"/>
          </a:p>
          <a:p>
            <a:pPr algn="ctr"/>
            <a:r>
              <a:rPr lang="de-DE" dirty="0" smtClean="0"/>
              <a:t>Begründung</a:t>
            </a:r>
            <a:endParaRPr lang="de-DE" dirty="0"/>
          </a:p>
          <a:p>
            <a:pPr algn="ctr"/>
            <a:r>
              <a:rPr lang="de-DE" dirty="0" smtClean="0"/>
              <a:t>(mit Zusammenfassung)</a:t>
            </a:r>
            <a:endParaRPr lang="de-DE" dirty="0"/>
          </a:p>
        </p:txBody>
      </p:sp>
    </p:spTree>
    <p:extLst>
      <p:ext uri="{BB962C8B-B14F-4D97-AF65-F5344CB8AC3E}">
        <p14:creationId xmlns:p14="http://schemas.microsoft.com/office/powerpoint/2010/main" val="371381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987574"/>
            <a:ext cx="9144000" cy="3654406"/>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de-DE" dirty="0"/>
          </a:p>
        </p:txBody>
      </p:sp>
      <p:sp>
        <p:nvSpPr>
          <p:cNvPr id="2" name="Titel 1"/>
          <p:cNvSpPr>
            <a:spLocks noGrp="1"/>
          </p:cNvSpPr>
          <p:nvPr>
            <p:ph type="title"/>
          </p:nvPr>
        </p:nvSpPr>
        <p:spPr/>
        <p:txBody>
          <a:bodyPr>
            <a:normAutofit/>
          </a:bodyPr>
          <a:lstStyle/>
          <a:p>
            <a:r>
              <a:rPr lang="de-DE" dirty="0" smtClean="0"/>
              <a:t>Teil A – Zukunftsthemen 2035+</a:t>
            </a:r>
            <a:endParaRPr lang="de-DE" dirty="0"/>
          </a:p>
        </p:txBody>
      </p:sp>
      <p:sp>
        <p:nvSpPr>
          <p:cNvPr id="3" name="Inhaltsplatzhalter 2"/>
          <p:cNvSpPr>
            <a:spLocks noGrp="1"/>
          </p:cNvSpPr>
          <p:nvPr>
            <p:ph idx="1"/>
          </p:nvPr>
        </p:nvSpPr>
        <p:spPr>
          <a:xfrm>
            <a:off x="-4585" y="1261700"/>
            <a:ext cx="9145016" cy="3394075"/>
          </a:xfrm>
        </p:spPr>
        <p:txBody>
          <a:bodyPr>
            <a:normAutofit fontScale="77500" lnSpcReduction="20000"/>
          </a:bodyPr>
          <a:lstStyle/>
          <a:p>
            <a:pPr marL="0" indent="0" algn="ctr">
              <a:buNone/>
            </a:pPr>
            <a:r>
              <a:rPr lang="de-DE" sz="2800" b="1" cap="small" dirty="0" smtClean="0">
                <a:latin typeface="+mj-lt"/>
              </a:rPr>
              <a:t>„</a:t>
            </a:r>
            <a:r>
              <a:rPr lang="de-DE" sz="2800" b="1" cap="small" dirty="0">
                <a:latin typeface="+mj-lt"/>
              </a:rPr>
              <a:t>Dresden – Kulturstadt in Europa</a:t>
            </a:r>
            <a:r>
              <a:rPr lang="de-DE" sz="2800" b="1" cap="small" dirty="0" smtClean="0">
                <a:latin typeface="+mj-lt"/>
              </a:rPr>
              <a:t>“</a:t>
            </a:r>
          </a:p>
          <a:p>
            <a:pPr marL="0" indent="0" algn="ctr">
              <a:buNone/>
            </a:pPr>
            <a:r>
              <a:rPr lang="de-DE" sz="2500" dirty="0" smtClean="0"/>
              <a:t>Stärke des kulturellen Lebens – Bedeutung für die Stadt und im globalem Wettbewerb – Kultur als Kern nachhaltiger Stadtentwicklung (Leipzig-Charta)</a:t>
            </a:r>
          </a:p>
          <a:p>
            <a:pPr marL="0" indent="0" algn="ctr">
              <a:buNone/>
            </a:pPr>
            <a:endParaRPr lang="de-DE" sz="1000" b="1" dirty="0" smtClean="0"/>
          </a:p>
          <a:p>
            <a:pPr marL="0" indent="0" algn="ctr">
              <a:buNone/>
            </a:pPr>
            <a:r>
              <a:rPr lang="de-DE" sz="2800" b="1" cap="small" dirty="0" smtClean="0">
                <a:latin typeface="+mj-lt"/>
              </a:rPr>
              <a:t>„Dresden – Stadt </a:t>
            </a:r>
            <a:r>
              <a:rPr lang="de-DE" sz="2800" b="1" cap="small" dirty="0">
                <a:latin typeface="+mj-lt"/>
              </a:rPr>
              <a:t>mit Leistungskraft“</a:t>
            </a:r>
            <a:r>
              <a:rPr lang="de-DE" sz="2800" b="1" cap="small" dirty="0" smtClean="0">
                <a:latin typeface="+mj-lt"/>
              </a:rPr>
              <a:t> </a:t>
            </a:r>
          </a:p>
          <a:p>
            <a:pPr marL="0" indent="0" algn="ctr">
              <a:buNone/>
            </a:pPr>
            <a:r>
              <a:rPr lang="de-DE" sz="2500" dirty="0" smtClean="0"/>
              <a:t>Die produktive </a:t>
            </a:r>
            <a:r>
              <a:rPr lang="de-DE" sz="2500" dirty="0"/>
              <a:t>Stadt </a:t>
            </a:r>
            <a:r>
              <a:rPr lang="de-DE" sz="2500" dirty="0" smtClean="0"/>
              <a:t>ist die Basis zur </a:t>
            </a:r>
            <a:r>
              <a:rPr lang="de-DE" sz="2500" dirty="0"/>
              <a:t>Entwicklung widerstandsfähiger </a:t>
            </a:r>
            <a:r>
              <a:rPr lang="de-DE" sz="2500" dirty="0" smtClean="0"/>
              <a:t>Städte</a:t>
            </a:r>
          </a:p>
          <a:p>
            <a:pPr marL="0" indent="0" algn="ctr">
              <a:buNone/>
            </a:pPr>
            <a:endParaRPr lang="de-DE" sz="1000" b="1" cap="small" dirty="0" smtClean="0"/>
          </a:p>
          <a:p>
            <a:pPr marL="0" indent="0" algn="ctr">
              <a:buNone/>
            </a:pPr>
            <a:r>
              <a:rPr lang="de-DE" sz="2800" b="1" cap="small" dirty="0">
                <a:latin typeface="+mj-lt"/>
              </a:rPr>
              <a:t>„Dresden – Lebenswerte Stadt mit allen Bürgerinnen und Bürgern“</a:t>
            </a:r>
            <a:r>
              <a:rPr lang="de-DE" sz="2800" b="1" cap="small" dirty="0"/>
              <a:t> </a:t>
            </a:r>
            <a:endParaRPr lang="de-DE" sz="2800" b="1" cap="small" dirty="0" smtClean="0"/>
          </a:p>
          <a:p>
            <a:pPr marL="0" indent="0" algn="ctr">
              <a:buNone/>
            </a:pPr>
            <a:r>
              <a:rPr lang="de-DE" sz="2400" dirty="0" smtClean="0"/>
              <a:t>Bedeutung des attraktiven </a:t>
            </a:r>
            <a:r>
              <a:rPr lang="de-DE" sz="2400" dirty="0"/>
              <a:t>Wohn- und </a:t>
            </a:r>
            <a:r>
              <a:rPr lang="de-DE" sz="2400" dirty="0" smtClean="0"/>
              <a:t>Lebensortes – langfristig angelegte Zielstellung</a:t>
            </a:r>
          </a:p>
          <a:p>
            <a:pPr marL="0" indent="0" algn="ctr">
              <a:buNone/>
            </a:pPr>
            <a:endParaRPr lang="de-DE" sz="1100" b="1" cap="small" dirty="0" smtClean="0"/>
          </a:p>
          <a:p>
            <a:pPr marL="0" indent="0" algn="ctr">
              <a:buNone/>
            </a:pPr>
            <a:r>
              <a:rPr lang="de-DE" sz="2800" b="1" cap="small" dirty="0">
                <a:latin typeface="+mj-lt"/>
              </a:rPr>
              <a:t>„</a:t>
            </a:r>
            <a:r>
              <a:rPr lang="de-DE" sz="2800" b="1" cap="small" dirty="0" smtClean="0">
                <a:latin typeface="+mj-lt"/>
              </a:rPr>
              <a:t>Dresden </a:t>
            </a:r>
            <a:r>
              <a:rPr lang="de-DE" sz="2800" b="1" cap="small" dirty="0">
                <a:latin typeface="+mj-lt"/>
              </a:rPr>
              <a:t>– Ressourcenschonende und </a:t>
            </a:r>
            <a:r>
              <a:rPr lang="de-DE" sz="2800" b="1" cap="small" dirty="0" err="1">
                <a:latin typeface="+mj-lt"/>
              </a:rPr>
              <a:t>klimaresiliente</a:t>
            </a:r>
            <a:r>
              <a:rPr lang="de-DE" sz="2800" b="1" cap="small" dirty="0">
                <a:latin typeface="+mj-lt"/>
              </a:rPr>
              <a:t> Stadt</a:t>
            </a:r>
            <a:r>
              <a:rPr lang="de-DE" sz="2800" b="1" cap="small" dirty="0" smtClean="0">
                <a:latin typeface="+mj-lt"/>
              </a:rPr>
              <a:t>“</a:t>
            </a:r>
          </a:p>
          <a:p>
            <a:pPr marL="0" indent="0" algn="ctr">
              <a:buNone/>
            </a:pPr>
            <a:r>
              <a:rPr lang="de-DE" sz="2400" dirty="0" smtClean="0"/>
              <a:t>neue </a:t>
            </a:r>
            <a:r>
              <a:rPr lang="de-DE" sz="2400" dirty="0"/>
              <a:t>Ausprägung </a:t>
            </a:r>
            <a:r>
              <a:rPr lang="de-DE" sz="2400" dirty="0" smtClean="0"/>
              <a:t>in </a:t>
            </a:r>
            <a:r>
              <a:rPr lang="de-DE" sz="2400" dirty="0"/>
              <a:t>Richtung </a:t>
            </a:r>
            <a:r>
              <a:rPr lang="de-DE" sz="2400" dirty="0" err="1"/>
              <a:t>Klimaresilienz</a:t>
            </a:r>
            <a:r>
              <a:rPr lang="de-DE" sz="2400" dirty="0"/>
              <a:t> und </a:t>
            </a:r>
            <a:r>
              <a:rPr lang="de-DE" sz="2400" dirty="0" smtClean="0"/>
              <a:t>Stadtklima - </a:t>
            </a:r>
            <a:r>
              <a:rPr lang="de-DE" sz="2400" dirty="0"/>
              <a:t>zunehmende Bedeutung </a:t>
            </a:r>
            <a:r>
              <a:rPr lang="de-DE" sz="2400" dirty="0" smtClean="0"/>
              <a:t>und Nutzungsintensität von </a:t>
            </a:r>
            <a:r>
              <a:rPr lang="de-DE" sz="2400" dirty="0"/>
              <a:t>Grünflächen für Sport- und Freizeitbeschäftigungen</a:t>
            </a:r>
          </a:p>
        </p:txBody>
      </p:sp>
    </p:spTree>
    <p:extLst>
      <p:ext uri="{BB962C8B-B14F-4D97-AF65-F5344CB8AC3E}">
        <p14:creationId xmlns:p14="http://schemas.microsoft.com/office/powerpoint/2010/main" val="192025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987574"/>
            <a:ext cx="9144000" cy="3654406"/>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 name="Titel 1"/>
          <p:cNvSpPr>
            <a:spLocks noGrp="1"/>
          </p:cNvSpPr>
          <p:nvPr>
            <p:ph type="title"/>
          </p:nvPr>
        </p:nvSpPr>
        <p:spPr/>
        <p:txBody>
          <a:bodyPr/>
          <a:lstStyle/>
          <a:p>
            <a:pPr algn="l"/>
            <a:r>
              <a:rPr lang="de-DE" dirty="0" smtClean="0"/>
              <a:t>Teil A – Ziele der Stadtentwicklung</a:t>
            </a:r>
            <a:endParaRPr lang="de-DE" dirty="0"/>
          </a:p>
        </p:txBody>
      </p:sp>
      <p:sp>
        <p:nvSpPr>
          <p:cNvPr id="5" name="Rechteck 4"/>
          <p:cNvSpPr/>
          <p:nvPr/>
        </p:nvSpPr>
        <p:spPr>
          <a:xfrm>
            <a:off x="107504" y="1068145"/>
            <a:ext cx="8928992" cy="3493264"/>
          </a:xfrm>
          <a:prstGeom prst="rect">
            <a:avLst/>
          </a:prstGeom>
        </p:spPr>
        <p:txBody>
          <a:bodyPr wrap="square">
            <a:spAutoFit/>
          </a:bodyPr>
          <a:lstStyle/>
          <a:p>
            <a:pPr hangingPunct="0">
              <a:spcAft>
                <a:spcPts val="600"/>
              </a:spcAft>
            </a:pPr>
            <a:r>
              <a:rPr lang="de-DE" sz="2000" dirty="0">
                <a:latin typeface="Calibri" panose="020F0502020204030204" pitchFamily="34" charset="0"/>
                <a:ea typeface="Times New Roman" panose="02020603050405020304" pitchFamily="18" charset="0"/>
                <a:cs typeface="Times New Roman" panose="02020603050405020304" pitchFamily="18" charset="0"/>
              </a:rPr>
              <a:t>Ein </a:t>
            </a:r>
            <a:r>
              <a:rPr lang="de-DE" sz="2000" b="1" dirty="0">
                <a:latin typeface="Calibri" panose="020F0502020204030204" pitchFamily="34" charset="0"/>
                <a:ea typeface="Times New Roman" panose="02020603050405020304" pitchFamily="18" charset="0"/>
                <a:cs typeface="Times New Roman" panose="02020603050405020304" pitchFamily="18" charset="0"/>
              </a:rPr>
              <a:t>neues Ziel</a:t>
            </a:r>
            <a:r>
              <a:rPr lang="de-DE" sz="2000" dirty="0">
                <a:latin typeface="Calibri" panose="020F0502020204030204" pitchFamily="34" charset="0"/>
                <a:ea typeface="Times New Roman" panose="02020603050405020304" pitchFamily="18" charset="0"/>
                <a:cs typeface="Times New Roman" panose="02020603050405020304" pitchFamily="18" charset="0"/>
              </a:rPr>
              <a:t> wird vorgeschlagen: </a:t>
            </a:r>
            <a:r>
              <a:rPr lang="de-DE" sz="2000" b="1" dirty="0">
                <a:latin typeface="Calibri" panose="020F0502020204030204" pitchFamily="34" charset="0"/>
                <a:ea typeface="Times New Roman" panose="02020603050405020304" pitchFamily="18" charset="0"/>
                <a:cs typeface="Calibri" panose="020F0502020204030204" pitchFamily="34" charset="0"/>
              </a:rPr>
              <a:t>Globale Verantwortung und Eine Welt</a:t>
            </a:r>
            <a:r>
              <a:rPr lang="de-DE" sz="2000" b="1" dirty="0" smtClean="0">
                <a:latin typeface="Calibri" panose="020F0502020204030204" pitchFamily="34" charset="0"/>
                <a:ea typeface="Times New Roman" panose="02020603050405020304" pitchFamily="18" charset="0"/>
                <a:cs typeface="Calibri" panose="020F0502020204030204" pitchFamily="34" charset="0"/>
              </a:rPr>
              <a:t>.</a:t>
            </a:r>
          </a:p>
          <a:p>
            <a:pPr hangingPunct="0">
              <a:spcAft>
                <a:spcPts val="600"/>
              </a:spcAft>
            </a:pPr>
            <a:endParaRPr lang="de-DE" sz="800" b="1" dirty="0">
              <a:latin typeface="Calibri" panose="020F0502020204030204" pitchFamily="34" charset="0"/>
              <a:ea typeface="Times New Roman" panose="02020603050405020304" pitchFamily="18" charset="0"/>
              <a:cs typeface="Calibri" panose="020F0502020204030204" pitchFamily="34" charset="0"/>
            </a:endParaRPr>
          </a:p>
          <a:p>
            <a:pPr hangingPunct="0">
              <a:spcAft>
                <a:spcPts val="600"/>
              </a:spcAft>
            </a:pPr>
            <a:r>
              <a:rPr lang="de-DE" sz="2000" dirty="0">
                <a:latin typeface="+mj-lt"/>
              </a:rPr>
              <a:t>Die </a:t>
            </a:r>
            <a:r>
              <a:rPr lang="de-DE" sz="2000" b="1" dirty="0">
                <a:latin typeface="+mj-lt"/>
              </a:rPr>
              <a:t>allgemeingültigen, querschnittsorientierten </a:t>
            </a:r>
            <a:r>
              <a:rPr lang="de-DE" sz="2000" b="1" dirty="0" smtClean="0">
                <a:latin typeface="+mj-lt"/>
              </a:rPr>
              <a:t>Ziele:  </a:t>
            </a:r>
            <a:r>
              <a:rPr lang="de-DE" sz="2000" dirty="0">
                <a:latin typeface="+mj-lt"/>
              </a:rPr>
              <a:t>Bildung, Bürgerschaftliches Engagement, Gender Mainstreaming, Integration, Inklusion und Teilhabe, Internationalität, Kinder-, Jugend- und Familienfreundlichkeit, Gesundheit für Alle, Resilienz, Nachhaltigkeit und Finanzen, Kommunale Grundstücksstrategie wurden in ihrer hohen Bedeutung </a:t>
            </a:r>
            <a:r>
              <a:rPr lang="de-DE" sz="2000" dirty="0" smtClean="0">
                <a:latin typeface="+mj-lt"/>
              </a:rPr>
              <a:t>bestätigt</a:t>
            </a:r>
          </a:p>
          <a:p>
            <a:pPr hangingPunct="0">
              <a:spcAft>
                <a:spcPts val="600"/>
              </a:spcAft>
            </a:pPr>
            <a:endParaRPr lang="de-DE" sz="800" b="1" dirty="0">
              <a:effectLst/>
              <a:latin typeface="+mj-lt"/>
              <a:ea typeface="Times New Roman" panose="02020603050405020304" pitchFamily="18" charset="0"/>
              <a:cs typeface="Times New Roman" panose="02020603050405020304" pitchFamily="18" charset="0"/>
            </a:endParaRPr>
          </a:p>
          <a:p>
            <a:pPr hangingPunct="0">
              <a:spcAft>
                <a:spcPts val="600"/>
              </a:spcAft>
            </a:pPr>
            <a:r>
              <a:rPr lang="de-DE" sz="2000" dirty="0" smtClean="0">
                <a:latin typeface="+mj-lt"/>
                <a:ea typeface="Times New Roman" panose="02020603050405020304" pitchFamily="18" charset="0"/>
                <a:cs typeface="Times New Roman" panose="02020603050405020304" pitchFamily="18" charset="0"/>
              </a:rPr>
              <a:t>Die</a:t>
            </a:r>
            <a:r>
              <a:rPr lang="de-DE" sz="2000" b="1" dirty="0" smtClean="0">
                <a:latin typeface="+mj-lt"/>
                <a:ea typeface="Times New Roman" panose="02020603050405020304" pitchFamily="18" charset="0"/>
                <a:cs typeface="Times New Roman" panose="02020603050405020304" pitchFamily="18" charset="0"/>
              </a:rPr>
              <a:t> 31 Ziele der Stadtentwicklung </a:t>
            </a:r>
            <a:r>
              <a:rPr lang="de-DE" sz="2000" dirty="0" smtClean="0">
                <a:latin typeface="+mj-lt"/>
                <a:ea typeface="Times New Roman" panose="02020603050405020304" pitchFamily="18" charset="0"/>
                <a:cs typeface="Times New Roman" panose="02020603050405020304" pitchFamily="18" charset="0"/>
              </a:rPr>
              <a:t>wurden bestätigt.</a:t>
            </a:r>
          </a:p>
          <a:p>
            <a:pPr hangingPunct="0">
              <a:spcAft>
                <a:spcPts val="600"/>
              </a:spcAft>
            </a:pPr>
            <a:r>
              <a:rPr lang="de-DE" sz="2000" dirty="0" smtClean="0">
                <a:latin typeface="+mj-lt"/>
              </a:rPr>
              <a:t>Veränderte </a:t>
            </a:r>
            <a:r>
              <a:rPr lang="de-DE" sz="2000" dirty="0">
                <a:latin typeface="+mj-lt"/>
              </a:rPr>
              <a:t>Rahmenbedingungen </a:t>
            </a:r>
            <a:r>
              <a:rPr lang="de-DE" sz="2000" dirty="0" smtClean="0">
                <a:latin typeface="+mj-lt"/>
              </a:rPr>
              <a:t>führten zu </a:t>
            </a:r>
            <a:r>
              <a:rPr lang="de-DE" sz="2000" b="1" dirty="0">
                <a:latin typeface="+mj-lt"/>
              </a:rPr>
              <a:t>neuen </a:t>
            </a:r>
            <a:r>
              <a:rPr lang="de-DE" sz="2000" b="1" dirty="0" smtClean="0">
                <a:latin typeface="+mj-lt"/>
              </a:rPr>
              <a:t>Zielsetzungen</a:t>
            </a:r>
            <a:r>
              <a:rPr lang="de-DE" sz="2000" dirty="0" smtClean="0">
                <a:latin typeface="+mj-lt"/>
              </a:rPr>
              <a:t>/-formulierungen, </a:t>
            </a:r>
            <a:r>
              <a:rPr lang="de-DE" sz="2000" dirty="0">
                <a:latin typeface="+mj-lt"/>
              </a:rPr>
              <a:t>insbesondere bei den </a:t>
            </a:r>
            <a:r>
              <a:rPr lang="de-DE" sz="2000" dirty="0" smtClean="0">
                <a:latin typeface="+mj-lt"/>
              </a:rPr>
              <a:t>Zielen 1, </a:t>
            </a:r>
            <a:r>
              <a:rPr lang="de-DE" sz="2000" b="1" dirty="0" smtClean="0">
                <a:latin typeface="+mj-lt"/>
              </a:rPr>
              <a:t>8</a:t>
            </a:r>
            <a:r>
              <a:rPr lang="de-DE" sz="2000" dirty="0" smtClean="0">
                <a:latin typeface="+mj-lt"/>
              </a:rPr>
              <a:t>, 10, 19, 25, </a:t>
            </a:r>
            <a:r>
              <a:rPr lang="de-DE" sz="2000" b="1" dirty="0" smtClean="0">
                <a:latin typeface="+mj-lt"/>
              </a:rPr>
              <a:t>26</a:t>
            </a:r>
            <a:r>
              <a:rPr lang="de-DE" sz="2000" dirty="0" smtClean="0">
                <a:latin typeface="+mj-lt"/>
              </a:rPr>
              <a:t>, 27 und 30</a:t>
            </a:r>
            <a:endParaRPr lang="de-DE" sz="20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355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987574"/>
            <a:ext cx="9144000" cy="365440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 name="Titel 1"/>
          <p:cNvSpPr>
            <a:spLocks noGrp="1"/>
          </p:cNvSpPr>
          <p:nvPr>
            <p:ph type="title"/>
          </p:nvPr>
        </p:nvSpPr>
        <p:spPr/>
        <p:txBody>
          <a:bodyPr/>
          <a:lstStyle/>
          <a:p>
            <a:pPr algn="l"/>
            <a:r>
              <a:rPr lang="de-DE" dirty="0" smtClean="0"/>
              <a:t>Teil B - Schwerpunkträume</a:t>
            </a:r>
            <a:endParaRPr lang="de-DE" dirty="0"/>
          </a:p>
        </p:txBody>
      </p:sp>
      <p:sp>
        <p:nvSpPr>
          <p:cNvPr id="3" name="Inhaltsplatzhalter 2"/>
          <p:cNvSpPr>
            <a:spLocks noGrp="1"/>
          </p:cNvSpPr>
          <p:nvPr>
            <p:ph idx="1"/>
          </p:nvPr>
        </p:nvSpPr>
        <p:spPr>
          <a:xfrm>
            <a:off x="457200" y="1063625"/>
            <a:ext cx="8579296" cy="3394075"/>
          </a:xfrm>
        </p:spPr>
        <p:txBody>
          <a:bodyPr>
            <a:normAutofit fontScale="92500" lnSpcReduction="10000"/>
          </a:bodyPr>
          <a:lstStyle/>
          <a:p>
            <a:pPr marL="0" indent="0">
              <a:buNone/>
            </a:pPr>
            <a:r>
              <a:rPr lang="de-DE" sz="2400" dirty="0" smtClean="0">
                <a:latin typeface="+mj-lt"/>
              </a:rPr>
              <a:t>neue Rahmenbedingungen:</a:t>
            </a:r>
          </a:p>
          <a:p>
            <a:pPr>
              <a:buFontTx/>
              <a:buChar char="-"/>
            </a:pPr>
            <a:r>
              <a:rPr lang="de-DE" sz="2400" b="1" dirty="0" smtClean="0">
                <a:latin typeface="+mj-lt"/>
              </a:rPr>
              <a:t>Neuausrichtung der Städtebauförderung</a:t>
            </a:r>
          </a:p>
          <a:p>
            <a:pPr marL="0" indent="0">
              <a:buNone/>
            </a:pPr>
            <a:r>
              <a:rPr lang="de-DE" sz="2400" dirty="0" smtClean="0">
                <a:latin typeface="+mj-lt"/>
              </a:rPr>
              <a:t>     neu: SPR 18, 19, 20 und 21</a:t>
            </a:r>
          </a:p>
          <a:p>
            <a:pPr>
              <a:buFontTx/>
              <a:buChar char="-"/>
            </a:pPr>
            <a:r>
              <a:rPr lang="de-DE" sz="2400" b="1" dirty="0" smtClean="0">
                <a:latin typeface="+mj-lt"/>
              </a:rPr>
              <a:t>Ortsentwicklungskonzepte</a:t>
            </a:r>
          </a:p>
          <a:p>
            <a:pPr marL="0" indent="0">
              <a:buNone/>
            </a:pPr>
            <a:r>
              <a:rPr lang="de-DE" sz="2400" dirty="0" smtClean="0"/>
              <a:t>     bisher </a:t>
            </a:r>
            <a:r>
              <a:rPr lang="de-DE" sz="2400" dirty="0"/>
              <a:t>nicht als Schwerpunkträume </a:t>
            </a:r>
            <a:r>
              <a:rPr lang="de-DE" sz="2400" dirty="0" smtClean="0"/>
              <a:t>identifiziert; Erarbeitung </a:t>
            </a:r>
            <a:r>
              <a:rPr lang="de-DE" sz="2400" dirty="0"/>
              <a:t>der </a:t>
            </a:r>
            <a:r>
              <a:rPr lang="de-DE" sz="2400" dirty="0" smtClean="0"/>
              <a:t>   </a:t>
            </a:r>
          </a:p>
          <a:p>
            <a:pPr marL="0" indent="0">
              <a:buNone/>
            </a:pPr>
            <a:r>
              <a:rPr lang="de-DE" sz="2400" dirty="0"/>
              <a:t> </a:t>
            </a:r>
            <a:r>
              <a:rPr lang="de-DE" sz="2400" dirty="0" smtClean="0"/>
              <a:t>    Konzepte </a:t>
            </a:r>
            <a:r>
              <a:rPr lang="de-DE" sz="2400" dirty="0"/>
              <a:t>als wichtige Maßnahme im INSEK </a:t>
            </a:r>
            <a:r>
              <a:rPr lang="de-DE" sz="2400" dirty="0" smtClean="0"/>
              <a:t>enthalten</a:t>
            </a:r>
            <a:endParaRPr lang="de-DE" sz="2400" b="1" dirty="0" smtClean="0">
              <a:latin typeface="+mj-lt"/>
            </a:endParaRPr>
          </a:p>
          <a:p>
            <a:pPr>
              <a:buFontTx/>
              <a:buChar char="-"/>
            </a:pPr>
            <a:r>
              <a:rPr lang="de-DE" sz="2400" b="1" dirty="0" smtClean="0">
                <a:latin typeface="+mj-lt"/>
              </a:rPr>
              <a:t>Priorisierung der Brachen</a:t>
            </a:r>
            <a:r>
              <a:rPr lang="de-DE" sz="2400" dirty="0" smtClean="0">
                <a:latin typeface="+mj-lt"/>
              </a:rPr>
              <a:t> im INSEK</a:t>
            </a:r>
          </a:p>
          <a:p>
            <a:pPr marL="0" indent="0">
              <a:buNone/>
            </a:pPr>
            <a:r>
              <a:rPr lang="de-DE" sz="2400" dirty="0" smtClean="0">
                <a:latin typeface="+mj-lt"/>
              </a:rPr>
              <a:t>     </a:t>
            </a:r>
            <a:r>
              <a:rPr lang="de-DE" sz="2400" dirty="0"/>
              <a:t>Insgesamt wurden 20 Brachen identifiziert, deren Revitalisierung für </a:t>
            </a:r>
            <a:r>
              <a:rPr lang="de-DE" sz="2400" dirty="0" smtClean="0"/>
              <a:t>die</a:t>
            </a:r>
          </a:p>
          <a:p>
            <a:pPr marL="0" indent="0">
              <a:buNone/>
            </a:pPr>
            <a:r>
              <a:rPr lang="de-DE" sz="2400" dirty="0"/>
              <a:t> </a:t>
            </a:r>
            <a:r>
              <a:rPr lang="de-DE" sz="2400" dirty="0" smtClean="0"/>
              <a:t>    Stadtentwicklung </a:t>
            </a:r>
            <a:r>
              <a:rPr lang="de-DE" sz="2400" dirty="0"/>
              <a:t>von besonderer Bedeutung sind.</a:t>
            </a:r>
            <a:endParaRPr lang="de-DE" dirty="0">
              <a:latin typeface="+mj-lt"/>
            </a:endParaRPr>
          </a:p>
        </p:txBody>
      </p:sp>
      <p:pic>
        <p:nvPicPr>
          <p:cNvPr id="6" name="Grafik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0546" y="1521488"/>
            <a:ext cx="792088" cy="646671"/>
          </a:xfrm>
          <a:prstGeom prst="rect">
            <a:avLst/>
          </a:prstGeom>
          <a:noFill/>
          <a:ln>
            <a:noFill/>
          </a:ln>
        </p:spPr>
      </p:pic>
      <p:pic>
        <p:nvPicPr>
          <p:cNvPr id="7" name="Grafik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9577" y="1521488"/>
            <a:ext cx="792088" cy="646671"/>
          </a:xfrm>
          <a:prstGeom prst="rect">
            <a:avLst/>
          </a:prstGeom>
          <a:noFill/>
          <a:ln>
            <a:noFill/>
          </a:ln>
        </p:spPr>
      </p:pic>
      <p:pic>
        <p:nvPicPr>
          <p:cNvPr id="8" name="Grafik 7"/>
          <p:cNvPicPr/>
          <p:nvPr/>
        </p:nvPicPr>
        <p:blipFill>
          <a:blip r:embed="rId5" cstate="print">
            <a:extLst>
              <a:ext uri="{28A0092B-C50C-407E-A947-70E740481C1C}">
                <a14:useLocalDpi xmlns:a14="http://schemas.microsoft.com/office/drawing/2010/main" val="0"/>
              </a:ext>
            </a:extLst>
          </a:blip>
          <a:stretch>
            <a:fillRect/>
          </a:stretch>
        </p:blipFill>
        <p:spPr>
          <a:xfrm>
            <a:off x="7501665" y="1511302"/>
            <a:ext cx="712654" cy="646671"/>
          </a:xfrm>
          <a:prstGeom prst="rect">
            <a:avLst/>
          </a:prstGeom>
        </p:spPr>
      </p:pic>
      <p:pic>
        <p:nvPicPr>
          <p:cNvPr id="9" name="Grafik 8"/>
          <p:cNvPicPr/>
          <p:nvPr/>
        </p:nvPicPr>
        <p:blipFill>
          <a:blip r:embed="rId6" cstate="print">
            <a:extLst>
              <a:ext uri="{28A0092B-C50C-407E-A947-70E740481C1C}">
                <a14:useLocalDpi xmlns:a14="http://schemas.microsoft.com/office/drawing/2010/main" val="0"/>
              </a:ext>
            </a:extLst>
          </a:blip>
          <a:stretch>
            <a:fillRect/>
          </a:stretch>
        </p:blipFill>
        <p:spPr>
          <a:xfrm>
            <a:off x="8241262" y="1506402"/>
            <a:ext cx="759482" cy="656908"/>
          </a:xfrm>
          <a:prstGeom prst="rect">
            <a:avLst/>
          </a:prstGeom>
        </p:spPr>
      </p:pic>
    </p:spTree>
    <p:extLst>
      <p:ext uri="{BB962C8B-B14F-4D97-AF65-F5344CB8AC3E}">
        <p14:creationId xmlns:p14="http://schemas.microsoft.com/office/powerpoint/2010/main" val="189933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987574"/>
            <a:ext cx="9144000" cy="3654406"/>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 name="Titel 1"/>
          <p:cNvSpPr>
            <a:spLocks noGrp="1"/>
          </p:cNvSpPr>
          <p:nvPr>
            <p:ph type="title"/>
          </p:nvPr>
        </p:nvSpPr>
        <p:spPr>
          <a:xfrm>
            <a:off x="228600" y="82569"/>
            <a:ext cx="8686800" cy="857250"/>
          </a:xfrm>
        </p:spPr>
        <p:txBody>
          <a:bodyPr>
            <a:noAutofit/>
          </a:bodyPr>
          <a:lstStyle/>
          <a:p>
            <a:r>
              <a:rPr lang="de-DE" sz="3800" dirty="0" smtClean="0"/>
              <a:t>Teil B – Schlüsselprojekte und Maßnahmen</a:t>
            </a:r>
            <a:endParaRPr lang="de-DE" sz="3800" dirty="0"/>
          </a:p>
        </p:txBody>
      </p:sp>
      <p:sp>
        <p:nvSpPr>
          <p:cNvPr id="3" name="Inhaltsplatzhalter 2"/>
          <p:cNvSpPr>
            <a:spLocks noGrp="1"/>
          </p:cNvSpPr>
          <p:nvPr>
            <p:ph idx="1"/>
          </p:nvPr>
        </p:nvSpPr>
        <p:spPr>
          <a:xfrm>
            <a:off x="457200" y="1059583"/>
            <a:ext cx="8579296" cy="1080119"/>
          </a:xfrm>
        </p:spPr>
        <p:txBody>
          <a:bodyPr>
            <a:normAutofit/>
          </a:bodyPr>
          <a:lstStyle/>
          <a:p>
            <a:pPr marL="0" indent="0">
              <a:buNone/>
            </a:pPr>
            <a:r>
              <a:rPr lang="de-DE" sz="2400" b="1" dirty="0" smtClean="0"/>
              <a:t>78 Schlüsselprojekte </a:t>
            </a:r>
            <a:r>
              <a:rPr lang="de-DE" sz="2400" dirty="0" smtClean="0"/>
              <a:t>(</a:t>
            </a:r>
            <a:r>
              <a:rPr lang="de-DE" sz="2400" dirty="0" err="1" smtClean="0"/>
              <a:t>dav</a:t>
            </a:r>
            <a:r>
              <a:rPr lang="de-DE" sz="2400" dirty="0" smtClean="0"/>
              <a:t>. 31 neue) und </a:t>
            </a:r>
            <a:r>
              <a:rPr lang="de-DE" sz="2400" b="1" dirty="0" smtClean="0"/>
              <a:t>279 Maßnahmen/Projekte</a:t>
            </a:r>
          </a:p>
          <a:p>
            <a:pPr marL="0" indent="0">
              <a:buNone/>
            </a:pPr>
            <a:r>
              <a:rPr lang="de-DE" sz="800" b="1" dirty="0" smtClean="0"/>
              <a:t> </a:t>
            </a:r>
            <a:r>
              <a:rPr lang="de-DE" sz="2400" b="1" dirty="0" smtClean="0"/>
              <a:t>                                  Auswahl an Schlüsselprojekten:</a:t>
            </a:r>
          </a:p>
          <a:p>
            <a:pPr marL="0" indent="0">
              <a:buNone/>
            </a:pPr>
            <a:endParaRPr lang="de-DE" sz="2400" dirty="0" smtClean="0"/>
          </a:p>
          <a:p>
            <a:pPr marL="0" indent="0">
              <a:buNone/>
            </a:pPr>
            <a:endParaRPr lang="de-DE" sz="2400" dirty="0"/>
          </a:p>
        </p:txBody>
      </p:sp>
      <p:graphicFrame>
        <p:nvGraphicFramePr>
          <p:cNvPr id="5" name="Tabelle 4"/>
          <p:cNvGraphicFramePr>
            <a:graphicFrameLocks noGrp="1"/>
          </p:cNvGraphicFramePr>
          <p:nvPr>
            <p:extLst/>
          </p:nvPr>
        </p:nvGraphicFramePr>
        <p:xfrm>
          <a:off x="539552" y="1995687"/>
          <a:ext cx="8136904" cy="2280285"/>
        </p:xfrm>
        <a:graphic>
          <a:graphicData uri="http://schemas.openxmlformats.org/drawingml/2006/table">
            <a:tbl>
              <a:tblPr>
                <a:tableStyleId>{5C22544A-7EE6-4342-B048-85BDC9FD1C3A}</a:tableStyleId>
              </a:tblPr>
              <a:tblGrid>
                <a:gridCol w="4104456">
                  <a:extLst>
                    <a:ext uri="{9D8B030D-6E8A-4147-A177-3AD203B41FA5}">
                      <a16:colId xmlns:a16="http://schemas.microsoft.com/office/drawing/2014/main" val="1198251974"/>
                    </a:ext>
                  </a:extLst>
                </a:gridCol>
                <a:gridCol w="4032448">
                  <a:extLst>
                    <a:ext uri="{9D8B030D-6E8A-4147-A177-3AD203B41FA5}">
                      <a16:colId xmlns:a16="http://schemas.microsoft.com/office/drawing/2014/main" val="555268581"/>
                    </a:ext>
                  </a:extLst>
                </a:gridCol>
              </a:tblGrid>
              <a:tr h="190500">
                <a:tc>
                  <a:txBody>
                    <a:bodyPr/>
                    <a:lstStyle/>
                    <a:p>
                      <a:pPr algn="ctr" fontAlgn="t"/>
                      <a:r>
                        <a:rPr lang="de-DE" sz="1600" b="1" u="none" strike="noStrike" dirty="0">
                          <a:effectLst/>
                        </a:rPr>
                        <a:t>Bestehenbleibende</a:t>
                      </a:r>
                      <a:endParaRPr lang="de-DE" sz="1600" b="1"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tc>
                  <a:txBody>
                    <a:bodyPr/>
                    <a:lstStyle/>
                    <a:p>
                      <a:pPr algn="ctr" fontAlgn="t"/>
                      <a:r>
                        <a:rPr lang="de-DE" sz="1600" b="1" u="none" strike="noStrike" dirty="0">
                          <a:effectLst/>
                        </a:rPr>
                        <a:t>Neue </a:t>
                      </a:r>
                      <a:endParaRPr lang="de-DE" sz="1600" b="1"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extLst>
                  <a:ext uri="{0D108BD9-81ED-4DB2-BD59-A6C34878D82A}">
                    <a16:rowId xmlns:a16="http://schemas.microsoft.com/office/drawing/2014/main" val="1766872948"/>
                  </a:ext>
                </a:extLst>
              </a:tr>
              <a:tr h="190500">
                <a:tc>
                  <a:txBody>
                    <a:bodyPr/>
                    <a:lstStyle/>
                    <a:p>
                      <a:pPr algn="ctr" fontAlgn="t"/>
                      <a:r>
                        <a:rPr lang="de-DE" sz="1600" u="none" strike="noStrike" dirty="0" smtClean="0">
                          <a:effectLst/>
                        </a:rPr>
                        <a:t>Fernbusbahnhof </a:t>
                      </a:r>
                      <a:r>
                        <a:rPr lang="de-DE" sz="1600" u="none" strike="noStrike" dirty="0">
                          <a:effectLst/>
                        </a:rPr>
                        <a:t>Wiener Platz</a:t>
                      </a:r>
                      <a:endParaRPr lang="de-DE" sz="1600" b="0"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tc>
                  <a:txBody>
                    <a:bodyPr/>
                    <a:lstStyle/>
                    <a:p>
                      <a:pPr algn="ctr" fontAlgn="t"/>
                      <a:r>
                        <a:rPr lang="de-DE" sz="1600" u="none" strike="noStrike" dirty="0" smtClean="0">
                          <a:effectLst/>
                        </a:rPr>
                        <a:t>BMI-Förderprogramm </a:t>
                      </a:r>
                      <a:r>
                        <a:rPr lang="de-DE" sz="1600" u="none" strike="noStrike" dirty="0">
                          <a:effectLst/>
                        </a:rPr>
                        <a:t>ZIZ</a:t>
                      </a:r>
                      <a:endParaRPr lang="de-DE" sz="1600" b="0"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extLst>
                  <a:ext uri="{0D108BD9-81ED-4DB2-BD59-A6C34878D82A}">
                    <a16:rowId xmlns:a16="http://schemas.microsoft.com/office/drawing/2014/main" val="3232129157"/>
                  </a:ext>
                </a:extLst>
              </a:tr>
              <a:tr h="190500">
                <a:tc>
                  <a:txBody>
                    <a:bodyPr/>
                    <a:lstStyle/>
                    <a:p>
                      <a:pPr algn="ctr" fontAlgn="t"/>
                      <a:r>
                        <a:rPr lang="de-DE" sz="1600" u="none" strike="noStrike" dirty="0" smtClean="0">
                          <a:effectLst/>
                        </a:rPr>
                        <a:t>Neues </a:t>
                      </a:r>
                      <a:r>
                        <a:rPr lang="de-DE" sz="1600" u="none" strike="noStrike" dirty="0">
                          <a:effectLst/>
                        </a:rPr>
                        <a:t>Verwaltungszentrum</a:t>
                      </a:r>
                      <a:endParaRPr lang="de-DE" sz="1600" b="0"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tc>
                  <a:txBody>
                    <a:bodyPr/>
                    <a:lstStyle/>
                    <a:p>
                      <a:pPr algn="ctr" fontAlgn="t"/>
                      <a:r>
                        <a:rPr lang="de-DE" sz="1600" u="none" strike="noStrike" dirty="0" smtClean="0">
                          <a:solidFill>
                            <a:schemeClr val="tx1"/>
                          </a:solidFill>
                          <a:effectLst/>
                        </a:rPr>
                        <a:t>Neue Rettungswache </a:t>
                      </a:r>
                      <a:r>
                        <a:rPr lang="de-DE" sz="1600" u="none" strike="noStrike" dirty="0" err="1">
                          <a:effectLst/>
                        </a:rPr>
                        <a:t>Strehlener</a:t>
                      </a:r>
                      <a:r>
                        <a:rPr lang="de-DE" sz="1600" u="none" strike="noStrike" dirty="0">
                          <a:effectLst/>
                        </a:rPr>
                        <a:t> Straße</a:t>
                      </a:r>
                      <a:endParaRPr lang="de-DE" sz="1600" b="0"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extLst>
                  <a:ext uri="{0D108BD9-81ED-4DB2-BD59-A6C34878D82A}">
                    <a16:rowId xmlns:a16="http://schemas.microsoft.com/office/drawing/2014/main" val="3657724188"/>
                  </a:ext>
                </a:extLst>
              </a:tr>
              <a:tr h="190500">
                <a:tc>
                  <a:txBody>
                    <a:bodyPr/>
                    <a:lstStyle/>
                    <a:p>
                      <a:pPr algn="ctr" fontAlgn="t"/>
                      <a:r>
                        <a:rPr lang="de-DE" sz="1600" u="none" strike="noStrike">
                          <a:effectLst/>
                        </a:rPr>
                        <a:t>Lingnerstadt</a:t>
                      </a:r>
                      <a:endParaRPr lang="de-DE" sz="1600" b="0" i="0" u="none" strike="noStrike">
                        <a:solidFill>
                          <a:srgbClr val="000000"/>
                        </a:solidFill>
                        <a:effectLst/>
                        <a:latin typeface="Calibri" panose="020F0502020204030204" pitchFamily="34" charset="0"/>
                      </a:endParaRPr>
                    </a:p>
                  </a:txBody>
                  <a:tcPr marL="9525" marR="9525" marT="9525" marB="0">
                    <a:solidFill>
                      <a:schemeClr val="bg1">
                        <a:lumMod val="95000"/>
                      </a:schemeClr>
                    </a:solidFill>
                  </a:tcPr>
                </a:tc>
                <a:tc>
                  <a:txBody>
                    <a:bodyPr/>
                    <a:lstStyle/>
                    <a:p>
                      <a:pPr algn="ctr" fontAlgn="t"/>
                      <a:r>
                        <a:rPr lang="de-DE" sz="1600" u="none" strike="noStrike">
                          <a:effectLst/>
                        </a:rPr>
                        <a:t>Kommunaler Wohnungsbau</a:t>
                      </a:r>
                      <a:endParaRPr lang="de-DE" sz="1600" b="0" i="0" u="none" strike="noStrike">
                        <a:solidFill>
                          <a:srgbClr val="000000"/>
                        </a:solidFill>
                        <a:effectLst/>
                        <a:latin typeface="Calibri" panose="020F0502020204030204" pitchFamily="34" charset="0"/>
                      </a:endParaRPr>
                    </a:p>
                  </a:txBody>
                  <a:tcPr marL="9525" marR="9525" marT="9525" marB="0">
                    <a:solidFill>
                      <a:schemeClr val="bg1">
                        <a:lumMod val="95000"/>
                      </a:schemeClr>
                    </a:solidFill>
                  </a:tcPr>
                </a:tc>
                <a:extLst>
                  <a:ext uri="{0D108BD9-81ED-4DB2-BD59-A6C34878D82A}">
                    <a16:rowId xmlns:a16="http://schemas.microsoft.com/office/drawing/2014/main" val="1977706917"/>
                  </a:ext>
                </a:extLst>
              </a:tr>
              <a:tr h="190500">
                <a:tc>
                  <a:txBody>
                    <a:bodyPr/>
                    <a:lstStyle/>
                    <a:p>
                      <a:pPr algn="ctr" fontAlgn="t"/>
                      <a:r>
                        <a:rPr lang="de-DE" sz="1600" u="none" strike="noStrike" dirty="0">
                          <a:effectLst/>
                        </a:rPr>
                        <a:t>Städtische Klinikum Dresden Friedrichstadt</a:t>
                      </a:r>
                      <a:endParaRPr lang="de-DE" sz="1600" b="0"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tc>
                  <a:txBody>
                    <a:bodyPr/>
                    <a:lstStyle/>
                    <a:p>
                      <a:pPr algn="ctr" fontAlgn="t"/>
                      <a:r>
                        <a:rPr lang="de-DE" sz="1600" u="none" strike="noStrike" dirty="0">
                          <a:effectLst/>
                        </a:rPr>
                        <a:t>Entwicklung Grünzug </a:t>
                      </a:r>
                      <a:r>
                        <a:rPr lang="de-DE" sz="1600" u="none" strike="noStrike" dirty="0" err="1">
                          <a:effectLst/>
                        </a:rPr>
                        <a:t>Briesnitz</a:t>
                      </a:r>
                      <a:r>
                        <a:rPr lang="de-DE" sz="1600" u="none" strike="noStrike" dirty="0">
                          <a:effectLst/>
                        </a:rPr>
                        <a:t>-Park</a:t>
                      </a:r>
                      <a:endParaRPr lang="de-DE" sz="1600" b="0"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extLst>
                  <a:ext uri="{0D108BD9-81ED-4DB2-BD59-A6C34878D82A}">
                    <a16:rowId xmlns:a16="http://schemas.microsoft.com/office/drawing/2014/main" val="2616325435"/>
                  </a:ext>
                </a:extLst>
              </a:tr>
              <a:tr h="245342">
                <a:tc>
                  <a:txBody>
                    <a:bodyPr/>
                    <a:lstStyle/>
                    <a:p>
                      <a:pPr algn="ctr" fontAlgn="t"/>
                      <a:r>
                        <a:rPr lang="de-DE" sz="1600" u="none" strike="noStrike" dirty="0" smtClean="0">
                          <a:effectLst/>
                        </a:rPr>
                        <a:t>Straßenbahnlinien </a:t>
                      </a:r>
                      <a:r>
                        <a:rPr lang="de-DE" sz="1600" u="none" strike="noStrike" dirty="0">
                          <a:effectLst/>
                        </a:rPr>
                        <a:t>Stadtzentrum-Plauen, </a:t>
                      </a:r>
                      <a:endParaRPr lang="de-DE" sz="1600" u="none" strike="noStrike" dirty="0" smtClean="0">
                        <a:effectLst/>
                      </a:endParaRPr>
                    </a:p>
                  </a:txBody>
                  <a:tcPr marL="9525" marR="9525" marT="9525" marB="0">
                    <a:solidFill>
                      <a:schemeClr val="bg1">
                        <a:lumMod val="95000"/>
                      </a:schemeClr>
                    </a:solidFill>
                  </a:tcPr>
                </a:tc>
                <a:tc>
                  <a:txBody>
                    <a:bodyPr/>
                    <a:lstStyle/>
                    <a:p>
                      <a:pPr algn="ctr" fontAlgn="t"/>
                      <a:r>
                        <a:rPr lang="de-DE" sz="1600" u="none" strike="noStrike" dirty="0">
                          <a:effectLst/>
                        </a:rPr>
                        <a:t> </a:t>
                      </a:r>
                      <a:r>
                        <a:rPr lang="de-DE" sz="1600" u="none" strike="noStrike" dirty="0" smtClean="0">
                          <a:effectLst/>
                        </a:rPr>
                        <a:t>Städtisches </a:t>
                      </a:r>
                      <a:r>
                        <a:rPr lang="de-DE" sz="1600" u="none" strike="noStrike" dirty="0">
                          <a:effectLst/>
                        </a:rPr>
                        <a:t>Klinikum </a:t>
                      </a:r>
                      <a:r>
                        <a:rPr lang="de-DE" sz="1600" u="none" strike="noStrike" dirty="0" smtClean="0">
                          <a:effectLst/>
                        </a:rPr>
                        <a:t>Dresden </a:t>
                      </a:r>
                      <a:r>
                        <a:rPr lang="de-DE" sz="1600" u="none" strike="noStrike" dirty="0">
                          <a:effectLst/>
                        </a:rPr>
                        <a:t>(KHDD) </a:t>
                      </a:r>
                      <a:r>
                        <a:rPr lang="de-DE" sz="1600" u="none" strike="noStrike" dirty="0" err="1">
                          <a:effectLst/>
                        </a:rPr>
                        <a:t>Trachau</a:t>
                      </a:r>
                      <a:r>
                        <a:rPr lang="de-DE" sz="1600" u="none" strike="noStrike" dirty="0">
                          <a:effectLst/>
                        </a:rPr>
                        <a:t> </a:t>
                      </a:r>
                      <a:endParaRPr lang="de-DE" sz="1600" b="0"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extLst>
                  <a:ext uri="{0D108BD9-81ED-4DB2-BD59-A6C34878D82A}">
                    <a16:rowId xmlns:a16="http://schemas.microsoft.com/office/drawing/2014/main" val="3756547480"/>
                  </a:ext>
                </a:extLst>
              </a:tr>
              <a:tr h="1905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de-DE" sz="1600" u="none" strike="noStrike" dirty="0" err="1" smtClean="0">
                          <a:effectLst/>
                        </a:rPr>
                        <a:t>Löbtau</a:t>
                      </a:r>
                      <a:r>
                        <a:rPr lang="de-DE" sz="1600" u="none" strike="noStrike" dirty="0" smtClean="0">
                          <a:effectLst/>
                        </a:rPr>
                        <a:t>-Südvorstadt-</a:t>
                      </a:r>
                      <a:r>
                        <a:rPr lang="de-DE" sz="1600" u="none" strike="noStrike" dirty="0" err="1" smtClean="0">
                          <a:effectLst/>
                        </a:rPr>
                        <a:t>Strehlen</a:t>
                      </a:r>
                      <a:endParaRPr lang="de-DE" sz="1600" b="0"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tc>
                  <a:txBody>
                    <a:bodyPr/>
                    <a:lstStyle/>
                    <a:p>
                      <a:pPr algn="ctr" fontAlgn="t"/>
                      <a:r>
                        <a:rPr lang="de-DE" sz="1600" u="none" strike="noStrike">
                          <a:effectLst/>
                        </a:rPr>
                        <a:t>Projekt Blaues Band Geberbach</a:t>
                      </a:r>
                      <a:endParaRPr lang="de-DE" sz="1600" b="0" i="0" u="none" strike="noStrike">
                        <a:solidFill>
                          <a:srgbClr val="000000"/>
                        </a:solidFill>
                        <a:effectLst/>
                        <a:latin typeface="Calibri" panose="020F0502020204030204" pitchFamily="34" charset="0"/>
                      </a:endParaRPr>
                    </a:p>
                  </a:txBody>
                  <a:tcPr marL="9525" marR="9525" marT="9525" marB="0">
                    <a:solidFill>
                      <a:schemeClr val="bg1">
                        <a:lumMod val="95000"/>
                      </a:schemeClr>
                    </a:solidFill>
                  </a:tcPr>
                </a:tc>
                <a:extLst>
                  <a:ext uri="{0D108BD9-81ED-4DB2-BD59-A6C34878D82A}">
                    <a16:rowId xmlns:a16="http://schemas.microsoft.com/office/drawing/2014/main" val="1766449381"/>
                  </a:ext>
                </a:extLst>
              </a:tr>
              <a:tr h="1905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de-DE" sz="1600" u="none" strike="noStrike" dirty="0" smtClean="0">
                          <a:effectLst/>
                        </a:rPr>
                        <a:t>Schwimmhalle Neustadt/</a:t>
                      </a:r>
                      <a:r>
                        <a:rPr lang="de-DE" sz="1600" u="none" strike="noStrike" smtClean="0">
                          <a:effectLst/>
                        </a:rPr>
                        <a:t>Pieschen</a:t>
                      </a:r>
                      <a:endParaRPr lang="de-DE" sz="1600" b="0"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tc>
                  <a:txBody>
                    <a:bodyPr/>
                    <a:lstStyle/>
                    <a:p>
                      <a:pPr algn="ctr" fontAlgn="t"/>
                      <a:r>
                        <a:rPr lang="de-DE" sz="1600" u="none" strike="noStrike">
                          <a:effectLst/>
                        </a:rPr>
                        <a:t>Schul- und Feuerwehrstandort Weißig</a:t>
                      </a:r>
                      <a:endParaRPr lang="de-DE" sz="1600" b="0" i="0" u="none" strike="noStrike">
                        <a:solidFill>
                          <a:srgbClr val="000000"/>
                        </a:solidFill>
                        <a:effectLst/>
                        <a:latin typeface="Calibri" panose="020F0502020204030204" pitchFamily="34" charset="0"/>
                      </a:endParaRPr>
                    </a:p>
                  </a:txBody>
                  <a:tcPr marL="9525" marR="9525" marT="9525" marB="0">
                    <a:solidFill>
                      <a:schemeClr val="bg1">
                        <a:lumMod val="95000"/>
                      </a:schemeClr>
                    </a:solidFill>
                  </a:tcPr>
                </a:tc>
                <a:extLst>
                  <a:ext uri="{0D108BD9-81ED-4DB2-BD59-A6C34878D82A}">
                    <a16:rowId xmlns:a16="http://schemas.microsoft.com/office/drawing/2014/main" val="2810458866"/>
                  </a:ext>
                </a:extLst>
              </a:tr>
              <a:tr h="19050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de-DE" sz="1600" u="none" strike="noStrike" dirty="0" smtClean="0">
                          <a:effectLst/>
                        </a:rPr>
                        <a:t>Südpark </a:t>
                      </a:r>
                      <a:endParaRPr lang="de-DE" sz="1600" b="0"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tc>
                  <a:txBody>
                    <a:bodyPr/>
                    <a:lstStyle/>
                    <a:p>
                      <a:pPr algn="ctr" fontAlgn="t"/>
                      <a:r>
                        <a:rPr lang="de-DE" sz="1600" u="none" strike="noStrike" dirty="0">
                          <a:effectLst/>
                        </a:rPr>
                        <a:t>Fernsehturm</a:t>
                      </a:r>
                      <a:endParaRPr lang="de-DE" sz="1600" b="0" i="0" u="none" strike="noStrike" dirty="0">
                        <a:solidFill>
                          <a:srgbClr val="000000"/>
                        </a:solidFill>
                        <a:effectLst/>
                        <a:latin typeface="Calibri" panose="020F0502020204030204" pitchFamily="34" charset="0"/>
                      </a:endParaRPr>
                    </a:p>
                  </a:txBody>
                  <a:tcPr marL="9525" marR="9525" marT="9525" marB="0">
                    <a:solidFill>
                      <a:schemeClr val="bg1">
                        <a:lumMod val="95000"/>
                      </a:schemeClr>
                    </a:solidFill>
                  </a:tcPr>
                </a:tc>
                <a:extLst>
                  <a:ext uri="{0D108BD9-81ED-4DB2-BD59-A6C34878D82A}">
                    <a16:rowId xmlns:a16="http://schemas.microsoft.com/office/drawing/2014/main" val="2046920207"/>
                  </a:ext>
                </a:extLst>
              </a:tr>
            </a:tbl>
          </a:graphicData>
        </a:graphic>
      </p:graphicFrame>
    </p:spTree>
    <p:extLst>
      <p:ext uri="{BB962C8B-B14F-4D97-AF65-F5344CB8AC3E}">
        <p14:creationId xmlns:p14="http://schemas.microsoft.com/office/powerpoint/2010/main" val="2642605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0" y="843558"/>
            <a:ext cx="9144000" cy="3798422"/>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2" name="Titel 1"/>
          <p:cNvSpPr>
            <a:spLocks noGrp="1"/>
          </p:cNvSpPr>
          <p:nvPr>
            <p:ph type="title"/>
          </p:nvPr>
        </p:nvSpPr>
        <p:spPr>
          <a:xfrm>
            <a:off x="25347" y="43373"/>
            <a:ext cx="9144000" cy="857250"/>
          </a:xfrm>
        </p:spPr>
        <p:txBody>
          <a:bodyPr>
            <a:normAutofit/>
          </a:bodyPr>
          <a:lstStyle/>
          <a:p>
            <a:r>
              <a:rPr lang="de-DE" sz="3600" dirty="0" smtClean="0"/>
              <a:t>Räumlich-strategisches Entwicklungskonzept</a:t>
            </a:r>
            <a:endParaRPr lang="de-DE" sz="3600" dirty="0"/>
          </a:p>
        </p:txBody>
      </p:sp>
      <p:graphicFrame>
        <p:nvGraphicFramePr>
          <p:cNvPr id="11" name="Tabelle 10"/>
          <p:cNvGraphicFramePr>
            <a:graphicFrameLocks noGrp="1"/>
          </p:cNvGraphicFramePr>
          <p:nvPr>
            <p:extLst>
              <p:ext uri="{D42A27DB-BD31-4B8C-83A1-F6EECF244321}">
                <p14:modId xmlns:p14="http://schemas.microsoft.com/office/powerpoint/2010/main" val="68067549"/>
              </p:ext>
            </p:extLst>
          </p:nvPr>
        </p:nvGraphicFramePr>
        <p:xfrm>
          <a:off x="5436096" y="900623"/>
          <a:ext cx="3399822" cy="3684292"/>
        </p:xfrm>
        <a:graphic>
          <a:graphicData uri="http://schemas.openxmlformats.org/drawingml/2006/table">
            <a:tbl>
              <a:tblPr>
                <a:tableStyleId>{5C22544A-7EE6-4342-B048-85BDC9FD1C3A}</a:tableStyleId>
              </a:tblPr>
              <a:tblGrid>
                <a:gridCol w="3399822">
                  <a:extLst>
                    <a:ext uri="{9D8B030D-6E8A-4147-A177-3AD203B41FA5}">
                      <a16:colId xmlns:a16="http://schemas.microsoft.com/office/drawing/2014/main" val="1733581557"/>
                    </a:ext>
                  </a:extLst>
                </a:gridCol>
              </a:tblGrid>
              <a:tr h="168795">
                <a:tc>
                  <a:txBody>
                    <a:bodyPr/>
                    <a:lstStyle/>
                    <a:p>
                      <a:pPr algn="l" rtl="0" fontAlgn="ctr"/>
                      <a:r>
                        <a:rPr lang="de-DE" sz="1000" b="1" u="none" strike="noStrike" dirty="0">
                          <a:effectLst/>
                          <a:latin typeface="+mj-lt"/>
                        </a:rPr>
                        <a:t>1. Innenstadt</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3776566580"/>
                  </a:ext>
                </a:extLst>
              </a:tr>
              <a:tr h="168795">
                <a:tc>
                  <a:txBody>
                    <a:bodyPr/>
                    <a:lstStyle/>
                    <a:p>
                      <a:pPr algn="l" rtl="0" fontAlgn="ctr"/>
                      <a:r>
                        <a:rPr lang="de-DE" sz="1000" b="1" u="none" strike="noStrike" dirty="0">
                          <a:effectLst/>
                          <a:latin typeface="+mj-lt"/>
                        </a:rPr>
                        <a:t>2. Friedrichstadt, </a:t>
                      </a:r>
                      <a:r>
                        <a:rPr lang="de-DE" sz="1000" b="1" u="none" strike="noStrike" dirty="0" err="1">
                          <a:effectLst/>
                          <a:latin typeface="+mj-lt"/>
                        </a:rPr>
                        <a:t>Löbtau</a:t>
                      </a:r>
                      <a:r>
                        <a:rPr lang="de-DE" sz="1000" b="1" u="none" strike="noStrike" dirty="0">
                          <a:effectLst/>
                          <a:latin typeface="+mj-lt"/>
                        </a:rPr>
                        <a:t>, Plauen</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3775641649"/>
                  </a:ext>
                </a:extLst>
              </a:tr>
              <a:tr h="168795">
                <a:tc>
                  <a:txBody>
                    <a:bodyPr/>
                    <a:lstStyle/>
                    <a:p>
                      <a:pPr algn="l" rtl="0" fontAlgn="ctr"/>
                      <a:r>
                        <a:rPr lang="de-DE" sz="1000" b="1" u="none" strike="noStrike" dirty="0">
                          <a:effectLst/>
                          <a:latin typeface="+mj-lt"/>
                        </a:rPr>
                        <a:t>3. </a:t>
                      </a:r>
                      <a:r>
                        <a:rPr lang="de-DE" sz="1000" b="1" u="none" strike="noStrike" dirty="0" err="1">
                          <a:effectLst/>
                          <a:latin typeface="+mj-lt"/>
                        </a:rPr>
                        <a:t>Ostragehege</a:t>
                      </a:r>
                      <a:r>
                        <a:rPr lang="de-DE" sz="1000" b="1" u="none" strike="noStrike" dirty="0">
                          <a:effectLst/>
                          <a:latin typeface="+mj-lt"/>
                        </a:rPr>
                        <a:t> </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1510644411"/>
                  </a:ext>
                </a:extLst>
              </a:tr>
              <a:tr h="168795">
                <a:tc>
                  <a:txBody>
                    <a:bodyPr/>
                    <a:lstStyle/>
                    <a:p>
                      <a:pPr algn="l" rtl="0" fontAlgn="ctr"/>
                      <a:r>
                        <a:rPr lang="de-DE" sz="1000" b="1" u="none" strike="noStrike" dirty="0">
                          <a:effectLst/>
                          <a:latin typeface="+mj-lt"/>
                        </a:rPr>
                        <a:t>4. </a:t>
                      </a:r>
                      <a:r>
                        <a:rPr lang="de-DE" sz="1000" b="1" u="none" strike="noStrike" dirty="0" err="1">
                          <a:effectLst/>
                          <a:latin typeface="+mj-lt"/>
                        </a:rPr>
                        <a:t>Johannstadt</a:t>
                      </a:r>
                      <a:r>
                        <a:rPr lang="de-DE" sz="1000" b="1" u="none" strike="noStrike" dirty="0">
                          <a:effectLst/>
                          <a:latin typeface="+mj-lt"/>
                        </a:rPr>
                        <a:t> </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4143110474"/>
                  </a:ext>
                </a:extLst>
              </a:tr>
              <a:tr h="167678">
                <a:tc>
                  <a:txBody>
                    <a:bodyPr/>
                    <a:lstStyle/>
                    <a:p>
                      <a:pPr algn="l" rtl="0" fontAlgn="ctr"/>
                      <a:r>
                        <a:rPr lang="de-DE" sz="1000" b="1" u="none" strike="noStrike" dirty="0">
                          <a:effectLst/>
                          <a:latin typeface="+mj-lt"/>
                        </a:rPr>
                        <a:t>5. Albertstadt, (nördliche) Äußere Neustadt und Leipziger Vorstadt</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2160095555"/>
                  </a:ext>
                </a:extLst>
              </a:tr>
              <a:tr h="168795">
                <a:tc>
                  <a:txBody>
                    <a:bodyPr/>
                    <a:lstStyle/>
                    <a:p>
                      <a:pPr algn="l" rtl="0" fontAlgn="ctr"/>
                      <a:r>
                        <a:rPr lang="de-DE" sz="1000" b="1" u="none" strike="noStrike" dirty="0">
                          <a:solidFill>
                            <a:schemeClr val="bg1">
                              <a:lumMod val="65000"/>
                            </a:schemeClr>
                          </a:solidFill>
                          <a:effectLst/>
                          <a:latin typeface="+mj-lt"/>
                        </a:rPr>
                        <a:t>6. Leipziger Vorstadt </a:t>
                      </a:r>
                      <a:endParaRPr lang="de-DE" sz="1000" b="1" i="0" u="none" strike="noStrike" dirty="0">
                        <a:solidFill>
                          <a:schemeClr val="bg1">
                            <a:lumMod val="65000"/>
                          </a:schemeClr>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3686558199"/>
                  </a:ext>
                </a:extLst>
              </a:tr>
              <a:tr h="168795">
                <a:tc>
                  <a:txBody>
                    <a:bodyPr/>
                    <a:lstStyle/>
                    <a:p>
                      <a:pPr algn="l" rtl="0" fontAlgn="ctr"/>
                      <a:r>
                        <a:rPr lang="de-DE" sz="1000" b="1" u="none" strike="noStrike" dirty="0">
                          <a:effectLst/>
                          <a:latin typeface="+mj-lt"/>
                        </a:rPr>
                        <a:t>7. Umstrukturierungsgebiet </a:t>
                      </a:r>
                      <a:r>
                        <a:rPr lang="de-DE" sz="1000" b="1" u="none" strike="noStrike" dirty="0" err="1">
                          <a:effectLst/>
                          <a:latin typeface="+mj-lt"/>
                        </a:rPr>
                        <a:t>Pieschen</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3686568817"/>
                  </a:ext>
                </a:extLst>
              </a:tr>
              <a:tr h="168795">
                <a:tc>
                  <a:txBody>
                    <a:bodyPr/>
                    <a:lstStyle/>
                    <a:p>
                      <a:pPr algn="l" rtl="0" fontAlgn="ctr"/>
                      <a:r>
                        <a:rPr lang="de-DE" sz="1000" b="1" u="none" strike="noStrike" dirty="0">
                          <a:effectLst/>
                          <a:latin typeface="+mj-lt"/>
                        </a:rPr>
                        <a:t>8. Campus Dresden </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4259858458"/>
                  </a:ext>
                </a:extLst>
              </a:tr>
              <a:tr h="168795">
                <a:tc>
                  <a:txBody>
                    <a:bodyPr/>
                    <a:lstStyle/>
                    <a:p>
                      <a:pPr algn="l" rtl="0" fontAlgn="ctr"/>
                      <a:r>
                        <a:rPr lang="de-DE" sz="1000" b="1" u="none" strike="noStrike" dirty="0">
                          <a:effectLst/>
                          <a:latin typeface="+mj-lt"/>
                        </a:rPr>
                        <a:t>9. </a:t>
                      </a:r>
                      <a:r>
                        <a:rPr lang="de-DE" sz="1000" b="1" u="none" strike="noStrike" dirty="0" err="1">
                          <a:effectLst/>
                          <a:latin typeface="+mj-lt"/>
                        </a:rPr>
                        <a:t>Gorbitz</a:t>
                      </a:r>
                      <a:r>
                        <a:rPr lang="de-DE" sz="1000" b="1" u="none" strike="noStrike" dirty="0">
                          <a:effectLst/>
                          <a:latin typeface="+mj-lt"/>
                        </a:rPr>
                        <a:t> </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3962148442"/>
                  </a:ext>
                </a:extLst>
              </a:tr>
              <a:tr h="168795">
                <a:tc>
                  <a:txBody>
                    <a:bodyPr/>
                    <a:lstStyle/>
                    <a:p>
                      <a:pPr algn="l" rtl="0" fontAlgn="ctr"/>
                      <a:r>
                        <a:rPr lang="de-DE" sz="1000" b="1" u="none" strike="noStrike" dirty="0">
                          <a:effectLst/>
                          <a:latin typeface="+mj-lt"/>
                        </a:rPr>
                        <a:t>10. Wissenschaftsstandort Dresden-Ost </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3413121552"/>
                  </a:ext>
                </a:extLst>
              </a:tr>
              <a:tr h="168795">
                <a:tc>
                  <a:txBody>
                    <a:bodyPr/>
                    <a:lstStyle/>
                    <a:p>
                      <a:pPr algn="l" rtl="0" fontAlgn="ctr"/>
                      <a:r>
                        <a:rPr lang="de-DE" sz="1000" b="1" u="none" strike="noStrike" dirty="0">
                          <a:effectLst/>
                          <a:latin typeface="+mj-lt"/>
                        </a:rPr>
                        <a:t>11. Stadterweiterung </a:t>
                      </a:r>
                      <a:r>
                        <a:rPr lang="de-DE" sz="1000" b="1" u="none" strike="noStrike" dirty="0" err="1">
                          <a:effectLst/>
                          <a:latin typeface="+mj-lt"/>
                        </a:rPr>
                        <a:t>Mickten</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556651493"/>
                  </a:ext>
                </a:extLst>
              </a:tr>
              <a:tr h="168795">
                <a:tc>
                  <a:txBody>
                    <a:bodyPr/>
                    <a:lstStyle/>
                    <a:p>
                      <a:pPr algn="l" rtl="0" fontAlgn="ctr"/>
                      <a:r>
                        <a:rPr lang="de-DE" sz="1000" b="1" u="none" strike="noStrike" dirty="0">
                          <a:effectLst/>
                          <a:latin typeface="+mj-lt"/>
                        </a:rPr>
                        <a:t>12. </a:t>
                      </a:r>
                      <a:r>
                        <a:rPr lang="de-DE" sz="1000" b="1" u="none" strike="noStrike" dirty="0" err="1">
                          <a:effectLst/>
                          <a:latin typeface="+mj-lt"/>
                        </a:rPr>
                        <a:t>Prohlis</a:t>
                      </a:r>
                      <a:r>
                        <a:rPr lang="de-DE" sz="1000" b="1" u="none" strike="noStrike" dirty="0">
                          <a:effectLst/>
                          <a:latin typeface="+mj-lt"/>
                        </a:rPr>
                        <a:t> / Am </a:t>
                      </a:r>
                      <a:r>
                        <a:rPr lang="de-DE" sz="1000" b="1" u="none" strike="noStrike" dirty="0" err="1">
                          <a:effectLst/>
                          <a:latin typeface="+mj-lt"/>
                        </a:rPr>
                        <a:t>Koitschgraben</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3186402357"/>
                  </a:ext>
                </a:extLst>
              </a:tr>
              <a:tr h="168795">
                <a:tc>
                  <a:txBody>
                    <a:bodyPr/>
                    <a:lstStyle/>
                    <a:p>
                      <a:pPr algn="l" rtl="0" fontAlgn="ctr"/>
                      <a:r>
                        <a:rPr lang="de-DE" sz="1000" b="1" u="none" strike="noStrike" dirty="0">
                          <a:effectLst/>
                          <a:latin typeface="+mj-lt"/>
                        </a:rPr>
                        <a:t>13. Südost-Raum (Gewerbeband)</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3756205673"/>
                  </a:ext>
                </a:extLst>
              </a:tr>
              <a:tr h="168795">
                <a:tc>
                  <a:txBody>
                    <a:bodyPr/>
                    <a:lstStyle/>
                    <a:p>
                      <a:pPr algn="l" rtl="0" fontAlgn="ctr"/>
                      <a:r>
                        <a:rPr lang="de-DE" sz="1000" b="1" u="none" strike="noStrike" dirty="0">
                          <a:effectLst/>
                          <a:latin typeface="+mj-lt"/>
                        </a:rPr>
                        <a:t>14. Gewerbeflächen und </a:t>
                      </a:r>
                      <a:r>
                        <a:rPr lang="de-DE" sz="1000" b="1" u="none" strike="noStrike" dirty="0" err="1">
                          <a:effectLst/>
                          <a:latin typeface="+mj-lt"/>
                        </a:rPr>
                        <a:t>Grünentw</a:t>
                      </a:r>
                      <a:r>
                        <a:rPr lang="de-DE" sz="1000" b="1" u="none" strike="noStrike" dirty="0">
                          <a:effectLst/>
                          <a:latin typeface="+mj-lt"/>
                        </a:rPr>
                        <a:t>. DD-Nord</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1787304426"/>
                  </a:ext>
                </a:extLst>
              </a:tr>
              <a:tr h="168795">
                <a:tc>
                  <a:txBody>
                    <a:bodyPr/>
                    <a:lstStyle/>
                    <a:p>
                      <a:pPr algn="l" rtl="0" fontAlgn="ctr"/>
                      <a:r>
                        <a:rPr lang="de-DE" sz="1000" b="1" u="none" strike="noStrike" dirty="0">
                          <a:effectLst/>
                          <a:latin typeface="+mj-lt"/>
                        </a:rPr>
                        <a:t>15. Elbe, Elbwiesen</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2005414345"/>
                  </a:ext>
                </a:extLst>
              </a:tr>
              <a:tr h="168795">
                <a:tc>
                  <a:txBody>
                    <a:bodyPr/>
                    <a:lstStyle/>
                    <a:p>
                      <a:pPr algn="l" rtl="0" fontAlgn="ctr"/>
                      <a:r>
                        <a:rPr lang="de-DE" sz="1000" b="1" u="none" strike="noStrike" dirty="0">
                          <a:solidFill>
                            <a:schemeClr val="bg1">
                              <a:lumMod val="65000"/>
                            </a:schemeClr>
                          </a:solidFill>
                          <a:effectLst/>
                          <a:latin typeface="+mj-lt"/>
                        </a:rPr>
                        <a:t>16. Links- und </a:t>
                      </a:r>
                      <a:r>
                        <a:rPr lang="de-DE" sz="1000" b="1" u="none" strike="noStrike" dirty="0" err="1">
                          <a:solidFill>
                            <a:schemeClr val="bg1">
                              <a:lumMod val="65000"/>
                            </a:schemeClr>
                          </a:solidFill>
                          <a:effectLst/>
                          <a:latin typeface="+mj-lt"/>
                        </a:rPr>
                        <a:t>rechtselbische</a:t>
                      </a:r>
                      <a:r>
                        <a:rPr lang="de-DE" sz="1000" b="1" u="none" strike="noStrike" dirty="0">
                          <a:solidFill>
                            <a:schemeClr val="bg1">
                              <a:lumMod val="65000"/>
                            </a:schemeClr>
                          </a:solidFill>
                          <a:effectLst/>
                          <a:latin typeface="+mj-lt"/>
                        </a:rPr>
                        <a:t> Täler und Hänge </a:t>
                      </a:r>
                      <a:endParaRPr lang="de-DE" sz="1000" b="1" i="0" u="none" strike="noStrike" dirty="0">
                        <a:solidFill>
                          <a:schemeClr val="bg1">
                            <a:lumMod val="65000"/>
                          </a:schemeClr>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203242238"/>
                  </a:ext>
                </a:extLst>
              </a:tr>
              <a:tr h="168795">
                <a:tc>
                  <a:txBody>
                    <a:bodyPr/>
                    <a:lstStyle/>
                    <a:p>
                      <a:pPr algn="l" rtl="0" fontAlgn="ctr"/>
                      <a:r>
                        <a:rPr lang="de-DE" sz="1000" b="1" u="none" strike="noStrike" dirty="0">
                          <a:effectLst/>
                          <a:latin typeface="+mj-lt"/>
                        </a:rPr>
                        <a:t>17. Hellerau</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1568437562"/>
                  </a:ext>
                </a:extLst>
              </a:tr>
              <a:tr h="168795">
                <a:tc>
                  <a:txBody>
                    <a:bodyPr/>
                    <a:lstStyle/>
                    <a:p>
                      <a:pPr algn="l" rtl="0" fontAlgn="ctr"/>
                      <a:r>
                        <a:rPr lang="de-DE" sz="1000" b="1" u="none" strike="noStrike" dirty="0">
                          <a:effectLst/>
                          <a:latin typeface="+mj-lt"/>
                        </a:rPr>
                        <a:t>18. Blaues Band Geberbach und </a:t>
                      </a:r>
                      <a:r>
                        <a:rPr lang="de-DE" sz="1000" b="1" u="none" strike="noStrike" dirty="0" err="1">
                          <a:effectLst/>
                          <a:latin typeface="+mj-lt"/>
                        </a:rPr>
                        <a:t>Altleuben</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2771218833"/>
                  </a:ext>
                </a:extLst>
              </a:tr>
              <a:tr h="168795">
                <a:tc>
                  <a:txBody>
                    <a:bodyPr/>
                    <a:lstStyle/>
                    <a:p>
                      <a:pPr algn="l" rtl="0" fontAlgn="ctr"/>
                      <a:r>
                        <a:rPr lang="de-DE" sz="1000" b="1" u="none" strike="noStrike" dirty="0">
                          <a:effectLst/>
                          <a:latin typeface="+mj-lt"/>
                        </a:rPr>
                        <a:t>19. </a:t>
                      </a:r>
                      <a:r>
                        <a:rPr lang="de-DE" sz="1000" b="1" u="none" strike="noStrike" dirty="0" err="1">
                          <a:effectLst/>
                          <a:latin typeface="+mj-lt"/>
                        </a:rPr>
                        <a:t>Altgruna</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1377025476"/>
                  </a:ext>
                </a:extLst>
              </a:tr>
              <a:tr h="168795">
                <a:tc>
                  <a:txBody>
                    <a:bodyPr/>
                    <a:lstStyle/>
                    <a:p>
                      <a:pPr algn="l" rtl="0" fontAlgn="ctr"/>
                      <a:r>
                        <a:rPr lang="de-DE" sz="1000" b="1" u="none" strike="noStrike" dirty="0">
                          <a:effectLst/>
                          <a:latin typeface="+mj-lt"/>
                        </a:rPr>
                        <a:t>20. </a:t>
                      </a:r>
                      <a:r>
                        <a:rPr lang="de-DE" sz="1000" b="1" u="none" strike="noStrike" dirty="0" err="1">
                          <a:effectLst/>
                          <a:latin typeface="+mj-lt"/>
                        </a:rPr>
                        <a:t>Seidnitz</a:t>
                      </a:r>
                      <a:r>
                        <a:rPr lang="de-DE" sz="1000" b="1" u="none" strike="noStrike" dirty="0">
                          <a:effectLst/>
                          <a:latin typeface="+mj-lt"/>
                        </a:rPr>
                        <a:t>-Nord</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2977100593"/>
                  </a:ext>
                </a:extLst>
              </a:tr>
              <a:tr h="168795">
                <a:tc>
                  <a:txBody>
                    <a:bodyPr/>
                    <a:lstStyle/>
                    <a:p>
                      <a:pPr algn="l" rtl="0" fontAlgn="ctr"/>
                      <a:r>
                        <a:rPr lang="de-DE" sz="1000" b="1" u="none" strike="noStrike" dirty="0">
                          <a:effectLst/>
                          <a:latin typeface="+mj-lt"/>
                        </a:rPr>
                        <a:t>21. Westliches </a:t>
                      </a:r>
                      <a:r>
                        <a:rPr lang="de-DE" sz="1000" b="1" u="none" strike="noStrike" dirty="0" smtClean="0">
                          <a:effectLst/>
                          <a:latin typeface="+mj-lt"/>
                        </a:rPr>
                        <a:t>Hochland </a:t>
                      </a:r>
                      <a:r>
                        <a:rPr lang="de-DE" sz="1000" b="1" kern="1200" dirty="0" smtClean="0">
                          <a:solidFill>
                            <a:schemeClr val="dk1"/>
                          </a:solidFill>
                          <a:effectLst/>
                          <a:latin typeface="+mj-lt"/>
                          <a:ea typeface="+mn-ea"/>
                          <a:cs typeface="+mn-cs"/>
                        </a:rPr>
                        <a:t>(</a:t>
                      </a:r>
                      <a:r>
                        <a:rPr lang="de-DE" sz="1000" b="1" kern="1200" dirty="0" err="1" smtClean="0">
                          <a:solidFill>
                            <a:schemeClr val="dk1"/>
                          </a:solidFill>
                          <a:effectLst/>
                          <a:latin typeface="+mj-lt"/>
                          <a:ea typeface="+mn-ea"/>
                          <a:cs typeface="+mn-cs"/>
                        </a:rPr>
                        <a:t>Bühlau</a:t>
                      </a:r>
                      <a:r>
                        <a:rPr lang="de-DE" sz="1000" b="1" kern="1200" dirty="0" smtClean="0">
                          <a:solidFill>
                            <a:schemeClr val="dk1"/>
                          </a:solidFill>
                          <a:effectLst/>
                          <a:latin typeface="+mj-lt"/>
                          <a:ea typeface="+mn-ea"/>
                          <a:cs typeface="+mn-cs"/>
                        </a:rPr>
                        <a:t>/</a:t>
                      </a:r>
                      <a:r>
                        <a:rPr lang="de-DE" sz="1000" b="1" kern="1200" dirty="0" err="1" smtClean="0">
                          <a:solidFill>
                            <a:schemeClr val="dk1"/>
                          </a:solidFill>
                          <a:effectLst/>
                          <a:latin typeface="+mj-lt"/>
                          <a:ea typeface="+mn-ea"/>
                          <a:cs typeface="+mn-cs"/>
                        </a:rPr>
                        <a:t>Gönnsdorf</a:t>
                      </a:r>
                      <a:r>
                        <a:rPr lang="de-DE" sz="1000" b="1" kern="1200" dirty="0" smtClean="0">
                          <a:solidFill>
                            <a:schemeClr val="dk1"/>
                          </a:solidFill>
                          <a:effectLst/>
                          <a:latin typeface="+mj-lt"/>
                          <a:ea typeface="+mn-ea"/>
                          <a:cs typeface="+mn-cs"/>
                        </a:rPr>
                        <a:t>/</a:t>
                      </a:r>
                      <a:r>
                        <a:rPr lang="de-DE" sz="1000" b="1" kern="1200" dirty="0" err="1" smtClean="0">
                          <a:solidFill>
                            <a:schemeClr val="dk1"/>
                          </a:solidFill>
                          <a:effectLst/>
                          <a:latin typeface="+mj-lt"/>
                          <a:ea typeface="+mn-ea"/>
                          <a:cs typeface="+mn-cs"/>
                        </a:rPr>
                        <a:t>Pappritz</a:t>
                      </a:r>
                      <a:r>
                        <a:rPr lang="de-DE" sz="1000" b="1" kern="1200" dirty="0" smtClean="0">
                          <a:solidFill>
                            <a:schemeClr val="dk1"/>
                          </a:solidFill>
                          <a:effectLst/>
                          <a:latin typeface="+mj-lt"/>
                          <a:ea typeface="+mn-ea"/>
                          <a:cs typeface="+mn-cs"/>
                        </a:rPr>
                        <a:t>/</a:t>
                      </a:r>
                      <a:r>
                        <a:rPr lang="de-DE" sz="1000" b="1" kern="1200" dirty="0" err="1" smtClean="0">
                          <a:solidFill>
                            <a:schemeClr val="dk1"/>
                          </a:solidFill>
                          <a:effectLst/>
                          <a:latin typeface="+mj-lt"/>
                          <a:ea typeface="+mn-ea"/>
                          <a:cs typeface="+mn-cs"/>
                        </a:rPr>
                        <a:t>Weißig</a:t>
                      </a:r>
                      <a:r>
                        <a:rPr lang="de-DE" sz="1000" b="1" kern="1200" dirty="0" smtClean="0">
                          <a:solidFill>
                            <a:schemeClr val="dk1"/>
                          </a:solidFill>
                          <a:effectLst/>
                          <a:latin typeface="+mj-lt"/>
                          <a:ea typeface="+mn-ea"/>
                          <a:cs typeface="+mn-cs"/>
                        </a:rPr>
                        <a:t>)</a:t>
                      </a:r>
                      <a:endParaRPr lang="de-DE" sz="1000" b="1" i="0" u="none" strike="noStrike" dirty="0">
                        <a:solidFill>
                          <a:srgbClr val="000000"/>
                        </a:solidFill>
                        <a:effectLst/>
                        <a:latin typeface="+mj-lt"/>
                      </a:endParaRPr>
                    </a:p>
                  </a:txBody>
                  <a:tcPr marL="3592" marR="3592" marT="3592" marB="0" anchor="ctr">
                    <a:solidFill>
                      <a:schemeClr val="bg1">
                        <a:lumMod val="95000"/>
                      </a:schemeClr>
                    </a:solidFill>
                  </a:tcPr>
                </a:tc>
                <a:extLst>
                  <a:ext uri="{0D108BD9-81ED-4DB2-BD59-A6C34878D82A}">
                    <a16:rowId xmlns:a16="http://schemas.microsoft.com/office/drawing/2014/main" val="297339783"/>
                  </a:ext>
                </a:extLst>
              </a:tr>
            </a:tbl>
          </a:graphicData>
        </a:graphic>
      </p:graphicFrame>
      <p:pic>
        <p:nvPicPr>
          <p:cNvPr id="6" name="Grafik 5"/>
          <p:cNvPicPr>
            <a:picLocks noChangeAspect="1"/>
          </p:cNvPicPr>
          <p:nvPr/>
        </p:nvPicPr>
        <p:blipFill>
          <a:blip r:embed="rId3"/>
          <a:stretch>
            <a:fillRect/>
          </a:stretch>
        </p:blipFill>
        <p:spPr>
          <a:xfrm>
            <a:off x="251520" y="891478"/>
            <a:ext cx="5158142" cy="3702582"/>
          </a:xfrm>
          <a:prstGeom prst="rect">
            <a:avLst/>
          </a:prstGeom>
        </p:spPr>
      </p:pic>
      <p:sp>
        <p:nvSpPr>
          <p:cNvPr id="7" name="Textfeld 6"/>
          <p:cNvSpPr txBox="1"/>
          <p:nvPr/>
        </p:nvSpPr>
        <p:spPr>
          <a:xfrm>
            <a:off x="251520" y="900623"/>
            <a:ext cx="1774075" cy="523220"/>
          </a:xfrm>
          <a:prstGeom prst="rect">
            <a:avLst/>
          </a:prstGeom>
          <a:noFill/>
        </p:spPr>
        <p:txBody>
          <a:bodyPr wrap="none" rtlCol="0">
            <a:spAutoFit/>
          </a:bodyPr>
          <a:lstStyle/>
          <a:p>
            <a:r>
              <a:rPr lang="de-DE" sz="1400" b="1" dirty="0" smtClean="0">
                <a:latin typeface="+mj-lt"/>
              </a:rPr>
              <a:t>Schwerpunkträume </a:t>
            </a:r>
          </a:p>
          <a:p>
            <a:r>
              <a:rPr lang="de-DE" sz="1400" b="1" dirty="0" smtClean="0">
                <a:latin typeface="+mj-lt"/>
              </a:rPr>
              <a:t>der Stadtentwicklung</a:t>
            </a:r>
            <a:endParaRPr lang="de-DE" sz="1400" b="1" dirty="0">
              <a:latin typeface="+mj-lt"/>
            </a:endParaRPr>
          </a:p>
        </p:txBody>
      </p:sp>
    </p:spTree>
    <p:extLst>
      <p:ext uri="{BB962C8B-B14F-4D97-AF65-F5344CB8AC3E}">
        <p14:creationId xmlns:p14="http://schemas.microsoft.com/office/powerpoint/2010/main" val="2120993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9-04-08 Präsentation3">
  <a:themeElements>
    <a:clrScheme name="Farbwelt LHD 2019">
      <a:dk1>
        <a:sysClr val="windowText" lastClr="000000"/>
      </a:dk1>
      <a:lt1>
        <a:srgbClr val="FFEA00"/>
      </a:lt1>
      <a:dk2>
        <a:srgbClr val="283138"/>
      </a:dk2>
      <a:lt2>
        <a:srgbClr val="FFEA00"/>
      </a:lt2>
      <a:accent1>
        <a:srgbClr val="A69100"/>
      </a:accent1>
      <a:accent2>
        <a:srgbClr val="A5A5A5"/>
      </a:accent2>
      <a:accent3>
        <a:srgbClr val="F4D60D"/>
      </a:accent3>
      <a:accent4>
        <a:srgbClr val="A2C037"/>
      </a:accent4>
      <a:accent5>
        <a:srgbClr val="2296CF"/>
      </a:accent5>
      <a:accent6>
        <a:srgbClr val="85170F"/>
      </a:accent6>
      <a:hlink>
        <a:srgbClr val="83BEEB"/>
      </a:hlink>
      <a:folHlink>
        <a:srgbClr val="2296CF"/>
      </a:folHlink>
    </a:clrScheme>
    <a:fontScheme name="Schriftarten LHD">
      <a:majorFont>
        <a:latin typeface="Calibri"/>
        <a:ea typeface=""/>
        <a:cs typeface=""/>
      </a:majorFont>
      <a:minorFont>
        <a:latin typeface="Calibri Light"/>
        <a:ea typeface=""/>
        <a:cs typeface=""/>
      </a:minorFont>
    </a:fontScheme>
    <a:fmtScheme name="Perspek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PowerPoint_Praesentation_LHD_2020.potx [Schreibgeschützt]" id="{1E254B45-48E8-4057-8E10-430A604F93AC}" vid="{C4E04058-3CFA-4769-8CB8-C3B38EF472DA}"/>
    </a:ext>
  </a:extLst>
</a:theme>
</file>

<file path=ppt/theme/theme2.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chriftarten LHD">
      <a:majorFont>
        <a:latin typeface="Calibri"/>
        <a:ea typeface=""/>
        <a:cs typeface=""/>
      </a:majorFont>
      <a:minorFont>
        <a:latin typeface="Calibri Ligh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Praesentation_LHD_2020.potx [Schreibgeschützt]" id="{1E254B45-48E8-4057-8E10-430A604F93AC}" vid="{8381896D-DC69-4F2D-86FA-0DCA11F0B0EC}"/>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PowerPoint_Praesentation_LHD_2020</Template>
  <TotalTime>0</TotalTime>
  <Words>2900</Words>
  <Application>Microsoft Office PowerPoint</Application>
  <PresentationFormat>Bildschirmpräsentation (16:9)</PresentationFormat>
  <Paragraphs>293</Paragraphs>
  <Slides>13</Slides>
  <Notes>12</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13</vt:i4>
      </vt:variant>
    </vt:vector>
  </HeadingPairs>
  <TitlesOfParts>
    <vt:vector size="21" baseType="lpstr">
      <vt:lpstr>MS PGothic</vt:lpstr>
      <vt:lpstr>Arial</vt:lpstr>
      <vt:lpstr>Calibri</vt:lpstr>
      <vt:lpstr>Calibri Light</vt:lpstr>
      <vt:lpstr>Times New Roman</vt:lpstr>
      <vt:lpstr>Wingdings</vt:lpstr>
      <vt:lpstr>2019-04-08 Präsentation3</vt:lpstr>
      <vt:lpstr>Benutzerdefiniertes Design</vt:lpstr>
      <vt:lpstr>PowerPoint-Präsentation</vt:lpstr>
      <vt:lpstr>Beschlüsse</vt:lpstr>
      <vt:lpstr>INSEK - Fortschreibung 2019-2022 Ablaufplanung</vt:lpstr>
      <vt:lpstr>Beschlussvorlage 2. Fortschreibung </vt:lpstr>
      <vt:lpstr>Teil A – Zukunftsthemen 2035+</vt:lpstr>
      <vt:lpstr>Teil A – Ziele der Stadtentwicklung</vt:lpstr>
      <vt:lpstr>Teil B - Schwerpunkträume</vt:lpstr>
      <vt:lpstr>Teil B – Schlüsselprojekte und Maßnahmen</vt:lpstr>
      <vt:lpstr>Räumlich-strategisches Entwicklungskonzept</vt:lpstr>
      <vt:lpstr>Ortschaft Langebrück</vt:lpstr>
      <vt:lpstr>Teil C - Indikatorenbarometer</vt:lpstr>
      <vt:lpstr>Fortschreibungszyklus</vt:lpstr>
      <vt:lpstr>PowerPoint-Präsentation</vt:lpstr>
    </vt:vector>
  </TitlesOfParts>
  <Company>LHD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Pilarski, Petra</dc:creator>
  <cp:lastModifiedBy>Pilarski, Petra</cp:lastModifiedBy>
  <cp:revision>127</cp:revision>
  <cp:lastPrinted>2019-04-10T09:40:44Z</cp:lastPrinted>
  <dcterms:created xsi:type="dcterms:W3CDTF">2022-07-27T06:15:02Z</dcterms:created>
  <dcterms:modified xsi:type="dcterms:W3CDTF">2022-10-10T10:27:14Z</dcterms:modified>
</cp:coreProperties>
</file>